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2" r:id="rId3"/>
    <p:sldId id="273" r:id="rId4"/>
    <p:sldId id="274" r:id="rId5"/>
    <p:sldId id="275" r:id="rId6"/>
    <p:sldId id="276" r:id="rId7"/>
    <p:sldId id="280" r:id="rId8"/>
    <p:sldId id="277" r:id="rId9"/>
    <p:sldId id="281" r:id="rId10"/>
    <p:sldId id="278" r:id="rId11"/>
    <p:sldId id="279" r:id="rId12"/>
    <p:sldId id="269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646F-CF51-4705-BFB0-CD3E3C4F18B3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F545-4FA0-4F72-9246-D960C0EDA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97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6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85AD9-1F4F-49A8-84AE-362C2516480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4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85AD9-1F4F-49A8-84AE-362C2516480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77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55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5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0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23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8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1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7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CECB7-7086-EC39-4C6A-C4B38278F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45B5BA-7431-8DEA-F096-583CA4903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FA3773-7AA6-BAA7-1F50-4B593778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8652A-25F4-0F6C-9E5C-436CA1C3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35722-CA2A-7C99-62A5-05D7D061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84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A91C7-88B2-3304-00EE-9EC78958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BC2002-6F36-9671-295B-C30F72870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472E2-22E9-99FF-69C9-E8F9D019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05DBC-B466-7A27-BC91-FD7BA048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A16BB-3CC8-10E7-CB68-AF96C6FA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30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D76703-D888-EC88-379C-836827A27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137595-FE91-9AD8-7382-6E468923E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FFF58-33AB-5D7C-B236-CB1D7B09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95AAD-84CB-FB85-39B2-28E7705A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5424E-8ED9-D39C-118E-C783725B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2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905001"/>
            <a:ext cx="10058400" cy="2593975"/>
          </a:xfrm>
        </p:spPr>
        <p:txBody>
          <a:bodyPr anchor="b"/>
          <a:lstStyle>
            <a:lvl1pPr>
              <a:defRPr sz="8665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1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90">
                <a:solidFill>
                  <a:schemeClr val="tx1">
                    <a:tint val="75000"/>
                  </a:schemeClr>
                </a:solidFill>
              </a:defRPr>
            </a:lvl1pPr>
            <a:lvl2pPr marL="60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1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14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1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1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A4C4CAA-7FFA-45AF-A2EE-F7C222323F64}" type="datetime1">
              <a:rPr kumimoji="0" lang="fr-FR" smtClean="0">
                <a:solidFill>
                  <a:srgbClr val="FFFFFF"/>
                </a:solidFill>
              </a:rPr>
              <a:t>30/11/2022</a:t>
            </a:fld>
            <a:endParaRPr kumimoji="0" lang="fr-FR" sz="259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fr-FR" smtClean="0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5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793F-CDDA-48E7-8A58-EFD456D1F2F3}" type="datetime1">
              <a:rPr lang="fr-FR" smtClean="0"/>
              <a:t>30/11/2022</a:t>
            </a:fld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892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8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5486401"/>
            <a:ext cx="10212916" cy="1168400"/>
          </a:xfrm>
        </p:spPr>
        <p:txBody>
          <a:bodyPr anchor="t"/>
          <a:lstStyle>
            <a:lvl1pPr algn="l">
              <a:defRPr sz="4781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3852862"/>
            <a:ext cx="8180916" cy="1633539"/>
          </a:xfrm>
        </p:spPr>
        <p:txBody>
          <a:bodyPr anchor="b"/>
          <a:lstStyle>
            <a:lvl1pPr marL="0" indent="0">
              <a:buNone/>
              <a:defRPr sz="2590">
                <a:solidFill>
                  <a:schemeClr val="tx1">
                    <a:tint val="75000"/>
                  </a:schemeClr>
                </a:solidFill>
              </a:defRPr>
            </a:lvl1pPr>
            <a:lvl2pPr marL="602456" indent="0">
              <a:buNone/>
              <a:defRPr sz="2390">
                <a:solidFill>
                  <a:schemeClr val="tx1">
                    <a:tint val="75000"/>
                  </a:schemeClr>
                </a:solidFill>
              </a:defRPr>
            </a:lvl2pPr>
            <a:lvl3pPr marL="1204912" indent="0">
              <a:buNone/>
              <a:defRPr sz="2092">
                <a:solidFill>
                  <a:schemeClr val="tx1">
                    <a:tint val="75000"/>
                  </a:schemeClr>
                </a:solidFill>
              </a:defRPr>
            </a:lvl3pPr>
            <a:lvl4pPr marL="1807368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4pPr>
            <a:lvl5pPr marL="2409824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5pPr>
            <a:lvl6pPr marL="3012280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6pPr>
            <a:lvl7pPr marL="3614737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7pPr>
            <a:lvl8pPr marL="4217192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8pPr>
            <a:lvl9pPr marL="4819649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A605-3C08-4268-8BB8-55B65EE4A760}" type="datetime1">
              <a:rPr lang="fr-FR" smtClean="0"/>
              <a:t>30/11/2022</a:t>
            </a:fld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892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8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536192"/>
            <a:ext cx="4876800" cy="4590288"/>
          </a:xfrm>
        </p:spPr>
        <p:txBody>
          <a:bodyPr/>
          <a:lstStyle>
            <a:lvl1pPr>
              <a:defRPr sz="3685"/>
            </a:lvl1pPr>
            <a:lvl2pPr>
              <a:defRPr sz="3187"/>
            </a:lvl2pPr>
            <a:lvl3pPr>
              <a:defRPr sz="2590"/>
            </a:lvl3pPr>
            <a:lvl4pPr>
              <a:defRPr sz="2390"/>
            </a:lvl4pPr>
            <a:lvl5pPr>
              <a:defRPr sz="2390"/>
            </a:lvl5pPr>
            <a:lvl6pPr>
              <a:defRPr sz="2390"/>
            </a:lvl6pPr>
            <a:lvl7pPr>
              <a:defRPr sz="2390"/>
            </a:lvl7pPr>
            <a:lvl8pPr>
              <a:defRPr sz="2390"/>
            </a:lvl8pPr>
            <a:lvl9pPr>
              <a:defRPr sz="239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3685"/>
            </a:lvl1pPr>
            <a:lvl2pPr>
              <a:defRPr sz="3187"/>
            </a:lvl2pPr>
            <a:lvl3pPr>
              <a:defRPr sz="2590"/>
            </a:lvl3pPr>
            <a:lvl4pPr>
              <a:defRPr sz="2390"/>
            </a:lvl4pPr>
            <a:lvl5pPr>
              <a:defRPr sz="2390"/>
            </a:lvl5pPr>
            <a:lvl6pPr>
              <a:defRPr sz="2390"/>
            </a:lvl6pPr>
            <a:lvl7pPr>
              <a:defRPr sz="2390"/>
            </a:lvl7pPr>
            <a:lvl8pPr>
              <a:defRPr sz="2390"/>
            </a:lvl8pPr>
            <a:lvl9pPr>
              <a:defRPr sz="239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16E2-5FC8-45F4-BCB6-DA05B18BF7AF}" type="datetime1">
              <a:rPr lang="fr-FR" smtClean="0"/>
              <a:t>30/11/2022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82193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590" b="1">
                <a:solidFill>
                  <a:schemeClr val="tx2"/>
                </a:solidFill>
              </a:defRPr>
            </a:lvl1pPr>
            <a:lvl2pPr marL="602456" indent="0">
              <a:buNone/>
              <a:defRPr sz="2590" b="1"/>
            </a:lvl2pPr>
            <a:lvl3pPr marL="1204912" indent="0">
              <a:buNone/>
              <a:defRPr sz="2390" b="1"/>
            </a:lvl3pPr>
            <a:lvl4pPr marL="1807368" indent="0">
              <a:buNone/>
              <a:defRPr sz="2092" b="1"/>
            </a:lvl4pPr>
            <a:lvl5pPr marL="2409824" indent="0">
              <a:buNone/>
              <a:defRPr sz="2092" b="1"/>
            </a:lvl5pPr>
            <a:lvl6pPr marL="3012280" indent="0">
              <a:buNone/>
              <a:defRPr sz="2092" b="1"/>
            </a:lvl6pPr>
            <a:lvl7pPr marL="3614737" indent="0">
              <a:buNone/>
              <a:defRPr sz="2092" b="1"/>
            </a:lvl7pPr>
            <a:lvl8pPr marL="4217192" indent="0">
              <a:buNone/>
              <a:defRPr sz="2092" b="1"/>
            </a:lvl8pPr>
            <a:lvl9pPr marL="4819649" indent="0">
              <a:buNone/>
              <a:defRPr sz="209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4876800" cy="3951288"/>
          </a:xfrm>
        </p:spPr>
        <p:txBody>
          <a:bodyPr/>
          <a:lstStyle>
            <a:lvl1pPr>
              <a:defRPr sz="3187"/>
            </a:lvl1pPr>
            <a:lvl2pPr>
              <a:defRPr sz="2590"/>
            </a:lvl2pPr>
            <a:lvl3pPr>
              <a:defRPr sz="2390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4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590" b="1">
                <a:solidFill>
                  <a:schemeClr val="tx2"/>
                </a:solidFill>
              </a:defRPr>
            </a:lvl1pPr>
            <a:lvl2pPr marL="602456" indent="0">
              <a:buNone/>
              <a:defRPr sz="2590" b="1"/>
            </a:lvl2pPr>
            <a:lvl3pPr marL="1204912" indent="0">
              <a:buNone/>
              <a:defRPr sz="2390" b="1"/>
            </a:lvl3pPr>
            <a:lvl4pPr marL="1807368" indent="0">
              <a:buNone/>
              <a:defRPr sz="2092" b="1"/>
            </a:lvl4pPr>
            <a:lvl5pPr marL="2409824" indent="0">
              <a:buNone/>
              <a:defRPr sz="2092" b="1"/>
            </a:lvl5pPr>
            <a:lvl6pPr marL="3012280" indent="0">
              <a:buNone/>
              <a:defRPr sz="2092" b="1"/>
            </a:lvl6pPr>
            <a:lvl7pPr marL="3614737" indent="0">
              <a:buNone/>
              <a:defRPr sz="2092" b="1"/>
            </a:lvl7pPr>
            <a:lvl8pPr marL="4217192" indent="0">
              <a:buNone/>
              <a:defRPr sz="2092" b="1"/>
            </a:lvl8pPr>
            <a:lvl9pPr marL="4819649" indent="0">
              <a:buNone/>
              <a:defRPr sz="209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3187"/>
            </a:lvl1pPr>
            <a:lvl2pPr>
              <a:defRPr sz="2590"/>
            </a:lvl2pPr>
            <a:lvl3pPr>
              <a:defRPr sz="2390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A2B4-99E9-42FB-BD68-4D3EF9B42FFF}" type="datetime1">
              <a:rPr lang="fr-FR" smtClean="0"/>
              <a:t>30/11/2022</a:t>
            </a:fld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97729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3D22-720C-4A51-B2B0-DE71756939F5}" type="datetime1">
              <a:rPr lang="fr-FR" smtClean="0"/>
              <a:t>30/11/2022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78A0-3C9E-4628-83FB-EC219D8E09BC}" type="datetime1">
              <a:rPr lang="fr-FR" smtClean="0"/>
              <a:t>30/11/2022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2" y="5495544"/>
            <a:ext cx="10363200" cy="594360"/>
          </a:xfrm>
        </p:spPr>
        <p:txBody>
          <a:bodyPr anchor="b"/>
          <a:lstStyle>
            <a:lvl1pPr algn="ctr">
              <a:defRPr sz="2888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092"/>
            </a:lvl1pPr>
            <a:lvl2pPr marL="602456" indent="0">
              <a:buNone/>
              <a:defRPr sz="1594"/>
            </a:lvl2pPr>
            <a:lvl3pPr marL="1204912" indent="0">
              <a:buNone/>
              <a:defRPr sz="1295"/>
            </a:lvl3pPr>
            <a:lvl4pPr marL="1807368" indent="0">
              <a:buNone/>
              <a:defRPr sz="1195"/>
            </a:lvl4pPr>
            <a:lvl5pPr marL="2409824" indent="0">
              <a:buNone/>
              <a:defRPr sz="1195"/>
            </a:lvl5pPr>
            <a:lvl6pPr marL="3012280" indent="0">
              <a:buNone/>
              <a:defRPr sz="1195"/>
            </a:lvl6pPr>
            <a:lvl7pPr marL="3614737" indent="0">
              <a:buNone/>
              <a:defRPr sz="1195"/>
            </a:lvl7pPr>
            <a:lvl8pPr marL="4217192" indent="0">
              <a:buNone/>
              <a:defRPr sz="1195"/>
            </a:lvl8pPr>
            <a:lvl9pPr marL="4819649" indent="0">
              <a:buNone/>
              <a:defRPr sz="119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D07-2FB2-4AD9-AA83-5036E8E2A76F}" type="datetime1">
              <a:rPr lang="fr-FR" smtClean="0"/>
              <a:t>30/11/2022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68AA5-3483-E972-7B58-15F729F8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E0AE7-E786-1652-10F1-053F2D11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9A91B2-8BED-D9E4-03B7-7FA00FB5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3C70C-CA6D-A972-C386-463EC176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80AC74-C055-B486-ACA6-E730E187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5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7"/>
            <a:ext cx="10363200" cy="594627"/>
          </a:xfrm>
        </p:spPr>
        <p:txBody>
          <a:bodyPr anchor="b"/>
          <a:lstStyle>
            <a:lvl1pPr algn="ctr">
              <a:defRPr sz="2888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4183"/>
            </a:lvl1pPr>
            <a:lvl2pPr marL="602456" indent="0">
              <a:buNone/>
              <a:defRPr sz="3685"/>
            </a:lvl2pPr>
            <a:lvl3pPr marL="1204912" indent="0">
              <a:buNone/>
              <a:defRPr sz="3187"/>
            </a:lvl3pPr>
            <a:lvl4pPr marL="1807368" indent="0">
              <a:buNone/>
              <a:defRPr sz="2590"/>
            </a:lvl4pPr>
            <a:lvl5pPr marL="2409824" indent="0">
              <a:buNone/>
              <a:defRPr sz="2590"/>
            </a:lvl5pPr>
            <a:lvl6pPr marL="3012280" indent="0">
              <a:buNone/>
              <a:defRPr sz="2590"/>
            </a:lvl6pPr>
            <a:lvl7pPr marL="3614737" indent="0">
              <a:buNone/>
              <a:defRPr sz="2590"/>
            </a:lvl7pPr>
            <a:lvl8pPr marL="4217192" indent="0">
              <a:buNone/>
              <a:defRPr sz="2590"/>
            </a:lvl8pPr>
            <a:lvl9pPr marL="4819649" indent="0">
              <a:buNone/>
              <a:defRPr sz="259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2092"/>
            </a:lvl1pPr>
            <a:lvl2pPr marL="602456" indent="0">
              <a:buNone/>
              <a:defRPr sz="1594"/>
            </a:lvl2pPr>
            <a:lvl3pPr marL="1204912" indent="0">
              <a:buNone/>
              <a:defRPr sz="1295"/>
            </a:lvl3pPr>
            <a:lvl4pPr marL="1807368" indent="0">
              <a:buNone/>
              <a:defRPr sz="1195"/>
            </a:lvl4pPr>
            <a:lvl5pPr marL="2409824" indent="0">
              <a:buNone/>
              <a:defRPr sz="1195"/>
            </a:lvl5pPr>
            <a:lvl6pPr marL="3012280" indent="0">
              <a:buNone/>
              <a:defRPr sz="1195"/>
            </a:lvl6pPr>
            <a:lvl7pPr marL="3614737" indent="0">
              <a:buNone/>
              <a:defRPr sz="1195"/>
            </a:lvl7pPr>
            <a:lvl8pPr marL="4217192" indent="0">
              <a:buNone/>
              <a:defRPr sz="1195"/>
            </a:lvl8pPr>
            <a:lvl9pPr marL="4819649" indent="0">
              <a:buNone/>
              <a:defRPr sz="119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FA7B-6374-44B1-8A87-171CF4AA444E}" type="datetime1">
              <a:rPr lang="fr-FR" smtClean="0"/>
              <a:t>30/11/2022</a:t>
            </a:fld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3685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3685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39370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695-BCB7-4F36-8913-770A60A80209}" type="datetime1">
              <a:rPr lang="fr-FR" smtClean="0"/>
              <a:t>30/11/2022</a:t>
            </a:fld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892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55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C40-F908-40DD-8C36-98E747D73984}" type="datetime1">
              <a:rPr lang="fr-FR" smtClean="0"/>
              <a:t>30/11/2022</a:t>
            </a:fld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892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173E6-2443-05E4-A9BC-22782BFC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5F39F-4836-02CB-3A94-7AF9C982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744092-CAC3-9135-C8E0-7A39F1E2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9BDF21-7581-5BFA-C38A-2E6EA22E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10AA56-91CF-66E2-C943-D2807D83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20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499C1-04E8-8AF9-8E4A-9F5BA68D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B17760-08EE-288E-1552-10F45A1DE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6C97B2-B199-4843-04FE-5DED53AD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5894C-8A12-64BD-9D35-8178DB46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6FFC0B-089B-C6C4-A5F5-936B08B0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18C405-E00D-9BF7-97A8-369DDCBF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C6F5A-C010-0B49-AD04-39D51947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46DAF8-52F1-25F1-51F3-CA688248A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F8E801-EDA2-CC24-082C-858F2C4B2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2C233-4040-6EB2-4F3C-04E6FFBBC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9B1BE2-283B-8B62-5B82-541935AC7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D277CB-5BFB-0567-8C74-3753ED52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92F1F2-165E-BDB5-288A-1224BB57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3C86E0-921F-7957-8652-2FA9FFF3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9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A568D-F9A6-3C9C-A6D5-92ED924D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9A1A6-4B53-A390-2DF2-D818CC6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9108AF-4E31-9C40-29E3-48E9B3E6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5D867-8A9F-8825-8B56-AD1EED15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96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608356-FD03-6E19-3831-DB385342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3562FA-58E3-DE4A-2575-B213BBD8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73C87C-54E6-1BD9-F646-0FA0B656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89DA-6784-FB80-8C84-58EA1459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0B623-B331-9DA7-A922-AD440046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9DA704-CDB9-4C32-B362-CDE6B8D04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62A81B-7757-35C3-9EC2-A60575B8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8310F5-BCB8-2540-7F3D-0A01992A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7BF38-B52C-80C5-99A8-5EE6BE00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61C61-FB68-2535-3C39-9E1ADA4C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2D632B-30CC-2A12-7092-2EC0B347C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33C519-EC92-C558-42DD-07288163F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048839-9767-D51B-9DAC-D4F5F23A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445417-4E9E-5342-CA0F-0C06C3ED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49336-35A6-0C7C-51A5-38E199A2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7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F06967-61D2-7FBE-2C8E-28D0F41A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4D867-2F53-5F01-902E-FA22109B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93A20-6C3F-E36E-6B2F-FA074EC9C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4D10-C3B1-49B8-AA4B-6C6181AED061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1B81E-8DB9-E53F-87C1-D5A03121F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A8A14-4D4C-673D-B8E2-1FC0D10AB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5776-336A-40B5-A6A4-B40558CF6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160000" cy="1143000"/>
          </a:xfrm>
          <a:prstGeom prst="rect">
            <a:avLst/>
          </a:prstGeom>
        </p:spPr>
        <p:txBody>
          <a:bodyPr vert="horz" lIns="120975" tIns="60488" rIns="120975" bIns="60488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160000" cy="4800600"/>
          </a:xfrm>
          <a:prstGeom prst="rect">
            <a:avLst/>
          </a:prstGeom>
        </p:spPr>
        <p:txBody>
          <a:bodyPr vert="horz" lIns="120975" tIns="60488" rIns="120975" bIns="6048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89" tIns="60245" rIns="120489" bIns="60245" rtlCol="0" anchor="ctr"/>
          <a:lstStyle/>
          <a:p>
            <a:pPr algn="ctr"/>
            <a:endParaRPr lang="en-US" sz="1793"/>
          </a:p>
        </p:txBody>
      </p:sp>
      <p:sp>
        <p:nvSpPr>
          <p:cNvPr id="8" name="Rectangle 7"/>
          <p:cNvSpPr/>
          <p:nvPr/>
        </p:nvSpPr>
        <p:spPr>
          <a:xfrm>
            <a:off x="11277600" y="5486401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89" tIns="60245" rIns="120489" bIns="60245" rtlCol="0" anchor="ctr"/>
          <a:lstStyle/>
          <a:p>
            <a:pPr algn="ctr"/>
            <a:endParaRPr lang="en-US" sz="179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8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39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fr-FR" sz="1892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892" b="1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1"/>
            <a:ext cx="2367282" cy="487680"/>
          </a:xfrm>
          <a:prstGeom prst="rect">
            <a:avLst/>
          </a:prstGeom>
        </p:spPr>
        <p:txBody>
          <a:bodyPr vert="horz" lIns="120975" tIns="60488" rIns="120975" bIns="60488" rtlCol="0" anchor="ctr"/>
          <a:lstStyle>
            <a:lvl1pPr algn="r">
              <a:defRPr sz="1594">
                <a:solidFill>
                  <a:schemeClr val="bg2"/>
                </a:solidFill>
              </a:defRPr>
            </a:lvl1pPr>
          </a:lstStyle>
          <a:p>
            <a:pPr algn="r"/>
            <a:endParaRPr kumimoji="0" lang="fr-FR" sz="1892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120975" tIns="60488" rIns="120975" bIns="60488" rtlCol="0" anchor="ctr"/>
          <a:lstStyle>
            <a:lvl1pPr algn="l">
              <a:defRPr sz="1594">
                <a:solidFill>
                  <a:schemeClr val="bg2"/>
                </a:solidFill>
              </a:defRPr>
            </a:lvl1pPr>
          </a:lstStyle>
          <a:p>
            <a:fld id="{7479FCF7-853F-4A90-8050-8810F89DE59A}" type="datetime1">
              <a:rPr lang="fr-FR" smtClean="0"/>
              <a:t>30/11/2022</a:t>
            </a:fld>
            <a:endParaRPr kumimoji="0" lang="fr-FR" sz="1892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9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204912" rtl="0" eaLnBrk="1" latinLnBrk="0" hangingPunct="1">
        <a:spcBef>
          <a:spcPct val="0"/>
        </a:spcBef>
        <a:buNone/>
        <a:defRPr sz="6076" kern="1200" cap="none" spc="-131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51842" indent="-301228" algn="l" defTabSz="12049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88" kern="1200">
          <a:solidFill>
            <a:schemeClr val="tx1"/>
          </a:solidFill>
          <a:latin typeface="+mn-lt"/>
          <a:ea typeface="+mn-ea"/>
          <a:cs typeface="+mn-cs"/>
        </a:defRPr>
      </a:lvl1pPr>
      <a:lvl2pPr marL="843439" indent="-301228" algn="l" defTabSz="120491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25403" indent="-301228" algn="l" defTabSz="120491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686877" indent="-301228" algn="l" defTabSz="120491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92" kern="1200">
          <a:solidFill>
            <a:schemeClr val="tx1"/>
          </a:solidFill>
          <a:latin typeface="+mn-lt"/>
          <a:ea typeface="+mn-ea"/>
          <a:cs typeface="+mn-cs"/>
        </a:defRPr>
      </a:lvl4pPr>
      <a:lvl5pPr marL="2048351" indent="-301228" algn="l" defTabSz="120491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92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9333" indent="-240982" algn="l" defTabSz="12049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9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0316" indent="-240982" algn="l" defTabSz="120491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7pPr>
      <a:lvl8pPr marL="2771298" indent="-240982" algn="l" defTabSz="120491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8pPr>
      <a:lvl9pPr marL="3012280" indent="-240982" algn="l" defTabSz="120491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1pPr>
      <a:lvl2pPr marL="602456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2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807368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4pPr>
      <a:lvl5pPr marL="2409824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5pPr>
      <a:lvl6pPr marL="3012280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6pPr>
      <a:lvl7pPr marL="3614737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7pPr>
      <a:lvl8pPr marL="4217192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8pPr>
      <a:lvl9pPr marL="4819649" algn="l" defTabSz="1204912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92169" y="1181099"/>
            <a:ext cx="10161555" cy="3133725"/>
          </a:xfrm>
        </p:spPr>
        <p:txBody>
          <a:bodyPr/>
          <a:lstStyle/>
          <a:p>
            <a:r>
              <a:rPr lang="fr-FR" sz="4600" b="1" dirty="0">
                <a:latin typeface="Century Gothic" panose="020B0502020202020204" pitchFamily="34" charset="0"/>
              </a:rPr>
              <a:t>Le spatial au service de la gestion forestière, application au massif de Tango, </a:t>
            </a:r>
            <a:br>
              <a:rPr lang="fr-FR" sz="4600" b="1" dirty="0">
                <a:latin typeface="Century Gothic" panose="020B0502020202020204" pitchFamily="34" charset="0"/>
              </a:rPr>
            </a:br>
            <a:r>
              <a:rPr lang="fr-FR" sz="4600" b="1" dirty="0">
                <a:latin typeface="Century Gothic" panose="020B0502020202020204" pitchFamily="34" charset="0"/>
              </a:rPr>
              <a:t>Province Nord - Nouvelle-Calédonie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0742"/>
            <a:fld id="{8F82E0A0-C266-4798-8C8F-B9F91E9DA37E}" type="slidenum">
              <a:rPr lang="fr-FR">
                <a:solidFill>
                  <a:srgbClr val="675E47"/>
                </a:solidFill>
                <a:latin typeface="Calibri"/>
              </a:rPr>
              <a:pPr defTabSz="910742"/>
              <a:t>1</a:t>
            </a:fld>
            <a:endParaRPr lang="fr-FR">
              <a:solidFill>
                <a:srgbClr val="675E47"/>
              </a:solidFill>
              <a:latin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9" y="5195945"/>
            <a:ext cx="1613124" cy="10640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C389671-033E-98D0-52FB-69B6E76AC3A8}"/>
              </a:ext>
            </a:extLst>
          </p:cNvPr>
          <p:cNvSpPr txBox="1"/>
          <p:nvPr/>
        </p:nvSpPr>
        <p:spPr>
          <a:xfrm>
            <a:off x="8530815" y="5833626"/>
            <a:ext cx="24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Samuel NOURY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99A717-872C-F9D5-EEF3-D2F8CA817D51}"/>
              </a:ext>
            </a:extLst>
          </p:cNvPr>
          <p:cNvSpPr txBox="1"/>
          <p:nvPr/>
        </p:nvSpPr>
        <p:spPr>
          <a:xfrm>
            <a:off x="929640" y="822960"/>
            <a:ext cx="93002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MERCI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VOTRE ATTENTION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058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2A49AC7-9104-E79A-55AE-5B51EA7324C3}"/>
              </a:ext>
            </a:extLst>
          </p:cNvPr>
          <p:cNvSpPr txBox="1"/>
          <p:nvPr/>
        </p:nvSpPr>
        <p:spPr>
          <a:xfrm>
            <a:off x="960120" y="822960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0E3000-2035-A057-836B-4266B39D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1469291"/>
            <a:ext cx="7819928" cy="2352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47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F49B6F93-2706-33DE-0CFC-1157BD4DFA2C}"/>
              </a:ext>
            </a:extLst>
          </p:cNvPr>
          <p:cNvSpPr txBox="1">
            <a:spLocks/>
          </p:cNvSpPr>
          <p:nvPr/>
        </p:nvSpPr>
        <p:spPr>
          <a:xfrm>
            <a:off x="0" y="18783"/>
            <a:ext cx="12192000" cy="107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IV. Méthodologie de traitements et analyses :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17D38AC-EF87-81FC-BAA7-CD3166DB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7121" y="296171"/>
            <a:ext cx="2746806" cy="384866"/>
          </a:xfrm>
        </p:spPr>
        <p:txBody>
          <a:bodyPr rtlCol="0"/>
          <a:lstStyle/>
          <a:p>
            <a:pPr algn="just" rtl="0"/>
            <a:r>
              <a:rPr lang="fr-FR" sz="1100" b="1" dirty="0">
                <a:solidFill>
                  <a:schemeClr val="bg1"/>
                </a:solidFill>
              </a:rPr>
              <a:t>Présentation GIS </a:t>
            </a:r>
            <a:r>
              <a:rPr lang="fr-FR" sz="1100" b="1" dirty="0" err="1">
                <a:solidFill>
                  <a:schemeClr val="bg1"/>
                </a:solidFill>
              </a:rPr>
              <a:t>morning</a:t>
            </a:r>
            <a:r>
              <a:rPr lang="fr-FR" sz="1100" b="1" dirty="0">
                <a:solidFill>
                  <a:schemeClr val="bg1"/>
                </a:solidFill>
              </a:rPr>
              <a:t> PN – 21/09/2022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0FC1E85-59C0-DA5E-3A2F-7B591332D34B}"/>
              </a:ext>
            </a:extLst>
          </p:cNvPr>
          <p:cNvSpPr/>
          <p:nvPr/>
        </p:nvSpPr>
        <p:spPr>
          <a:xfrm>
            <a:off x="6212521" y="4035382"/>
            <a:ext cx="885824" cy="1049548"/>
          </a:xfrm>
          <a:prstGeom prst="ellipse">
            <a:avLst/>
          </a:prstGeom>
          <a:noFill/>
          <a:ln w="19050" cap="flat" cmpd="sng" algn="ctr">
            <a:solidFill>
              <a:srgbClr val="D2CB6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B1DE3ED-5695-D1CC-9AB4-8B6C324D560D}"/>
              </a:ext>
            </a:extLst>
          </p:cNvPr>
          <p:cNvGrpSpPr/>
          <p:nvPr/>
        </p:nvGrpSpPr>
        <p:grpSpPr>
          <a:xfrm>
            <a:off x="195164" y="3330575"/>
            <a:ext cx="1100906" cy="990580"/>
            <a:chOff x="7180407" y="475861"/>
            <a:chExt cx="1035716" cy="103571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AD636C9-8B94-18D1-9E58-98972907F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407" y="475861"/>
              <a:ext cx="1035716" cy="1035716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4A47497-150F-C5D3-2712-187C2CA437AE}"/>
                </a:ext>
              </a:extLst>
            </p:cNvPr>
            <p:cNvSpPr txBox="1"/>
            <p:nvPr/>
          </p:nvSpPr>
          <p:spPr>
            <a:xfrm>
              <a:off x="7268547" y="993719"/>
              <a:ext cx="686319" cy="338554"/>
            </a:xfrm>
            <a:prstGeom prst="rect">
              <a:avLst/>
            </a:prstGeom>
            <a:solidFill>
              <a:srgbClr val="F1564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2F2B20"/>
                  </a:solidFill>
                  <a:latin typeface="Arial Rounded MT Bold" panose="020F0704030504030204" pitchFamily="34" charset="0"/>
                </a:rPr>
                <a:t>LAZ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A8980B8F-AAAC-5303-A2F1-451609F250C1}"/>
              </a:ext>
            </a:extLst>
          </p:cNvPr>
          <p:cNvSpPr/>
          <p:nvPr/>
        </p:nvSpPr>
        <p:spPr>
          <a:xfrm rot="4442365" flipV="1">
            <a:off x="3755769" y="3810628"/>
            <a:ext cx="1971253" cy="1452091"/>
          </a:xfrm>
          <a:custGeom>
            <a:avLst/>
            <a:gdLst>
              <a:gd name="connsiteX0" fmla="*/ 985626 w 1971253"/>
              <a:gd name="connsiteY0" fmla="*/ 0 h 1452091"/>
              <a:gd name="connsiteX1" fmla="*/ 1971253 w 1971253"/>
              <a:gd name="connsiteY1" fmla="*/ 726046 h 1452091"/>
              <a:gd name="connsiteX2" fmla="*/ 1478440 w 1971253"/>
              <a:gd name="connsiteY2" fmla="*/ 726046 h 1452091"/>
              <a:gd name="connsiteX3" fmla="*/ 985627 w 1971253"/>
              <a:gd name="connsiteY3" fmla="*/ 726046 h 1452091"/>
              <a:gd name="connsiteX4" fmla="*/ 985626 w 1971253"/>
              <a:gd name="connsiteY4" fmla="*/ 0 h 1452091"/>
              <a:gd name="connsiteX0" fmla="*/ 985626 w 1971253"/>
              <a:gd name="connsiteY0" fmla="*/ 0 h 1452091"/>
              <a:gd name="connsiteX1" fmla="*/ 1971253 w 1971253"/>
              <a:gd name="connsiteY1" fmla="*/ 726046 h 145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253" h="1452091" stroke="0" extrusionOk="0">
                <a:moveTo>
                  <a:pt x="985626" y="0"/>
                </a:moveTo>
                <a:cubicBezTo>
                  <a:pt x="1536599" y="21388"/>
                  <a:pt x="1896846" y="382310"/>
                  <a:pt x="1971253" y="726046"/>
                </a:cubicBezTo>
                <a:cubicBezTo>
                  <a:pt x="1747221" y="756322"/>
                  <a:pt x="1645583" y="715047"/>
                  <a:pt x="1478440" y="726046"/>
                </a:cubicBezTo>
                <a:cubicBezTo>
                  <a:pt x="1311297" y="737045"/>
                  <a:pt x="1101413" y="723048"/>
                  <a:pt x="985627" y="726046"/>
                </a:cubicBezTo>
                <a:cubicBezTo>
                  <a:pt x="988324" y="491238"/>
                  <a:pt x="928517" y="259001"/>
                  <a:pt x="985626" y="0"/>
                </a:cubicBezTo>
                <a:close/>
              </a:path>
              <a:path w="1971253" h="1452091" fill="none" extrusionOk="0">
                <a:moveTo>
                  <a:pt x="985626" y="0"/>
                </a:moveTo>
                <a:cubicBezTo>
                  <a:pt x="1489160" y="50665"/>
                  <a:pt x="1989635" y="423988"/>
                  <a:pt x="1971253" y="726046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946943899">
                  <a:prstGeom prst="arc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3495FB-45A8-07E8-FD1B-C5A3475B816B}"/>
              </a:ext>
            </a:extLst>
          </p:cNvPr>
          <p:cNvSpPr txBox="1"/>
          <p:nvPr/>
        </p:nvSpPr>
        <p:spPr>
          <a:xfrm>
            <a:off x="3952997" y="1701057"/>
            <a:ext cx="95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2B20"/>
                </a:solidFill>
                <a:latin typeface="French Script MT" panose="03020402040607040605" pitchFamily="66" charset="0"/>
              </a:rPr>
              <a:t>classifié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45A4E4-DF69-B565-6411-2C40890D9E25}"/>
              </a:ext>
            </a:extLst>
          </p:cNvPr>
          <p:cNvSpPr txBox="1"/>
          <p:nvPr/>
        </p:nvSpPr>
        <p:spPr>
          <a:xfrm>
            <a:off x="3785254" y="5427860"/>
            <a:ext cx="105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2B20"/>
                </a:solidFill>
                <a:latin typeface="French Script MT" panose="03020402040607040605" pitchFamily="66" charset="0"/>
              </a:rPr>
              <a:t>segmenté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0AB433E-F553-E57E-3E90-F05A0ACD26E3}"/>
              </a:ext>
            </a:extLst>
          </p:cNvPr>
          <p:cNvSpPr/>
          <p:nvPr/>
        </p:nvSpPr>
        <p:spPr>
          <a:xfrm rot="17157635">
            <a:off x="3727796" y="2542019"/>
            <a:ext cx="1971253" cy="1452091"/>
          </a:xfrm>
          <a:custGeom>
            <a:avLst/>
            <a:gdLst>
              <a:gd name="connsiteX0" fmla="*/ 985626 w 1971253"/>
              <a:gd name="connsiteY0" fmla="*/ 0 h 1452091"/>
              <a:gd name="connsiteX1" fmla="*/ 1971253 w 1971253"/>
              <a:gd name="connsiteY1" fmla="*/ 726046 h 1452091"/>
              <a:gd name="connsiteX2" fmla="*/ 1478440 w 1971253"/>
              <a:gd name="connsiteY2" fmla="*/ 726046 h 1452091"/>
              <a:gd name="connsiteX3" fmla="*/ 985627 w 1971253"/>
              <a:gd name="connsiteY3" fmla="*/ 726046 h 1452091"/>
              <a:gd name="connsiteX4" fmla="*/ 985626 w 1971253"/>
              <a:gd name="connsiteY4" fmla="*/ 0 h 1452091"/>
              <a:gd name="connsiteX0" fmla="*/ 985626 w 1971253"/>
              <a:gd name="connsiteY0" fmla="*/ 0 h 1452091"/>
              <a:gd name="connsiteX1" fmla="*/ 1971253 w 1971253"/>
              <a:gd name="connsiteY1" fmla="*/ 726046 h 145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253" h="1452091" stroke="0" extrusionOk="0">
                <a:moveTo>
                  <a:pt x="985626" y="0"/>
                </a:moveTo>
                <a:cubicBezTo>
                  <a:pt x="1536599" y="21388"/>
                  <a:pt x="1896846" y="382310"/>
                  <a:pt x="1971253" y="726046"/>
                </a:cubicBezTo>
                <a:cubicBezTo>
                  <a:pt x="1747221" y="756322"/>
                  <a:pt x="1645583" y="715047"/>
                  <a:pt x="1478440" y="726046"/>
                </a:cubicBezTo>
                <a:cubicBezTo>
                  <a:pt x="1311297" y="737045"/>
                  <a:pt x="1101413" y="723048"/>
                  <a:pt x="985627" y="726046"/>
                </a:cubicBezTo>
                <a:cubicBezTo>
                  <a:pt x="988324" y="491238"/>
                  <a:pt x="928517" y="259001"/>
                  <a:pt x="985626" y="0"/>
                </a:cubicBezTo>
                <a:close/>
              </a:path>
              <a:path w="1971253" h="1452091" fill="none" extrusionOk="0">
                <a:moveTo>
                  <a:pt x="985626" y="0"/>
                </a:moveTo>
                <a:cubicBezTo>
                  <a:pt x="1489160" y="50665"/>
                  <a:pt x="1989635" y="423988"/>
                  <a:pt x="1971253" y="726046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946943899">
                  <a:prstGeom prst="arc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FDA18D1-4F88-5ED4-183C-34071F62C951}"/>
              </a:ext>
            </a:extLst>
          </p:cNvPr>
          <p:cNvSpPr/>
          <p:nvPr/>
        </p:nvSpPr>
        <p:spPr>
          <a:xfrm>
            <a:off x="2577690" y="3829802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E2B4A08-57E9-FDC0-0105-E7FE1D2838B0}"/>
              </a:ext>
            </a:extLst>
          </p:cNvPr>
          <p:cNvSpPr/>
          <p:nvPr/>
        </p:nvSpPr>
        <p:spPr>
          <a:xfrm>
            <a:off x="2730090" y="3982202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643610C-8419-FA36-67B0-911BDC99D088}"/>
              </a:ext>
            </a:extLst>
          </p:cNvPr>
          <p:cNvSpPr/>
          <p:nvPr/>
        </p:nvSpPr>
        <p:spPr>
          <a:xfrm>
            <a:off x="2882490" y="4134602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C49CF2-AF01-BF9F-4931-8FB9EA3B955F}"/>
              </a:ext>
            </a:extLst>
          </p:cNvPr>
          <p:cNvSpPr/>
          <p:nvPr/>
        </p:nvSpPr>
        <p:spPr>
          <a:xfrm>
            <a:off x="2985127" y="393634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68AFE4A-955C-4DB5-0BE3-65742F9EF93E}"/>
              </a:ext>
            </a:extLst>
          </p:cNvPr>
          <p:cNvSpPr/>
          <p:nvPr/>
        </p:nvSpPr>
        <p:spPr>
          <a:xfrm>
            <a:off x="2599461" y="4148656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A65A454-04B6-190C-ED9D-ED7BBE845AB9}"/>
              </a:ext>
            </a:extLst>
          </p:cNvPr>
          <p:cNvSpPr/>
          <p:nvPr/>
        </p:nvSpPr>
        <p:spPr>
          <a:xfrm>
            <a:off x="2758082" y="427329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1774310-EB9D-3BFC-73E3-1E830E13F7AF}"/>
              </a:ext>
            </a:extLst>
          </p:cNvPr>
          <p:cNvSpPr/>
          <p:nvPr/>
        </p:nvSpPr>
        <p:spPr>
          <a:xfrm>
            <a:off x="2863829" y="373456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85F07A9-9C2E-73FC-1902-FED46E43978A}"/>
              </a:ext>
            </a:extLst>
          </p:cNvPr>
          <p:cNvSpPr/>
          <p:nvPr/>
        </p:nvSpPr>
        <p:spPr>
          <a:xfrm>
            <a:off x="2879380" y="407628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B7B3788-D784-F635-7434-6A339D409C8A}"/>
              </a:ext>
            </a:extLst>
          </p:cNvPr>
          <p:cNvSpPr/>
          <p:nvPr/>
        </p:nvSpPr>
        <p:spPr>
          <a:xfrm>
            <a:off x="3031780" y="422868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196B9CF-710A-5A7F-2ED3-F7A4AAAB0D8F}"/>
              </a:ext>
            </a:extLst>
          </p:cNvPr>
          <p:cNvSpPr/>
          <p:nvPr/>
        </p:nvSpPr>
        <p:spPr>
          <a:xfrm>
            <a:off x="3184180" y="438108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01AA567-830A-71B6-1798-48F737F0807D}"/>
              </a:ext>
            </a:extLst>
          </p:cNvPr>
          <p:cNvSpPr/>
          <p:nvPr/>
        </p:nvSpPr>
        <p:spPr>
          <a:xfrm>
            <a:off x="3286817" y="418283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2490C92-FFE9-7654-B96F-7E48F7975D26}"/>
              </a:ext>
            </a:extLst>
          </p:cNvPr>
          <p:cNvSpPr/>
          <p:nvPr/>
        </p:nvSpPr>
        <p:spPr>
          <a:xfrm>
            <a:off x="2901151" y="439514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FF756B3-1B5F-91DD-E9F7-2EB6A0BF31D4}"/>
              </a:ext>
            </a:extLst>
          </p:cNvPr>
          <p:cNvSpPr/>
          <p:nvPr/>
        </p:nvSpPr>
        <p:spPr>
          <a:xfrm>
            <a:off x="3059772" y="451978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75F7851-88E6-22D9-154B-2F394EF0045E}"/>
              </a:ext>
            </a:extLst>
          </p:cNvPr>
          <p:cNvSpPr/>
          <p:nvPr/>
        </p:nvSpPr>
        <p:spPr>
          <a:xfrm>
            <a:off x="3165519" y="398105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5734BFE-86C9-5E5C-0D58-C02F38D9A53F}"/>
              </a:ext>
            </a:extLst>
          </p:cNvPr>
          <p:cNvSpPr/>
          <p:nvPr/>
        </p:nvSpPr>
        <p:spPr>
          <a:xfrm>
            <a:off x="3286817" y="361799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8E1E64D-0ED6-28A5-6A0B-DF2F098B80EF}"/>
              </a:ext>
            </a:extLst>
          </p:cNvPr>
          <p:cNvSpPr/>
          <p:nvPr/>
        </p:nvSpPr>
        <p:spPr>
          <a:xfrm>
            <a:off x="3439217" y="377039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B22911-12AA-D9E1-42E6-D09A080B406C}"/>
              </a:ext>
            </a:extLst>
          </p:cNvPr>
          <p:cNvSpPr/>
          <p:nvPr/>
        </p:nvSpPr>
        <p:spPr>
          <a:xfrm>
            <a:off x="3591617" y="392279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E844BCA-DA31-0F3F-16BC-86D6D3EE44E3}"/>
              </a:ext>
            </a:extLst>
          </p:cNvPr>
          <p:cNvSpPr/>
          <p:nvPr/>
        </p:nvSpPr>
        <p:spPr>
          <a:xfrm>
            <a:off x="3694254" y="372454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56DCB38-55DA-13CA-11D1-9A85CD5FBB6D}"/>
              </a:ext>
            </a:extLst>
          </p:cNvPr>
          <p:cNvSpPr/>
          <p:nvPr/>
        </p:nvSpPr>
        <p:spPr>
          <a:xfrm>
            <a:off x="3308588" y="393685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668F8CE-0994-62E0-A039-3390E850C75E}"/>
              </a:ext>
            </a:extLst>
          </p:cNvPr>
          <p:cNvSpPr/>
          <p:nvPr/>
        </p:nvSpPr>
        <p:spPr>
          <a:xfrm>
            <a:off x="3467209" y="406149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0443EE7-7005-F68B-5802-2813F4453382}"/>
              </a:ext>
            </a:extLst>
          </p:cNvPr>
          <p:cNvSpPr/>
          <p:nvPr/>
        </p:nvSpPr>
        <p:spPr>
          <a:xfrm>
            <a:off x="3572956" y="352276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A7641AE-3392-B396-88A0-0FE41464013A}"/>
              </a:ext>
            </a:extLst>
          </p:cNvPr>
          <p:cNvSpPr/>
          <p:nvPr/>
        </p:nvSpPr>
        <p:spPr>
          <a:xfrm>
            <a:off x="2559194" y="308765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4F8239-083A-4AA1-25BA-FA6F4EF6CC59}"/>
              </a:ext>
            </a:extLst>
          </p:cNvPr>
          <p:cNvSpPr/>
          <p:nvPr/>
        </p:nvSpPr>
        <p:spPr>
          <a:xfrm>
            <a:off x="2711594" y="324005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94E3870-278D-2C41-2B46-2A32D7943042}"/>
              </a:ext>
            </a:extLst>
          </p:cNvPr>
          <p:cNvSpPr/>
          <p:nvPr/>
        </p:nvSpPr>
        <p:spPr>
          <a:xfrm>
            <a:off x="2863994" y="339245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6952B2A-8249-A11C-9625-112C149F871D}"/>
              </a:ext>
            </a:extLst>
          </p:cNvPr>
          <p:cNvSpPr/>
          <p:nvPr/>
        </p:nvSpPr>
        <p:spPr>
          <a:xfrm>
            <a:off x="2966631" y="319419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F1B3E8B-0B71-621F-A033-A9405071B8AC}"/>
              </a:ext>
            </a:extLst>
          </p:cNvPr>
          <p:cNvSpPr/>
          <p:nvPr/>
        </p:nvSpPr>
        <p:spPr>
          <a:xfrm>
            <a:off x="2580965" y="340650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DF2E088-DC31-CB05-E72D-84BAB9AF373B}"/>
              </a:ext>
            </a:extLst>
          </p:cNvPr>
          <p:cNvSpPr/>
          <p:nvPr/>
        </p:nvSpPr>
        <p:spPr>
          <a:xfrm>
            <a:off x="2739586" y="3531148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FB11EE6-C9E5-6FD9-84BB-54FC0BC3C71A}"/>
              </a:ext>
            </a:extLst>
          </p:cNvPr>
          <p:cNvSpPr/>
          <p:nvPr/>
        </p:nvSpPr>
        <p:spPr>
          <a:xfrm>
            <a:off x="2845333" y="2992418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9D131F0-0CC1-7627-F884-B83F7E63E808}"/>
              </a:ext>
            </a:extLst>
          </p:cNvPr>
          <p:cNvSpPr/>
          <p:nvPr/>
        </p:nvSpPr>
        <p:spPr>
          <a:xfrm>
            <a:off x="2860884" y="333414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4DDAD20-2E7B-9B23-61FF-E0E8FA9C98DF}"/>
              </a:ext>
            </a:extLst>
          </p:cNvPr>
          <p:cNvSpPr/>
          <p:nvPr/>
        </p:nvSpPr>
        <p:spPr>
          <a:xfrm>
            <a:off x="3013284" y="348654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A9EF3A-ADE5-52F0-15BA-3B96E2CE7C89}"/>
              </a:ext>
            </a:extLst>
          </p:cNvPr>
          <p:cNvSpPr/>
          <p:nvPr/>
        </p:nvSpPr>
        <p:spPr>
          <a:xfrm>
            <a:off x="3165684" y="363894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5AA82FA-6927-BE3C-7AC4-27A071D9F1C2}"/>
              </a:ext>
            </a:extLst>
          </p:cNvPr>
          <p:cNvSpPr/>
          <p:nvPr/>
        </p:nvSpPr>
        <p:spPr>
          <a:xfrm>
            <a:off x="3268321" y="3440681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E29314A-A520-1FCE-6F71-396B03ED4602}"/>
              </a:ext>
            </a:extLst>
          </p:cNvPr>
          <p:cNvSpPr/>
          <p:nvPr/>
        </p:nvSpPr>
        <p:spPr>
          <a:xfrm>
            <a:off x="2882655" y="365299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3EB21A5-5395-713B-3F92-CEC53F2FF35C}"/>
              </a:ext>
            </a:extLst>
          </p:cNvPr>
          <p:cNvSpPr/>
          <p:nvPr/>
        </p:nvSpPr>
        <p:spPr>
          <a:xfrm>
            <a:off x="3041276" y="3777635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E2AF2B4-3EA0-F300-1384-0CFC7ADDA726}"/>
              </a:ext>
            </a:extLst>
          </p:cNvPr>
          <p:cNvSpPr/>
          <p:nvPr/>
        </p:nvSpPr>
        <p:spPr>
          <a:xfrm>
            <a:off x="3147023" y="3238905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0847E3F-7BE0-ECD5-8F13-E647B7E43F14}"/>
              </a:ext>
            </a:extLst>
          </p:cNvPr>
          <p:cNvSpPr/>
          <p:nvPr/>
        </p:nvSpPr>
        <p:spPr>
          <a:xfrm>
            <a:off x="3268321" y="287585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4B0F6A3B-2B41-3ECE-90DA-8C745DFEA5E9}"/>
              </a:ext>
            </a:extLst>
          </p:cNvPr>
          <p:cNvSpPr/>
          <p:nvPr/>
        </p:nvSpPr>
        <p:spPr>
          <a:xfrm>
            <a:off x="3420721" y="302825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A70619E-9F49-AF2F-0B7F-C3C788449E01}"/>
              </a:ext>
            </a:extLst>
          </p:cNvPr>
          <p:cNvSpPr/>
          <p:nvPr/>
        </p:nvSpPr>
        <p:spPr>
          <a:xfrm>
            <a:off x="3573121" y="318065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777FD90-7A02-4A70-4C55-EB2A67FA4AA1}"/>
              </a:ext>
            </a:extLst>
          </p:cNvPr>
          <p:cNvSpPr/>
          <p:nvPr/>
        </p:nvSpPr>
        <p:spPr>
          <a:xfrm>
            <a:off x="3675758" y="2982391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2B1B0ED-F9D0-D90E-8A42-9E5F280A98C5}"/>
              </a:ext>
            </a:extLst>
          </p:cNvPr>
          <p:cNvSpPr/>
          <p:nvPr/>
        </p:nvSpPr>
        <p:spPr>
          <a:xfrm>
            <a:off x="3290092" y="319470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B9BE343-8DA9-EA9F-16C7-689507CBD53E}"/>
              </a:ext>
            </a:extLst>
          </p:cNvPr>
          <p:cNvSpPr/>
          <p:nvPr/>
        </p:nvSpPr>
        <p:spPr>
          <a:xfrm>
            <a:off x="3448713" y="3319345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3A8CBBB-4302-C146-F20D-3FDFDC837232}"/>
              </a:ext>
            </a:extLst>
          </p:cNvPr>
          <p:cNvSpPr/>
          <p:nvPr/>
        </p:nvSpPr>
        <p:spPr>
          <a:xfrm>
            <a:off x="3554460" y="2780615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5DF56A2B-AD8F-F6B9-D013-FCB1516FEF26}"/>
              </a:ext>
            </a:extLst>
          </p:cNvPr>
          <p:cNvSpPr/>
          <p:nvPr/>
        </p:nvSpPr>
        <p:spPr>
          <a:xfrm>
            <a:off x="5535398" y="2555139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75407575-143A-9908-085C-CC6E77AA3297}"/>
              </a:ext>
            </a:extLst>
          </p:cNvPr>
          <p:cNvSpPr/>
          <p:nvPr/>
        </p:nvSpPr>
        <p:spPr>
          <a:xfrm>
            <a:off x="5687798" y="270753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674B2FA-FF2F-584F-C6F1-DA93C1FD64DE}"/>
              </a:ext>
            </a:extLst>
          </p:cNvPr>
          <p:cNvSpPr/>
          <p:nvPr/>
        </p:nvSpPr>
        <p:spPr>
          <a:xfrm>
            <a:off x="5840198" y="285993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0A0C1D8-DE06-40DE-9002-965E1F4606F1}"/>
              </a:ext>
            </a:extLst>
          </p:cNvPr>
          <p:cNvSpPr/>
          <p:nvPr/>
        </p:nvSpPr>
        <p:spPr>
          <a:xfrm>
            <a:off x="5942835" y="266168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4C9D8B5-E5AE-636F-D393-4A3A4BC61FE6}"/>
              </a:ext>
            </a:extLst>
          </p:cNvPr>
          <p:cNvSpPr/>
          <p:nvPr/>
        </p:nvSpPr>
        <p:spPr>
          <a:xfrm>
            <a:off x="5557169" y="2873993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76204DA-1767-7D91-475C-A8CCA1CB184D}"/>
              </a:ext>
            </a:extLst>
          </p:cNvPr>
          <p:cNvSpPr/>
          <p:nvPr/>
        </p:nvSpPr>
        <p:spPr>
          <a:xfrm>
            <a:off x="5715790" y="299863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5955589-B5C0-C033-2BD5-DAED39F0B6B9}"/>
              </a:ext>
            </a:extLst>
          </p:cNvPr>
          <p:cNvSpPr/>
          <p:nvPr/>
        </p:nvSpPr>
        <p:spPr>
          <a:xfrm>
            <a:off x="5821537" y="245990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A1B67F7-6D54-3FEB-1935-6D1C19B3A734}"/>
              </a:ext>
            </a:extLst>
          </p:cNvPr>
          <p:cNvSpPr/>
          <p:nvPr/>
        </p:nvSpPr>
        <p:spPr>
          <a:xfrm>
            <a:off x="5837088" y="2801626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7DB029B-79C7-C1FD-542D-590F68A066E8}"/>
              </a:ext>
            </a:extLst>
          </p:cNvPr>
          <p:cNvSpPr/>
          <p:nvPr/>
        </p:nvSpPr>
        <p:spPr>
          <a:xfrm>
            <a:off x="5989488" y="2954026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AF027174-E15F-ACAA-30EF-8E52F13B5B15}"/>
              </a:ext>
            </a:extLst>
          </p:cNvPr>
          <p:cNvSpPr/>
          <p:nvPr/>
        </p:nvSpPr>
        <p:spPr>
          <a:xfrm>
            <a:off x="6141888" y="3106426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E8BB93B0-003C-C79D-9D9F-470430F34607}"/>
              </a:ext>
            </a:extLst>
          </p:cNvPr>
          <p:cNvSpPr/>
          <p:nvPr/>
        </p:nvSpPr>
        <p:spPr>
          <a:xfrm>
            <a:off x="6244525" y="290816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6B594E6-BFCC-1B90-C3C2-4D6CF0C5275F}"/>
              </a:ext>
            </a:extLst>
          </p:cNvPr>
          <p:cNvSpPr/>
          <p:nvPr/>
        </p:nvSpPr>
        <p:spPr>
          <a:xfrm>
            <a:off x="5858859" y="3120480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89A430FA-EA28-CE61-E8D4-01DD2E8F6D3C}"/>
              </a:ext>
            </a:extLst>
          </p:cNvPr>
          <p:cNvSpPr/>
          <p:nvPr/>
        </p:nvSpPr>
        <p:spPr>
          <a:xfrm>
            <a:off x="6017480" y="3245121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42C694F-AFB1-44C4-C90D-5D865BE57454}"/>
              </a:ext>
            </a:extLst>
          </p:cNvPr>
          <p:cNvSpPr/>
          <p:nvPr/>
        </p:nvSpPr>
        <p:spPr>
          <a:xfrm>
            <a:off x="6123227" y="2706391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A43C0D02-2421-3EAB-D785-285C88B01D44}"/>
              </a:ext>
            </a:extLst>
          </p:cNvPr>
          <p:cNvSpPr/>
          <p:nvPr/>
        </p:nvSpPr>
        <p:spPr>
          <a:xfrm>
            <a:off x="6244525" y="2343336"/>
            <a:ext cx="99179" cy="110174"/>
          </a:xfrm>
          <a:prstGeom prst="ellipse">
            <a:avLst/>
          </a:prstGeom>
          <a:solidFill>
            <a:srgbClr val="95A39D">
              <a:lumMod val="7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FE59D56E-C988-0866-5384-7E684C7AE5C5}"/>
              </a:ext>
            </a:extLst>
          </p:cNvPr>
          <p:cNvSpPr/>
          <p:nvPr/>
        </p:nvSpPr>
        <p:spPr>
          <a:xfrm>
            <a:off x="6396925" y="2495736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C0B81937-813C-E4CA-C7F4-7AED1AB31AC5}"/>
              </a:ext>
            </a:extLst>
          </p:cNvPr>
          <p:cNvSpPr/>
          <p:nvPr/>
        </p:nvSpPr>
        <p:spPr>
          <a:xfrm>
            <a:off x="6549325" y="2648136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AAB1DB6C-58D9-86EB-10B9-34FC796D6DA5}"/>
              </a:ext>
            </a:extLst>
          </p:cNvPr>
          <p:cNvSpPr/>
          <p:nvPr/>
        </p:nvSpPr>
        <p:spPr>
          <a:xfrm>
            <a:off x="6651962" y="2449877"/>
            <a:ext cx="99179" cy="110174"/>
          </a:xfrm>
          <a:prstGeom prst="ellipse">
            <a:avLst/>
          </a:prstGeom>
          <a:solidFill>
            <a:srgbClr val="95A39D">
              <a:lumMod val="7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69750D9-892E-77FF-577E-CFF2189F0AAD}"/>
              </a:ext>
            </a:extLst>
          </p:cNvPr>
          <p:cNvSpPr/>
          <p:nvPr/>
        </p:nvSpPr>
        <p:spPr>
          <a:xfrm>
            <a:off x="6266296" y="266219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60C76FBD-A7F0-C4CA-D88E-17A0ADB565D5}"/>
              </a:ext>
            </a:extLst>
          </p:cNvPr>
          <p:cNvSpPr/>
          <p:nvPr/>
        </p:nvSpPr>
        <p:spPr>
          <a:xfrm>
            <a:off x="6424917" y="2786831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D08B798-2ED3-B242-2F13-64AD386F2017}"/>
              </a:ext>
            </a:extLst>
          </p:cNvPr>
          <p:cNvSpPr/>
          <p:nvPr/>
        </p:nvSpPr>
        <p:spPr>
          <a:xfrm>
            <a:off x="6530664" y="2248101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5147B48-A5B6-C03E-964C-B294469ACC53}"/>
              </a:ext>
            </a:extLst>
          </p:cNvPr>
          <p:cNvSpPr/>
          <p:nvPr/>
        </p:nvSpPr>
        <p:spPr>
          <a:xfrm>
            <a:off x="5516902" y="1812990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FA3634FD-6E63-FD1E-D9B5-DDA71B4356D3}"/>
              </a:ext>
            </a:extLst>
          </p:cNvPr>
          <p:cNvSpPr/>
          <p:nvPr/>
        </p:nvSpPr>
        <p:spPr>
          <a:xfrm>
            <a:off x="5669302" y="1965390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AAFD707E-08D4-621D-3671-788284CA5AD6}"/>
              </a:ext>
            </a:extLst>
          </p:cNvPr>
          <p:cNvSpPr/>
          <p:nvPr/>
        </p:nvSpPr>
        <p:spPr>
          <a:xfrm>
            <a:off x="5821702" y="2117790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D5E49ED0-B6D2-58DB-936A-084A651E07E1}"/>
              </a:ext>
            </a:extLst>
          </p:cNvPr>
          <p:cNvSpPr/>
          <p:nvPr/>
        </p:nvSpPr>
        <p:spPr>
          <a:xfrm>
            <a:off x="5924339" y="1919531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B9454B5-E656-2748-2530-80744174A43F}"/>
              </a:ext>
            </a:extLst>
          </p:cNvPr>
          <p:cNvSpPr/>
          <p:nvPr/>
        </p:nvSpPr>
        <p:spPr>
          <a:xfrm>
            <a:off x="5538673" y="213184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B164451-A6F2-07D0-A8F6-628BC2F7F277}"/>
              </a:ext>
            </a:extLst>
          </p:cNvPr>
          <p:cNvSpPr/>
          <p:nvPr/>
        </p:nvSpPr>
        <p:spPr>
          <a:xfrm>
            <a:off x="5697294" y="2256485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08FE9025-9D19-13F5-E0F6-81872FAA61BA}"/>
              </a:ext>
            </a:extLst>
          </p:cNvPr>
          <p:cNvSpPr/>
          <p:nvPr/>
        </p:nvSpPr>
        <p:spPr>
          <a:xfrm>
            <a:off x="5803041" y="1717755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A0A13AA7-BB82-FD9F-509E-C34A32D3F5DD}"/>
              </a:ext>
            </a:extLst>
          </p:cNvPr>
          <p:cNvSpPr/>
          <p:nvPr/>
        </p:nvSpPr>
        <p:spPr>
          <a:xfrm>
            <a:off x="5818592" y="2059477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B27DADAF-EA16-E612-5A2E-7C48F67C7D3D}"/>
              </a:ext>
            </a:extLst>
          </p:cNvPr>
          <p:cNvSpPr/>
          <p:nvPr/>
        </p:nvSpPr>
        <p:spPr>
          <a:xfrm>
            <a:off x="5970992" y="2211877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7D05D73-D811-0C68-DBDB-8A4213DF0142}"/>
              </a:ext>
            </a:extLst>
          </p:cNvPr>
          <p:cNvSpPr/>
          <p:nvPr/>
        </p:nvSpPr>
        <p:spPr>
          <a:xfrm>
            <a:off x="6123392" y="2364277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5B9D188-1B6F-81BC-47DB-DF5D1D4CB262}"/>
              </a:ext>
            </a:extLst>
          </p:cNvPr>
          <p:cNvSpPr/>
          <p:nvPr/>
        </p:nvSpPr>
        <p:spPr>
          <a:xfrm>
            <a:off x="6226029" y="2166018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A0BE21C2-85D9-233D-A60C-133027167835}"/>
              </a:ext>
            </a:extLst>
          </p:cNvPr>
          <p:cNvSpPr/>
          <p:nvPr/>
        </p:nvSpPr>
        <p:spPr>
          <a:xfrm>
            <a:off x="5840363" y="2378331"/>
            <a:ext cx="99179" cy="110174"/>
          </a:xfrm>
          <a:prstGeom prst="ellipse">
            <a:avLst/>
          </a:prstGeom>
          <a:solidFill>
            <a:srgbClr val="95A39D">
              <a:lumMod val="7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D860E93-7051-A37B-1BB9-FC5F2FE320D0}"/>
              </a:ext>
            </a:extLst>
          </p:cNvPr>
          <p:cNvSpPr/>
          <p:nvPr/>
        </p:nvSpPr>
        <p:spPr>
          <a:xfrm>
            <a:off x="5998984" y="2502972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91C1B3A-D133-7EBC-A3A9-D133B6A89636}"/>
              </a:ext>
            </a:extLst>
          </p:cNvPr>
          <p:cNvSpPr/>
          <p:nvPr/>
        </p:nvSpPr>
        <p:spPr>
          <a:xfrm>
            <a:off x="6104731" y="1964242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127FACB-D792-099A-86D4-DEF2A69C90D9}"/>
              </a:ext>
            </a:extLst>
          </p:cNvPr>
          <p:cNvSpPr/>
          <p:nvPr/>
        </p:nvSpPr>
        <p:spPr>
          <a:xfrm>
            <a:off x="6226029" y="1601187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D925A299-36A2-3DF8-7A62-FC304375B57B}"/>
              </a:ext>
            </a:extLst>
          </p:cNvPr>
          <p:cNvSpPr/>
          <p:nvPr/>
        </p:nvSpPr>
        <p:spPr>
          <a:xfrm>
            <a:off x="6378429" y="175358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1B1425E-7DB1-37DA-6659-7BBDCE0E1AEA}"/>
              </a:ext>
            </a:extLst>
          </p:cNvPr>
          <p:cNvSpPr/>
          <p:nvPr/>
        </p:nvSpPr>
        <p:spPr>
          <a:xfrm>
            <a:off x="6530829" y="1905987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92C320A9-69CB-916A-6CCD-78B669AC0155}"/>
              </a:ext>
            </a:extLst>
          </p:cNvPr>
          <p:cNvSpPr/>
          <p:nvPr/>
        </p:nvSpPr>
        <p:spPr>
          <a:xfrm>
            <a:off x="6633466" y="1707728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794D3B75-3166-8961-EC13-813DBA3875D7}"/>
              </a:ext>
            </a:extLst>
          </p:cNvPr>
          <p:cNvSpPr/>
          <p:nvPr/>
        </p:nvSpPr>
        <p:spPr>
          <a:xfrm>
            <a:off x="6247800" y="1920041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8C2E0EA-67B9-35AC-9194-DCBA4504C05B}"/>
              </a:ext>
            </a:extLst>
          </p:cNvPr>
          <p:cNvSpPr/>
          <p:nvPr/>
        </p:nvSpPr>
        <p:spPr>
          <a:xfrm>
            <a:off x="6406421" y="2044682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47E03807-B3F4-AF6E-5075-F4DD8C00B45C}"/>
              </a:ext>
            </a:extLst>
          </p:cNvPr>
          <p:cNvSpPr/>
          <p:nvPr/>
        </p:nvSpPr>
        <p:spPr>
          <a:xfrm>
            <a:off x="6490397" y="1557097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3586CE89-4E66-BA28-B90B-FB814F51E8A4}"/>
              </a:ext>
            </a:extLst>
          </p:cNvPr>
          <p:cNvSpPr/>
          <p:nvPr/>
        </p:nvSpPr>
        <p:spPr>
          <a:xfrm>
            <a:off x="5692951" y="5229386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E5474E-CD50-144E-7F68-7CA65E74EA28}"/>
              </a:ext>
            </a:extLst>
          </p:cNvPr>
          <p:cNvSpPr/>
          <p:nvPr/>
        </p:nvSpPr>
        <p:spPr>
          <a:xfrm>
            <a:off x="5845351" y="5381786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A621A9F0-78E5-12CB-730A-9641BB89961F}"/>
              </a:ext>
            </a:extLst>
          </p:cNvPr>
          <p:cNvSpPr/>
          <p:nvPr/>
        </p:nvSpPr>
        <p:spPr>
          <a:xfrm>
            <a:off x="5997751" y="5534186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714D7296-1F55-2A22-B9A1-54BD40EFE4C0}"/>
              </a:ext>
            </a:extLst>
          </p:cNvPr>
          <p:cNvSpPr/>
          <p:nvPr/>
        </p:nvSpPr>
        <p:spPr>
          <a:xfrm>
            <a:off x="6100388" y="533592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4580EB43-EECB-E966-4836-903171E868B4}"/>
              </a:ext>
            </a:extLst>
          </p:cNvPr>
          <p:cNvSpPr/>
          <p:nvPr/>
        </p:nvSpPr>
        <p:spPr>
          <a:xfrm>
            <a:off x="5714722" y="5548240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59C22B9-2A82-9971-133D-10DB995233EF}"/>
              </a:ext>
            </a:extLst>
          </p:cNvPr>
          <p:cNvSpPr/>
          <p:nvPr/>
        </p:nvSpPr>
        <p:spPr>
          <a:xfrm>
            <a:off x="5873343" y="5672881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5DB508B-6447-A285-CE42-5C694244FFF7}"/>
              </a:ext>
            </a:extLst>
          </p:cNvPr>
          <p:cNvSpPr/>
          <p:nvPr/>
        </p:nvSpPr>
        <p:spPr>
          <a:xfrm>
            <a:off x="5979090" y="5134151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F1C4D24-6487-C961-AB56-30473E3A2C85}"/>
              </a:ext>
            </a:extLst>
          </p:cNvPr>
          <p:cNvSpPr/>
          <p:nvPr/>
        </p:nvSpPr>
        <p:spPr>
          <a:xfrm>
            <a:off x="5994641" y="5475873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D7F2C67-644F-DDA1-E4FC-43284B85D787}"/>
              </a:ext>
            </a:extLst>
          </p:cNvPr>
          <p:cNvSpPr/>
          <p:nvPr/>
        </p:nvSpPr>
        <p:spPr>
          <a:xfrm>
            <a:off x="6147041" y="5628273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D041B657-782D-3C30-6873-CFAA02342C5B}"/>
              </a:ext>
            </a:extLst>
          </p:cNvPr>
          <p:cNvSpPr/>
          <p:nvPr/>
        </p:nvSpPr>
        <p:spPr>
          <a:xfrm>
            <a:off x="6299441" y="5780673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02EA57E3-BD63-F5DD-6F2E-77AFD9FE6FE2}"/>
              </a:ext>
            </a:extLst>
          </p:cNvPr>
          <p:cNvSpPr/>
          <p:nvPr/>
        </p:nvSpPr>
        <p:spPr>
          <a:xfrm>
            <a:off x="6402078" y="558241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1E77B58D-4878-DEB8-9089-945744A0CC08}"/>
              </a:ext>
            </a:extLst>
          </p:cNvPr>
          <p:cNvSpPr/>
          <p:nvPr/>
        </p:nvSpPr>
        <p:spPr>
          <a:xfrm>
            <a:off x="6016412" y="5794727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DC5FF65-E2F8-2FD1-379D-35C963C15266}"/>
              </a:ext>
            </a:extLst>
          </p:cNvPr>
          <p:cNvSpPr/>
          <p:nvPr/>
        </p:nvSpPr>
        <p:spPr>
          <a:xfrm>
            <a:off x="6175033" y="5919368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FE7378E0-872B-042E-9A41-473B902FA258}"/>
              </a:ext>
            </a:extLst>
          </p:cNvPr>
          <p:cNvSpPr/>
          <p:nvPr/>
        </p:nvSpPr>
        <p:spPr>
          <a:xfrm>
            <a:off x="6280780" y="5380638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FF5D1B8F-7027-141A-E057-BAEA03F9BD3E}"/>
              </a:ext>
            </a:extLst>
          </p:cNvPr>
          <p:cNvSpPr/>
          <p:nvPr/>
        </p:nvSpPr>
        <p:spPr>
          <a:xfrm>
            <a:off x="6402078" y="5017583"/>
            <a:ext cx="99179" cy="110174"/>
          </a:xfrm>
          <a:prstGeom prst="ellipse">
            <a:avLst/>
          </a:prstGeom>
          <a:solidFill>
            <a:srgbClr val="95A39D">
              <a:lumMod val="7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CC39F8E3-D2E9-56B7-A4AD-61584D0B8364}"/>
              </a:ext>
            </a:extLst>
          </p:cNvPr>
          <p:cNvSpPr/>
          <p:nvPr/>
        </p:nvSpPr>
        <p:spPr>
          <a:xfrm>
            <a:off x="6554478" y="5169983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678552F-139C-BAB5-33AC-1D88C3DA8199}"/>
              </a:ext>
            </a:extLst>
          </p:cNvPr>
          <p:cNvSpPr/>
          <p:nvPr/>
        </p:nvSpPr>
        <p:spPr>
          <a:xfrm>
            <a:off x="6706878" y="5322383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DBCEA168-B495-83BA-6597-EAD938EDD14E}"/>
              </a:ext>
            </a:extLst>
          </p:cNvPr>
          <p:cNvSpPr/>
          <p:nvPr/>
        </p:nvSpPr>
        <p:spPr>
          <a:xfrm>
            <a:off x="6809515" y="5124124"/>
            <a:ext cx="99179" cy="110174"/>
          </a:xfrm>
          <a:prstGeom prst="ellipse">
            <a:avLst/>
          </a:prstGeom>
          <a:solidFill>
            <a:srgbClr val="95A39D">
              <a:lumMod val="7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FF5A7885-BFD2-41F5-5C7F-278484684DF9}"/>
              </a:ext>
            </a:extLst>
          </p:cNvPr>
          <p:cNvSpPr/>
          <p:nvPr/>
        </p:nvSpPr>
        <p:spPr>
          <a:xfrm>
            <a:off x="6423849" y="533643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0566BEB-4BE3-154E-1D14-7C63305DF77C}"/>
              </a:ext>
            </a:extLst>
          </p:cNvPr>
          <p:cNvSpPr/>
          <p:nvPr/>
        </p:nvSpPr>
        <p:spPr>
          <a:xfrm>
            <a:off x="6582470" y="5461078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082254D5-5326-68DC-48D2-E5A0B61C7006}"/>
              </a:ext>
            </a:extLst>
          </p:cNvPr>
          <p:cNvSpPr/>
          <p:nvPr/>
        </p:nvSpPr>
        <p:spPr>
          <a:xfrm>
            <a:off x="6688217" y="4922348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8AB18B3-11D9-B915-3F63-AA20297F9943}"/>
              </a:ext>
            </a:extLst>
          </p:cNvPr>
          <p:cNvSpPr/>
          <p:nvPr/>
        </p:nvSpPr>
        <p:spPr>
          <a:xfrm>
            <a:off x="5674455" y="4487237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8A2A8969-FED7-E4CF-C022-B3FD767581BF}"/>
              </a:ext>
            </a:extLst>
          </p:cNvPr>
          <p:cNvSpPr/>
          <p:nvPr/>
        </p:nvSpPr>
        <p:spPr>
          <a:xfrm>
            <a:off x="5826855" y="4639637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BDBF39E0-D70A-3CB2-65E6-52F407DE5618}"/>
              </a:ext>
            </a:extLst>
          </p:cNvPr>
          <p:cNvSpPr/>
          <p:nvPr/>
        </p:nvSpPr>
        <p:spPr>
          <a:xfrm>
            <a:off x="5979255" y="4792037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8D5D9CD2-E1DC-9998-5B11-062F317AC7F7}"/>
              </a:ext>
            </a:extLst>
          </p:cNvPr>
          <p:cNvSpPr/>
          <p:nvPr/>
        </p:nvSpPr>
        <p:spPr>
          <a:xfrm>
            <a:off x="6081892" y="4593778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35D8570A-FDFE-CB5B-AC25-51499657CEB9}"/>
              </a:ext>
            </a:extLst>
          </p:cNvPr>
          <p:cNvSpPr/>
          <p:nvPr/>
        </p:nvSpPr>
        <p:spPr>
          <a:xfrm>
            <a:off x="5696226" y="4806091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132DB34-089D-3D66-FDFF-EE089E1C174B}"/>
              </a:ext>
            </a:extLst>
          </p:cNvPr>
          <p:cNvSpPr/>
          <p:nvPr/>
        </p:nvSpPr>
        <p:spPr>
          <a:xfrm>
            <a:off x="5854847" y="4930732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65398B51-100B-77A1-911A-8F3AAE9B1557}"/>
              </a:ext>
            </a:extLst>
          </p:cNvPr>
          <p:cNvSpPr/>
          <p:nvPr/>
        </p:nvSpPr>
        <p:spPr>
          <a:xfrm>
            <a:off x="5960594" y="4392002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E86014BA-BEAD-3F97-8290-14CD4CEC0837}"/>
              </a:ext>
            </a:extLst>
          </p:cNvPr>
          <p:cNvSpPr/>
          <p:nvPr/>
        </p:nvSpPr>
        <p:spPr>
          <a:xfrm>
            <a:off x="5976145" y="4733724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F095F0F5-C3BA-C290-3AC7-6781D42D5EB7}"/>
              </a:ext>
            </a:extLst>
          </p:cNvPr>
          <p:cNvSpPr/>
          <p:nvPr/>
        </p:nvSpPr>
        <p:spPr>
          <a:xfrm>
            <a:off x="6128545" y="4886124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71796D9A-5B87-A1D6-80E1-01AED255AF04}"/>
              </a:ext>
            </a:extLst>
          </p:cNvPr>
          <p:cNvSpPr/>
          <p:nvPr/>
        </p:nvSpPr>
        <p:spPr>
          <a:xfrm>
            <a:off x="6280945" y="5038524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7BF9647-7F11-61D6-0D62-89E4554B11EF}"/>
              </a:ext>
            </a:extLst>
          </p:cNvPr>
          <p:cNvSpPr/>
          <p:nvPr/>
        </p:nvSpPr>
        <p:spPr>
          <a:xfrm>
            <a:off x="6383582" y="4840265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BD6ED34-4AEE-0359-B0AC-E731332AD16B}"/>
              </a:ext>
            </a:extLst>
          </p:cNvPr>
          <p:cNvSpPr/>
          <p:nvPr/>
        </p:nvSpPr>
        <p:spPr>
          <a:xfrm>
            <a:off x="5997916" y="5052578"/>
            <a:ext cx="99179" cy="110174"/>
          </a:xfrm>
          <a:prstGeom prst="ellipse">
            <a:avLst/>
          </a:prstGeom>
          <a:solidFill>
            <a:srgbClr val="95A39D">
              <a:lumMod val="7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E97DAE9-1F07-9F01-69E4-941BD08C3F3F}"/>
              </a:ext>
            </a:extLst>
          </p:cNvPr>
          <p:cNvSpPr/>
          <p:nvPr/>
        </p:nvSpPr>
        <p:spPr>
          <a:xfrm>
            <a:off x="6156537" y="5177219"/>
            <a:ext cx="99179" cy="110174"/>
          </a:xfrm>
          <a:prstGeom prst="ellipse">
            <a:avLst/>
          </a:prstGeom>
          <a:solidFill>
            <a:srgbClr val="A9A57C">
              <a:lumMod val="50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D5B5E838-60C9-C4BE-B117-B0F1431DAF25}"/>
              </a:ext>
            </a:extLst>
          </p:cNvPr>
          <p:cNvSpPr/>
          <p:nvPr/>
        </p:nvSpPr>
        <p:spPr>
          <a:xfrm>
            <a:off x="6262284" y="4638489"/>
            <a:ext cx="99179" cy="11017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D4C3DF03-5759-87A0-7F16-37B46ED408EC}"/>
              </a:ext>
            </a:extLst>
          </p:cNvPr>
          <p:cNvSpPr/>
          <p:nvPr/>
        </p:nvSpPr>
        <p:spPr>
          <a:xfrm>
            <a:off x="6383582" y="4275434"/>
            <a:ext cx="99179" cy="1101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E5734677-EF2E-AAA1-16DA-9341B2B99381}"/>
              </a:ext>
            </a:extLst>
          </p:cNvPr>
          <p:cNvSpPr/>
          <p:nvPr/>
        </p:nvSpPr>
        <p:spPr>
          <a:xfrm>
            <a:off x="6535982" y="4427834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A6ED0D0A-2AFC-529E-CE4E-75E6A79E5E78}"/>
              </a:ext>
            </a:extLst>
          </p:cNvPr>
          <p:cNvSpPr/>
          <p:nvPr/>
        </p:nvSpPr>
        <p:spPr>
          <a:xfrm>
            <a:off x="6688382" y="4580234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1F3AF273-25C3-FE73-38BD-329E6A0EF630}"/>
              </a:ext>
            </a:extLst>
          </p:cNvPr>
          <p:cNvSpPr/>
          <p:nvPr/>
        </p:nvSpPr>
        <p:spPr>
          <a:xfrm>
            <a:off x="6791019" y="4381975"/>
            <a:ext cx="99179" cy="110174"/>
          </a:xfrm>
          <a:prstGeom prst="ellipse">
            <a:avLst/>
          </a:prstGeom>
          <a:solidFill>
            <a:srgbClr val="2F2B20">
              <a:lumMod val="85000"/>
            </a:srgbClr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CB0B4C4-73E1-B6B0-9575-A2E2719088DC}"/>
              </a:ext>
            </a:extLst>
          </p:cNvPr>
          <p:cNvSpPr/>
          <p:nvPr/>
        </p:nvSpPr>
        <p:spPr>
          <a:xfrm>
            <a:off x="6405353" y="4594288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803543AC-D3C0-447E-AF64-E7903B22A40C}"/>
              </a:ext>
            </a:extLst>
          </p:cNvPr>
          <p:cNvSpPr/>
          <p:nvPr/>
        </p:nvSpPr>
        <p:spPr>
          <a:xfrm>
            <a:off x="6563974" y="4718929"/>
            <a:ext cx="99179" cy="110174"/>
          </a:xfrm>
          <a:prstGeom prst="ellipse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48F2FE4E-7612-E37C-4659-44139EFD5A56}"/>
              </a:ext>
            </a:extLst>
          </p:cNvPr>
          <p:cNvSpPr/>
          <p:nvPr/>
        </p:nvSpPr>
        <p:spPr>
          <a:xfrm>
            <a:off x="6669721" y="4180199"/>
            <a:ext cx="99179" cy="11017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0825429C-7733-4916-46F9-27266DF6D51A}"/>
              </a:ext>
            </a:extLst>
          </p:cNvPr>
          <p:cNvSpPr/>
          <p:nvPr/>
        </p:nvSpPr>
        <p:spPr>
          <a:xfrm>
            <a:off x="5516407" y="5045275"/>
            <a:ext cx="885824" cy="1049548"/>
          </a:xfrm>
          <a:prstGeom prst="ellipse">
            <a:avLst/>
          </a:prstGeom>
          <a:noFill/>
          <a:ln w="19050" cap="flat" cmpd="sng" algn="ctr">
            <a:solidFill>
              <a:srgbClr val="9CBE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Est égal à 138">
            <a:extLst>
              <a:ext uri="{FF2B5EF4-FFF2-40B4-BE49-F238E27FC236}">
                <a16:creationId xmlns:a16="http://schemas.microsoft.com/office/drawing/2014/main" id="{05B3856F-AF1F-6DF5-C44B-294C817B12D0}"/>
              </a:ext>
            </a:extLst>
          </p:cNvPr>
          <p:cNvSpPr/>
          <p:nvPr/>
        </p:nvSpPr>
        <p:spPr>
          <a:xfrm>
            <a:off x="1451434" y="3635492"/>
            <a:ext cx="803559" cy="494090"/>
          </a:xfrm>
          <a:prstGeom prst="mathEqual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FBF76F4D-7A62-DD08-2EF5-22772FCAC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43" y="1315457"/>
            <a:ext cx="3722842" cy="2008271"/>
          </a:xfrm>
          <a:prstGeom prst="rect">
            <a:avLst/>
          </a:prstGeom>
        </p:spPr>
      </p:pic>
      <p:pic>
        <p:nvPicPr>
          <p:cNvPr id="141" name="Image 140" descr="Une image contenant arbre, très coloré, forêt, décoré&#10;&#10;Description générée automatiquement">
            <a:extLst>
              <a:ext uri="{FF2B5EF4-FFF2-40B4-BE49-F238E27FC236}">
                <a16:creationId xmlns:a16="http://schemas.microsoft.com/office/drawing/2014/main" id="{6458110D-EF10-FD82-035E-345C9BB1F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33" y="3825486"/>
            <a:ext cx="3724062" cy="1990799"/>
          </a:xfrm>
          <a:prstGeom prst="rect">
            <a:avLst/>
          </a:prstGeom>
        </p:spPr>
      </p:pic>
      <p:sp>
        <p:nvSpPr>
          <p:cNvPr id="142" name="ZoneTexte 141">
            <a:extLst>
              <a:ext uri="{FF2B5EF4-FFF2-40B4-BE49-F238E27FC236}">
                <a16:creationId xmlns:a16="http://schemas.microsoft.com/office/drawing/2014/main" id="{2D463CF4-D520-EF4C-4CAA-69C10C321BBE}"/>
              </a:ext>
            </a:extLst>
          </p:cNvPr>
          <p:cNvSpPr txBox="1"/>
          <p:nvPr/>
        </p:nvSpPr>
        <p:spPr>
          <a:xfrm>
            <a:off x="1956218" y="2087698"/>
            <a:ext cx="134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2B20"/>
                </a:solidFill>
                <a:latin typeface="French Script MT" panose="03020402040607040605" pitchFamily="66" charset="0"/>
              </a:rPr>
              <a:t>Nuage de points</a:t>
            </a:r>
          </a:p>
        </p:txBody>
      </p:sp>
    </p:spTree>
    <p:extLst>
      <p:ext uri="{BB962C8B-B14F-4D97-AF65-F5344CB8AC3E}">
        <p14:creationId xmlns:p14="http://schemas.microsoft.com/office/powerpoint/2010/main" val="160326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F49B6F93-2706-33DE-0CFC-1157BD4DFA2C}"/>
              </a:ext>
            </a:extLst>
          </p:cNvPr>
          <p:cNvSpPr txBox="1">
            <a:spLocks/>
          </p:cNvSpPr>
          <p:nvPr/>
        </p:nvSpPr>
        <p:spPr>
          <a:xfrm>
            <a:off x="0" y="18783"/>
            <a:ext cx="12192000" cy="107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IV. Méthodologie de traitements et analyses :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17D38AC-EF87-81FC-BAA7-CD3166DB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7121" y="296171"/>
            <a:ext cx="2746806" cy="384866"/>
          </a:xfrm>
        </p:spPr>
        <p:txBody>
          <a:bodyPr rtlCol="0"/>
          <a:lstStyle/>
          <a:p>
            <a:pPr algn="just" rtl="0"/>
            <a:r>
              <a:rPr lang="fr-FR" sz="1100" b="1" dirty="0">
                <a:solidFill>
                  <a:schemeClr val="bg1"/>
                </a:solidFill>
              </a:rPr>
              <a:t>Présentation GIS </a:t>
            </a:r>
            <a:r>
              <a:rPr lang="fr-FR" sz="1100" b="1" dirty="0" err="1">
                <a:solidFill>
                  <a:schemeClr val="bg1"/>
                </a:solidFill>
              </a:rPr>
              <a:t>morning</a:t>
            </a:r>
            <a:r>
              <a:rPr lang="fr-FR" sz="1100" b="1" dirty="0">
                <a:solidFill>
                  <a:schemeClr val="bg1"/>
                </a:solidFill>
              </a:rPr>
              <a:t> PN – 21/09/2022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497F3-FF36-DB99-9FB1-30CCF518B0B9}"/>
              </a:ext>
            </a:extLst>
          </p:cNvPr>
          <p:cNvSpPr/>
          <p:nvPr/>
        </p:nvSpPr>
        <p:spPr>
          <a:xfrm>
            <a:off x="314889" y="1719916"/>
            <a:ext cx="11611436" cy="454341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8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Comparaison des positions des arbres mesurés sur le terrain avec les arbres détectés au LiDAR :</a:t>
            </a:r>
          </a:p>
          <a:p>
            <a:pPr marL="277549" marR="0" lvl="0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8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ça match : position validée</a:t>
            </a:r>
          </a:p>
          <a:p>
            <a:pPr marL="277549" marR="0" lvl="0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8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ça ne match pas : </a:t>
            </a:r>
          </a:p>
          <a:p>
            <a:pPr marL="865065" marR="0" lvl="1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8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le décalage est uniforme pour tous les arbres : translation automatique</a:t>
            </a:r>
          </a:p>
          <a:p>
            <a:pPr marL="865065" marR="0" lvl="1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8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Sinon translation manuelle</a:t>
            </a:r>
            <a:endParaRPr kumimoji="0" lang="fr-FR" sz="128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141;p2">
            <a:extLst>
              <a:ext uri="{FF2B5EF4-FFF2-40B4-BE49-F238E27FC236}">
                <a16:creationId xmlns:a16="http://schemas.microsoft.com/office/drawing/2014/main" id="{250EA4BF-3290-5181-1297-F1B76EC9CD05}"/>
              </a:ext>
            </a:extLst>
          </p:cNvPr>
          <p:cNvSpPr txBox="1">
            <a:spLocks/>
          </p:cNvSpPr>
          <p:nvPr/>
        </p:nvSpPr>
        <p:spPr>
          <a:xfrm>
            <a:off x="9747232" y="6263333"/>
            <a:ext cx="1110193" cy="175779"/>
          </a:xfrm>
          <a:prstGeom prst="rect">
            <a:avLst/>
          </a:prstGeom>
          <a:noFill/>
          <a:ln w="19050">
            <a:noFill/>
          </a:ln>
        </p:spPr>
        <p:txBody>
          <a:bodyPr spcFirstLastPara="1" vert="horz" wrap="square" lIns="88801" tIns="44388" rIns="88801" bIns="44388" rtlCol="0" anchor="ctr" anchorCtr="0">
            <a:noAutofit/>
          </a:bodyPr>
          <a:lstStyle>
            <a:lvl1pPr marL="0" algn="ctr" rtl="0" latinLnBrk="0">
              <a:defRPr lang="fr-FR"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4876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9751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4627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9502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24378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9254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4129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39005" algn="l" rtl="0" latinLnBrk="0"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/>
              <a:defRPr/>
            </a:pPr>
            <a:fld id="{00000000-1234-1234-1234-123412341234}" type="slidenum"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t>13</a:t>
            </a:fld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11F6E-9716-E517-8A6D-75AADA8C6C2E}"/>
              </a:ext>
            </a:extLst>
          </p:cNvPr>
          <p:cNvSpPr/>
          <p:nvPr/>
        </p:nvSpPr>
        <p:spPr>
          <a:xfrm>
            <a:off x="896297" y="1978301"/>
            <a:ext cx="2089786" cy="1927321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33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E498E-E4D5-31A9-7CD1-1C29BE8C4458}"/>
              </a:ext>
            </a:extLst>
          </p:cNvPr>
          <p:cNvSpPr/>
          <p:nvPr/>
        </p:nvSpPr>
        <p:spPr>
          <a:xfrm>
            <a:off x="887901" y="4219925"/>
            <a:ext cx="2089786" cy="1927321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33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 descr="trees.png">
            <a:extLst>
              <a:ext uri="{FF2B5EF4-FFF2-40B4-BE49-F238E27FC236}">
                <a16:creationId xmlns:a16="http://schemas.microsoft.com/office/drawing/2014/main" id="{D66FA5BE-D66E-6F69-D756-4F446569C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96" y="4786022"/>
            <a:ext cx="1135827" cy="1137404"/>
          </a:xfrm>
          <a:prstGeom prst="rect">
            <a:avLst/>
          </a:prstGeom>
        </p:spPr>
      </p:pic>
      <p:pic>
        <p:nvPicPr>
          <p:cNvPr id="8" name="Image 7" descr="arbre lidar 2.png">
            <a:extLst>
              <a:ext uri="{FF2B5EF4-FFF2-40B4-BE49-F238E27FC236}">
                <a16:creationId xmlns:a16="http://schemas.microsoft.com/office/drawing/2014/main" id="{9ECBC2F6-A996-1F01-155A-D1A81E1EF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499" y="2312141"/>
            <a:ext cx="809343" cy="15550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D9AB47-3D69-F41F-6670-A8EB2D415589}"/>
              </a:ext>
            </a:extLst>
          </p:cNvPr>
          <p:cNvSpPr txBox="1"/>
          <p:nvPr/>
        </p:nvSpPr>
        <p:spPr>
          <a:xfrm>
            <a:off x="671021" y="1951828"/>
            <a:ext cx="2664460" cy="44841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Arbres détectés au LiDAR </a:t>
            </a:r>
            <a:b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(nuage segmenté)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63A37C-70FA-D9E0-C863-A89CB25D8B39}"/>
              </a:ext>
            </a:extLst>
          </p:cNvPr>
          <p:cNvSpPr txBox="1"/>
          <p:nvPr/>
        </p:nvSpPr>
        <p:spPr>
          <a:xfrm>
            <a:off x="625990" y="4283178"/>
            <a:ext cx="2664460" cy="2717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Arbres mesurés sur le terrain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09132E-17C9-F7DA-3CFA-C40440016F9F}"/>
              </a:ext>
            </a:extLst>
          </p:cNvPr>
          <p:cNvSpPr txBox="1"/>
          <p:nvPr/>
        </p:nvSpPr>
        <p:spPr>
          <a:xfrm rot="16200000">
            <a:off x="-882817" y="3622187"/>
            <a:ext cx="2664460" cy="2717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 jeux de données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5807F9B-6E1A-4F82-A16D-C9C2DA26C3D8}"/>
              </a:ext>
            </a:extLst>
          </p:cNvPr>
          <p:cNvCxnSpPr/>
          <p:nvPr/>
        </p:nvCxnSpPr>
        <p:spPr>
          <a:xfrm flipV="1">
            <a:off x="562074" y="3173025"/>
            <a:ext cx="291855" cy="232340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994B2C5-037A-F32B-0403-A6FCD134A91E}"/>
              </a:ext>
            </a:extLst>
          </p:cNvPr>
          <p:cNvCxnSpPr/>
          <p:nvPr/>
        </p:nvCxnSpPr>
        <p:spPr>
          <a:xfrm>
            <a:off x="581467" y="4147637"/>
            <a:ext cx="282820" cy="201401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C63FE6A-E354-600A-51BF-3E97F9E891C4}"/>
              </a:ext>
            </a:extLst>
          </p:cNvPr>
          <p:cNvCxnSpPr/>
          <p:nvPr/>
        </p:nvCxnSpPr>
        <p:spPr>
          <a:xfrm flipV="1">
            <a:off x="3038148" y="2963889"/>
            <a:ext cx="490621" cy="6435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B4515F0-C597-3E05-65AA-B6DCFC599FE2}"/>
              </a:ext>
            </a:extLst>
          </p:cNvPr>
          <p:cNvSpPr txBox="1"/>
          <p:nvPr/>
        </p:nvSpPr>
        <p:spPr>
          <a:xfrm>
            <a:off x="3362744" y="2747724"/>
            <a:ext cx="1282131" cy="5911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Estimation </a:t>
            </a:r>
            <a:b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des hauteurs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point le plus haut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59B003-CE92-0D89-0CE3-DCAEDA27BF09}"/>
              </a:ext>
            </a:extLst>
          </p:cNvPr>
          <p:cNvSpPr txBox="1"/>
          <p:nvPr/>
        </p:nvSpPr>
        <p:spPr>
          <a:xfrm>
            <a:off x="4274595" y="3967645"/>
            <a:ext cx="1489932" cy="2717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Appariement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E0C45E-DE2E-CE7C-1BCA-17D5C9196722}"/>
              </a:ext>
            </a:extLst>
          </p:cNvPr>
          <p:cNvSpPr txBox="1"/>
          <p:nvPr/>
        </p:nvSpPr>
        <p:spPr>
          <a:xfrm>
            <a:off x="2984276" y="5286201"/>
            <a:ext cx="2664460" cy="59115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Calcul des hauteurs </a:t>
            </a:r>
            <a:b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fr-FR" sz="1166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manquantes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modélisation à partir du diamètre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CD9DCC9-4080-B0EB-AA26-F4C44F5956C4}"/>
              </a:ext>
            </a:extLst>
          </p:cNvPr>
          <p:cNvCxnSpPr/>
          <p:nvPr/>
        </p:nvCxnSpPr>
        <p:spPr>
          <a:xfrm flipV="1">
            <a:off x="3011353" y="5313312"/>
            <a:ext cx="454482" cy="6435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A51901E-6EF0-A9C5-CDEC-82DB6EBFCFD2}"/>
              </a:ext>
            </a:extLst>
          </p:cNvPr>
          <p:cNvCxnSpPr/>
          <p:nvPr/>
        </p:nvCxnSpPr>
        <p:spPr>
          <a:xfrm>
            <a:off x="4520190" y="3322736"/>
            <a:ext cx="427377" cy="418269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77647A0-4FD5-B177-7EF5-609FF430BEFE}"/>
              </a:ext>
            </a:extLst>
          </p:cNvPr>
          <p:cNvCxnSpPr/>
          <p:nvPr/>
        </p:nvCxnSpPr>
        <p:spPr>
          <a:xfrm flipV="1">
            <a:off x="4574715" y="4556870"/>
            <a:ext cx="409306" cy="774515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  <p:sp>
        <p:nvSpPr>
          <p:cNvPr id="21" name="Flèche droite 4">
            <a:extLst>
              <a:ext uri="{FF2B5EF4-FFF2-40B4-BE49-F238E27FC236}">
                <a16:creationId xmlns:a16="http://schemas.microsoft.com/office/drawing/2014/main" id="{DB5ABEB3-1BC0-AA09-DF1F-7DD155CCD6BB}"/>
              </a:ext>
            </a:extLst>
          </p:cNvPr>
          <p:cNvSpPr/>
          <p:nvPr/>
        </p:nvSpPr>
        <p:spPr>
          <a:xfrm rot="19097444">
            <a:off x="5578857" y="3068052"/>
            <a:ext cx="1580960" cy="282483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33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91D91FD-9529-36AA-7D88-1102704FEFEE}"/>
              </a:ext>
            </a:extLst>
          </p:cNvPr>
          <p:cNvSpPr txBox="1"/>
          <p:nvPr/>
        </p:nvSpPr>
        <p:spPr>
          <a:xfrm>
            <a:off x="7368403" y="1998251"/>
            <a:ext cx="1760977" cy="62777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Paires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Arbres </a:t>
            </a:r>
            <a:r>
              <a:rPr kumimoji="0" lang="fr-FR" sz="1166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LiDAR</a:t>
            </a:r>
            <a:r>
              <a:rPr kumimoji="0" lang="fr-FR" sz="1166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/Arbres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7B5C213-C307-CA4D-78CD-494930D479A9}"/>
              </a:ext>
            </a:extLst>
          </p:cNvPr>
          <p:cNvSpPr txBox="1"/>
          <p:nvPr/>
        </p:nvSpPr>
        <p:spPr>
          <a:xfrm>
            <a:off x="7947730" y="5095329"/>
            <a:ext cx="1282131" cy="2717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Position validée</a:t>
            </a:r>
            <a:endParaRPr kumimoji="0" lang="fr-FR" sz="928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D1F3E9-B71B-DD1F-2D5F-F460224F9690}"/>
              </a:ext>
            </a:extLst>
          </p:cNvPr>
          <p:cNvSpPr txBox="1"/>
          <p:nvPr/>
        </p:nvSpPr>
        <p:spPr>
          <a:xfrm>
            <a:off x="6982154" y="2856886"/>
            <a:ext cx="3242466" cy="15275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0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Comparaison des positions des arbres mesurés sur le terrain avec les arbres détectés au </a:t>
            </a:r>
            <a:r>
              <a:rPr kumimoji="0" lang="fr-FR" sz="1166" b="0" i="1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LiDAR</a:t>
            </a:r>
            <a:r>
              <a:rPr kumimoji="0" lang="fr-FR" sz="1166" b="0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:</a:t>
            </a:r>
          </a:p>
          <a:p>
            <a:pPr marL="277549" marR="0" lvl="0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66" b="0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Si ça match : position validée</a:t>
            </a:r>
          </a:p>
          <a:p>
            <a:pPr marL="277549" marR="0" lvl="0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66" b="0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Si ça ne match pas : </a:t>
            </a:r>
          </a:p>
          <a:p>
            <a:pPr marL="865065" marR="0" lvl="1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66" b="0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Si le décalage est uniforme pour tous les arbres : translation automatique</a:t>
            </a:r>
          </a:p>
          <a:p>
            <a:pPr marL="865065" marR="0" lvl="1" indent="-27754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66" b="0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Sinon translation manuelle</a:t>
            </a:r>
          </a:p>
        </p:txBody>
      </p:sp>
      <p:pic>
        <p:nvPicPr>
          <p:cNvPr id="26" name="Image 25" descr="Detection vs terrain.png">
            <a:extLst>
              <a:ext uri="{FF2B5EF4-FFF2-40B4-BE49-F238E27FC236}">
                <a16:creationId xmlns:a16="http://schemas.microsoft.com/office/drawing/2014/main" id="{19C25D17-FDE0-04A7-51EB-034208DC7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6470" y="1554940"/>
            <a:ext cx="1899175" cy="2350682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4D9DAA1-B41F-D672-43E5-E06200F673A8}"/>
              </a:ext>
            </a:extLst>
          </p:cNvPr>
          <p:cNvSpPr txBox="1"/>
          <p:nvPr/>
        </p:nvSpPr>
        <p:spPr>
          <a:xfrm>
            <a:off x="10296802" y="5354725"/>
            <a:ext cx="1489932" cy="627779"/>
          </a:xfrm>
          <a:prstGeom prst="rect">
            <a:avLst/>
          </a:prstGeom>
          <a:solidFill>
            <a:srgbClr val="95A39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66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Calcul des informations dendrométriques</a:t>
            </a:r>
          </a:p>
        </p:txBody>
      </p:sp>
      <p:sp>
        <p:nvSpPr>
          <p:cNvPr id="28" name="Flèche droite 4">
            <a:extLst>
              <a:ext uri="{FF2B5EF4-FFF2-40B4-BE49-F238E27FC236}">
                <a16:creationId xmlns:a16="http://schemas.microsoft.com/office/drawing/2014/main" id="{04DA54CD-8B32-5F25-167C-8EA344D08DB8}"/>
              </a:ext>
            </a:extLst>
          </p:cNvPr>
          <p:cNvSpPr/>
          <p:nvPr/>
        </p:nvSpPr>
        <p:spPr>
          <a:xfrm rot="1101632">
            <a:off x="9532324" y="5296135"/>
            <a:ext cx="676114" cy="260980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33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7B95875-C86A-9DE8-49EE-05BB5F368833}"/>
              </a:ext>
            </a:extLst>
          </p:cNvPr>
          <p:cNvCxnSpPr>
            <a:cxnSpLocks/>
          </p:cNvCxnSpPr>
          <p:nvPr/>
        </p:nvCxnSpPr>
        <p:spPr>
          <a:xfrm>
            <a:off x="8586619" y="4612852"/>
            <a:ext cx="0" cy="477436"/>
          </a:xfrm>
          <a:prstGeom prst="straightConnector1">
            <a:avLst/>
          </a:prstGeom>
          <a:solidFill>
            <a:srgbClr val="A9A57C"/>
          </a:solidFill>
          <a:ln w="25400" cap="flat" cmpd="sng" algn="ctr">
            <a:solidFill>
              <a:srgbClr val="002060"/>
            </a:solidFill>
            <a:prstDash val="solid"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606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2A49AC7-9104-E79A-55AE-5B51EA7324C3}"/>
              </a:ext>
            </a:extLst>
          </p:cNvPr>
          <p:cNvSpPr txBox="1"/>
          <p:nvPr/>
        </p:nvSpPr>
        <p:spPr>
          <a:xfrm>
            <a:off x="960120" y="822960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45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D34DF5-F075-DD96-FA46-432376DF421C}"/>
              </a:ext>
            </a:extLst>
          </p:cNvPr>
          <p:cNvSpPr txBox="1"/>
          <p:nvPr/>
        </p:nvSpPr>
        <p:spPr>
          <a:xfrm>
            <a:off x="491491" y="1914941"/>
            <a:ext cx="6509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fr-FR" sz="2400" kern="0" dirty="0">
                <a:solidFill>
                  <a:prstClr val="black"/>
                </a:solidFill>
              </a:rPr>
              <a:t>C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ontexte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massif forestier de Tango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Utilisation de données géographiques et spatiales pour la gestion forestière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fr-FR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Perspectives/besoins SMRT Province Nord,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E2B089-3239-6DE7-B369-E429580DB751}"/>
              </a:ext>
            </a:extLst>
          </p:cNvPr>
          <p:cNvSpPr txBox="1"/>
          <p:nvPr/>
        </p:nvSpPr>
        <p:spPr>
          <a:xfrm>
            <a:off x="491491" y="352425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221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 smtClean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75FFA4-80AA-25B0-3C58-C7C203646ADD}"/>
              </a:ext>
            </a:extLst>
          </p:cNvPr>
          <p:cNvSpPr txBox="1"/>
          <p:nvPr/>
        </p:nvSpPr>
        <p:spPr>
          <a:xfrm>
            <a:off x="400050" y="822960"/>
            <a:ext cx="108927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Massif forestier situé sur la commune de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Poindimié</a:t>
            </a:r>
            <a:r>
              <a:rPr lang="fr-FR" kern="0" dirty="0">
                <a:solidFill>
                  <a:prstClr val="black"/>
                </a:solidFill>
              </a:rPr>
              <a:t>,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Gestion du reboisement par la province Nord (gestion de la ressource, des voiries, du risque incendie, du renouvellement des parcelles...).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Surface totale :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5 000 ha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(y compris rivières et forêts naturelles)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Surfaces plantées en 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Pinus </a:t>
            </a:r>
            <a:r>
              <a:rPr kumimoji="0" lang="fr-FR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caribaea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: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2 580 ha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dont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1 400 ha gérés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 le plan sylvicole,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Plusieurs inventaires forestiers réalisés :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 la base d’une méthode statistique (1996-1997, 2003-2004, 2009-2010),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 le biais d’une nouvelle méthode testée avec succès en 2021-2022.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Exploitation économique de la ressource ligneuse :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1997 à 2018 : exploitation des éclaircies et des toutes premières coupes finales,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Depuis 2018 : nouvelle entité en place (scierie Bois du Nord) : production d’environ 2 500 m3/an transformés (bois d’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oeuvre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et rondins) + 3</a:t>
            </a:r>
            <a:r>
              <a: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ème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transformation (mobiliers extérieurs).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Déchets ligneux conséquents laissés en forêt en plus des connexes produits par la scierie, problématique pour la gestion des parcelles,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Replantation des parcelles abattues depuis 2018 : plantation d’environ 15 ha/an sur financements province Nord.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Filière bois en NC à développer.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5017A1-B76C-9DFA-7366-7FB6393F5D82}"/>
              </a:ext>
            </a:extLst>
          </p:cNvPr>
          <p:cNvSpPr txBox="1"/>
          <p:nvPr/>
        </p:nvSpPr>
        <p:spPr>
          <a:xfrm>
            <a:off x="714375" y="289580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1) Contexte du massif forestier de Tango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462BCE60-2E0B-F0E7-2DC9-8C1C34CE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45" y="1876401"/>
            <a:ext cx="6677518" cy="48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6C66D3-2ACB-278B-7C3A-8D4609D0A250}"/>
              </a:ext>
            </a:extLst>
          </p:cNvPr>
          <p:cNvSpPr txBox="1"/>
          <p:nvPr/>
        </p:nvSpPr>
        <p:spPr>
          <a:xfrm>
            <a:off x="385298" y="1373592"/>
            <a:ext cx="52460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Depuis le début des années 2000 : gestion du massif par le biais d’outils, d’études et d’analyses géographiques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 dédié à la gestion du massif,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Enquêtes Survey123 pour la collecte d’informations terrain (tablettes),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Application métier de consolidation des données et de suivi (APP Tango, données Portail),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Consultation et relevés de données terrain par outils déportés (Collector)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Dashboard de suivi de l’exploitation forestière et du renouvellement du massif.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C35739-2214-1021-624D-F756151E09AF}"/>
              </a:ext>
            </a:extLst>
          </p:cNvPr>
          <p:cNvSpPr txBox="1"/>
          <p:nvPr/>
        </p:nvSpPr>
        <p:spPr>
          <a:xfrm>
            <a:off x="733425" y="266700"/>
            <a:ext cx="1076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Utilisation de données géographiques et spatiales pour la gestion forestière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A3E55E15-6B92-B3F2-49D8-84F74815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04" y="812800"/>
            <a:ext cx="6113885" cy="44459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FAA732-A2B5-EE11-0EAC-6A474B2DC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4" y="1176085"/>
            <a:ext cx="6475873" cy="35135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B2AFDC-8B3A-AD81-012D-BC5F9A2D4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50" y="1032191"/>
            <a:ext cx="6191499" cy="41371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3073F1-870F-DB3F-9EB3-7FF637031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3" y="1276369"/>
            <a:ext cx="6191500" cy="41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9DBE5A-D8D9-411D-7BE3-A94A9C5BA7C7}"/>
              </a:ext>
            </a:extLst>
          </p:cNvPr>
          <p:cNvSpPr txBox="1"/>
          <p:nvPr/>
        </p:nvSpPr>
        <p:spPr>
          <a:xfrm>
            <a:off x="733425" y="266700"/>
            <a:ext cx="1076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Utilisation de données géographiques et spatiales pour la gestion forestière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7E8D6D-53BC-0C26-9C2F-C16533960E9F}"/>
              </a:ext>
            </a:extLst>
          </p:cNvPr>
          <p:cNvSpPr txBox="1"/>
          <p:nvPr/>
        </p:nvSpPr>
        <p:spPr>
          <a:xfrm>
            <a:off x="519112" y="1220807"/>
            <a:ext cx="95169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Besoin : </a:t>
            </a:r>
            <a:r>
              <a:rPr lang="fr-FR" kern="0" dirty="0">
                <a:solidFill>
                  <a:prstClr val="black"/>
                </a:solidFill>
              </a:rPr>
              <a:t>f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aisabilité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l’identification à partir d’images satellites de la régénération naturelle de 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Pinus </a:t>
            </a:r>
            <a:r>
              <a:rPr kumimoji="0" lang="fr-FR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caribaea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dans les espaces situés à proximité immédiate du plateau de Tango (Insight).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Analyse avec images satellites multi-capteurs (7) et multi-échelles (5) 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Calage images satellites à partir de placettes terrain (de 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Pinus </a:t>
            </a:r>
            <a:r>
              <a:rPr kumimoji="0" lang="fr-FR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caribaea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forêts naturelles, de surface comportant un mix de ces formations), définition de la signature spectrale du 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Pinus </a:t>
            </a:r>
            <a:r>
              <a:rPr kumimoji="0" lang="fr-FR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caribaea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kumimoji="0" lang="fr-FR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Méthode avec images Haute Résolution (HR) : information moyennée d’un ensemble de houppiers permettant de déterminer la présence ou non de 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Pinus </a:t>
            </a:r>
            <a:r>
              <a:rPr kumimoji="0" lang="fr-FR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caribaea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 partir d’une classification supervisée, avec indice de confiance.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Méthode </a:t>
            </a:r>
            <a:r>
              <a:rPr lang="fr-FR" kern="0" dirty="0">
                <a:solidFill>
                  <a:prstClr val="black"/>
                </a:solidFill>
              </a:rPr>
              <a:t>avec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images Très Haute Résolution (THR) : identifications orientées objets (houppiers), avec prise en compte de 3 indices adaptés à la végétation (NDVI, SAVI, WI) et réalisation d’une segmentation, puis réalisation d’une classification supervisée avec taux de confiance.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8147482-F79B-DD73-8F69-5658CC638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41177"/>
              </p:ext>
            </p:extLst>
          </p:nvPr>
        </p:nvGraphicFramePr>
        <p:xfrm>
          <a:off x="1485067" y="2445307"/>
          <a:ext cx="7585074" cy="3853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921">
                  <a:extLst>
                    <a:ext uri="{9D8B030D-6E8A-4147-A177-3AD203B41FA5}">
                      <a16:colId xmlns:a16="http://schemas.microsoft.com/office/drawing/2014/main" val="2238761343"/>
                    </a:ext>
                  </a:extLst>
                </a:gridCol>
                <a:gridCol w="1226673">
                  <a:extLst>
                    <a:ext uri="{9D8B030D-6E8A-4147-A177-3AD203B41FA5}">
                      <a16:colId xmlns:a16="http://schemas.microsoft.com/office/drawing/2014/main" val="4113968162"/>
                    </a:ext>
                  </a:extLst>
                </a:gridCol>
                <a:gridCol w="1278604">
                  <a:extLst>
                    <a:ext uri="{9D8B030D-6E8A-4147-A177-3AD203B41FA5}">
                      <a16:colId xmlns:a16="http://schemas.microsoft.com/office/drawing/2014/main" val="2760904025"/>
                    </a:ext>
                  </a:extLst>
                </a:gridCol>
                <a:gridCol w="2402203">
                  <a:extLst>
                    <a:ext uri="{9D8B030D-6E8A-4147-A177-3AD203B41FA5}">
                      <a16:colId xmlns:a16="http://schemas.microsoft.com/office/drawing/2014/main" val="2822732946"/>
                    </a:ext>
                  </a:extLst>
                </a:gridCol>
                <a:gridCol w="1226673">
                  <a:extLst>
                    <a:ext uri="{9D8B030D-6E8A-4147-A177-3AD203B41FA5}">
                      <a16:colId xmlns:a16="http://schemas.microsoft.com/office/drawing/2014/main" val="2410246954"/>
                    </a:ext>
                  </a:extLst>
                </a:gridCol>
              </a:tblGrid>
              <a:tr h="539404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Données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Date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Résolution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Bandes</a:t>
                      </a:r>
                      <a:endParaRPr lang="fr-FR" sz="11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Angle d’incidence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265839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LANDSAT8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28/09/2017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11 (Pan + MS + NIR + SWIR + TIR)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NADIR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8335867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SENTINEL2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29/09/2017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10m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13 (Pan + MS + NIR + SWIR)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3.2°</a:t>
                      </a:r>
                      <a:endParaRPr lang="fr-FR" sz="11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077418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RAPIDEYE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14/07/2010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5m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5 (MS + NIR + RedEdge)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2.3°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466337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SPOT6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03/06/2015</a:t>
                      </a:r>
                      <a:endParaRPr lang="fr-FR" sz="11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1.5m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5 (Pan + MS + NIR)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12.5°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279436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GEOEYE</a:t>
                      </a:r>
                      <a:endParaRPr lang="fr-FR" sz="11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26/01/2010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0.5m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5 (Pan + MS + NIR)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n.c.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8132980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PLEIADES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11/08/2013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0.5m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5 (Pan + MS + NIR)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14.4°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946947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WORLDVIEW2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18/07/2013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0.5m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>
                          <a:effectLst/>
                        </a:rPr>
                        <a:t>9 (Pan + MS + NIR2 + RedEdge)</a:t>
                      </a:r>
                      <a:endParaRPr lang="fr-FR" sz="11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16.6°</a:t>
                      </a:r>
                      <a:endParaRPr lang="fr-FR" sz="11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61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3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F520B05-0208-22CD-4DDD-0564552AF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04" y="812800"/>
            <a:ext cx="7199978" cy="465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Image 331">
            <a:extLst>
              <a:ext uri="{FF2B5EF4-FFF2-40B4-BE49-F238E27FC236}">
                <a16:creationId xmlns:a16="http://schemas.microsoft.com/office/drawing/2014/main" id="{75AA24D7-C76E-E978-CCE3-4DFBCA5E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78" y="858914"/>
            <a:ext cx="14398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9DBE5A-D8D9-411D-7BE3-A94A9C5BA7C7}"/>
              </a:ext>
            </a:extLst>
          </p:cNvPr>
          <p:cNvSpPr txBox="1"/>
          <p:nvPr/>
        </p:nvSpPr>
        <p:spPr>
          <a:xfrm>
            <a:off x="733425" y="266700"/>
            <a:ext cx="1076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Utilisation de données géographiques et spatiales pour la gestion forestière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7E8D6D-53BC-0C26-9C2F-C16533960E9F}"/>
              </a:ext>
            </a:extLst>
          </p:cNvPr>
          <p:cNvSpPr txBox="1"/>
          <p:nvPr/>
        </p:nvSpPr>
        <p:spPr>
          <a:xfrm>
            <a:off x="499922" y="1410378"/>
            <a:ext cx="3216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Résultats 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Pour images HR : SENTINEL-2 présente les meilleurs résultats (gamme radiométrique équilibrée + résolution spatiale de 10m).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Pour images THR : intérêt de PLEIADES pour la segmentation et la classification (selon typologie des parcelles de Pinus).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11FE71-5496-ABAB-B150-8A5E3D36E857}"/>
              </a:ext>
            </a:extLst>
          </p:cNvPr>
          <p:cNvSpPr txBox="1"/>
          <p:nvPr/>
        </p:nvSpPr>
        <p:spPr>
          <a:xfrm>
            <a:off x="4293219" y="5539303"/>
            <a:ext cx="570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Résultat de classification sur Sentinel-2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BAD978-0C54-22B9-7FCA-0CD60E1B9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850" y="1094908"/>
            <a:ext cx="3164589" cy="2663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7ED4F1-3D21-B06B-01CB-A416769E8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2865" y="1094908"/>
            <a:ext cx="3164589" cy="2663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1ED599-FBF9-6D04-911A-A4E8CBFAF7FD}"/>
              </a:ext>
            </a:extLst>
          </p:cNvPr>
          <p:cNvSpPr txBox="1"/>
          <p:nvPr/>
        </p:nvSpPr>
        <p:spPr>
          <a:xfrm>
            <a:off x="7147931" y="4496736"/>
            <a:ext cx="260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Résultats de segmentation paramétrée sur Pléiades.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4233BC-4578-1A72-E90A-BF7407EA4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7370" y="2297151"/>
            <a:ext cx="6467426" cy="417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B6984B-A588-E748-D2D7-4A2903A046E6}"/>
              </a:ext>
            </a:extLst>
          </p:cNvPr>
          <p:cNvSpPr txBox="1"/>
          <p:nvPr/>
        </p:nvSpPr>
        <p:spPr>
          <a:xfrm>
            <a:off x="6518209" y="1200058"/>
            <a:ext cx="260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Résultats d'indices de présence de Pinus </a:t>
            </a:r>
            <a:r>
              <a:rPr lang="fr-FR" sz="1400" dirty="0" err="1"/>
              <a:t>caribaea</a:t>
            </a:r>
            <a:r>
              <a:rPr lang="fr-FR" sz="1400" dirty="0"/>
              <a:t> sous Pléiades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B9E8673-02DC-2044-2082-475F6006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503" y="81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6197AE-2A39-D733-FD39-B1B601DF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503" y="1270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E601BE-5BFA-0519-F782-304A0DD16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02" y="1220807"/>
            <a:ext cx="3249867" cy="490257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45C535-42B3-DB1C-E10E-5F7A40E0DE79}"/>
              </a:ext>
            </a:extLst>
          </p:cNvPr>
          <p:cNvSpPr txBox="1"/>
          <p:nvPr/>
        </p:nvSpPr>
        <p:spPr>
          <a:xfrm>
            <a:off x="733425" y="266700"/>
            <a:ext cx="1076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Utilisation de données géographiques et spatiales pour la gestion forestière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F65EE0-F921-4865-B618-966C83B30005}"/>
              </a:ext>
            </a:extLst>
          </p:cNvPr>
          <p:cNvSpPr txBox="1"/>
          <p:nvPr/>
        </p:nvSpPr>
        <p:spPr>
          <a:xfrm>
            <a:off x="299359" y="1220807"/>
            <a:ext cx="655864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Besoins :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mise à jour des données relatives à la ressource forestière du massif de Tango et acquisition de données sur la régénération naturelle de 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Pinus </a:t>
            </a:r>
            <a:r>
              <a:rPr kumimoji="0" lang="fr-FR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caribaea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 200 ha parmi les parcelles gérées.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Méthode : </a:t>
            </a:r>
          </a:p>
          <a:p>
            <a:pPr>
              <a:defRPr/>
            </a:pPr>
            <a:r>
              <a:rPr lang="fr-FR" kern="0" dirty="0">
                <a:solidFill>
                  <a:prstClr val="black"/>
                </a:solidFill>
              </a:rPr>
              <a:t>A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daptation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d’un protocole d’inventaire forestier basé sur des données issues du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LiDAR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pour une mise à jour des connaissances sur la ressource ligneuse.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Acquisition de données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LiDAR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 200 ha,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Réalisation de levés terrain dans 30 placettes représentatives de la ressource forestière,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Analyse du nuage de points (classification, segmentation)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Mise en relation des données terrain/données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LiDAR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a</a:t>
            </a:r>
            <a:r>
              <a:rPr lang="fr-FR" kern="0" dirty="0" err="1"/>
              <a:t>pariement</a:t>
            </a:r>
            <a:r>
              <a:rPr lang="fr-FR" kern="0" dirty="0"/>
              <a:t> des données,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Calculs des paramètres dendrométriques</a:t>
            </a:r>
            <a:r>
              <a:rPr lang="fr-FR" kern="0" dirty="0"/>
              <a:t>,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Traitements et analyses (INRAE Grenoble,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JM.Monnet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des données collectées pour l’obtention de données dendrométriques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Image 3" descr="Une image contenant carte">
            <a:extLst>
              <a:ext uri="{FF2B5EF4-FFF2-40B4-BE49-F238E27FC236}">
                <a16:creationId xmlns:a16="http://schemas.microsoft.com/office/drawing/2014/main" id="{A024DD94-1E9A-0FDF-5B24-8EAA4B5E8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10" y="1773043"/>
            <a:ext cx="5495328" cy="3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22">
            <a:extLst>
              <a:ext uri="{FF2B5EF4-FFF2-40B4-BE49-F238E27FC236}">
                <a16:creationId xmlns:a16="http://schemas.microsoft.com/office/drawing/2014/main" id="{8537DF23-3522-4A92-D691-608030CE2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1" r="4050"/>
          <a:stretch/>
        </p:blipFill>
        <p:spPr>
          <a:xfrm>
            <a:off x="5188109" y="935549"/>
            <a:ext cx="6187609" cy="255718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45C535-42B3-DB1C-E10E-5F7A40E0DE79}"/>
              </a:ext>
            </a:extLst>
          </p:cNvPr>
          <p:cNvSpPr txBox="1"/>
          <p:nvPr/>
        </p:nvSpPr>
        <p:spPr>
          <a:xfrm>
            <a:off x="733425" y="266700"/>
            <a:ext cx="1076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Utilisation de données géographiques et spatiales pour la gestion forestière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F65EE0-F921-4865-B618-966C83B30005}"/>
              </a:ext>
            </a:extLst>
          </p:cNvPr>
          <p:cNvSpPr txBox="1"/>
          <p:nvPr/>
        </p:nvSpPr>
        <p:spPr>
          <a:xfrm>
            <a:off x="538163" y="1419225"/>
            <a:ext cx="46360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Résultats 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kern="0" dirty="0">
                <a:solidFill>
                  <a:prstClr val="black"/>
                </a:solidFill>
              </a:rPr>
              <a:t>n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ouvelle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méthode concluante,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kern="0" dirty="0">
                <a:solidFill>
                  <a:prstClr val="black"/>
                </a:solidFill>
              </a:rPr>
              <a:t>données dendrométriques restituées,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informations exhaustives,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moins chronophage,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avec acquisitions de nouvelles données inexistantes jusque-là pour la ressource liée à la régénération naturelle.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=&gt; Aide à la décision importante pour la gestion, service en mesure de renseigner des porteurs de projet, sur des problématiques de déchets ligneux par exemple.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2661DC-1545-E139-1B43-9FAB1789B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28" y="812800"/>
            <a:ext cx="6187609" cy="4640707"/>
          </a:xfrm>
          <a:prstGeom prst="rect">
            <a:avLst/>
          </a:prstGeom>
        </p:spPr>
      </p:pic>
      <p:pic>
        <p:nvPicPr>
          <p:cNvPr id="8" name="Image 7" descr="Une image contenant arbre, très coloré, forêt, décoré&#10;&#10;Description générée automatiquement">
            <a:extLst>
              <a:ext uri="{FF2B5EF4-FFF2-40B4-BE49-F238E27FC236}">
                <a16:creationId xmlns:a16="http://schemas.microsoft.com/office/drawing/2014/main" id="{C560358E-B32F-8DAA-33DF-4DFBF20BC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85" y="3625899"/>
            <a:ext cx="5643178" cy="30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0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fr-FR" sz="2390" b="0" i="0" u="none" strike="noStrike" kern="1200" cap="none" spc="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0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2390" b="0" i="0" u="none" strike="noStrike" kern="1200" cap="none" spc="0" normalizeH="0" baseline="0" noProof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D3AED1-AD16-75B5-E0E5-B897C80EDFEF}"/>
              </a:ext>
            </a:extLst>
          </p:cNvPr>
          <p:cNvSpPr txBox="1"/>
          <p:nvPr/>
        </p:nvSpPr>
        <p:spPr>
          <a:xfrm>
            <a:off x="643890" y="876626"/>
            <a:ext cx="95478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Apport de l’imagerie spatiale pour : </a:t>
            </a:r>
          </a:p>
          <a:p>
            <a:pPr lvl="0">
              <a:tabLst>
                <a:tab pos="457200" algn="l"/>
              </a:tabLst>
            </a:pPr>
            <a:endParaRPr lang="fr-FR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L’estimation de la biomasse ligneuse, notamment dans les parcelles exploitées, et pour la régénération naturelle de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Pinus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caribaea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L’estimation et le suivi du captage de carbone forestier dans les forêts naturelles et les plantations artificielles,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des zones favorables à la reforestation (pertes/gains de forêt, humidité du sol, connectivité des formations...), 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L’estimation de la dégradation des formations forestières (dégradation du sous-bois, sensibilité à l’érosion), 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délimitation semi-automatique des surfaces incendiées (à partir d’images Sentinel-2), 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7A14A5-00D0-FBF1-E27A-DEC2FA9B7CA1}"/>
              </a:ext>
            </a:extLst>
          </p:cNvPr>
          <p:cNvSpPr txBox="1"/>
          <p:nvPr/>
        </p:nvSpPr>
        <p:spPr>
          <a:xfrm>
            <a:off x="733425" y="266700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3) Perspectives/besoins SMRT Province Nord</a:t>
            </a:r>
          </a:p>
        </p:txBody>
      </p:sp>
    </p:spTree>
    <p:extLst>
      <p:ext uri="{BB962C8B-B14F-4D97-AF65-F5344CB8AC3E}">
        <p14:creationId xmlns:p14="http://schemas.microsoft.com/office/powerpoint/2010/main" val="161935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1220</Words>
  <Application>Microsoft Office PowerPoint</Application>
  <PresentationFormat>Grand écran</PresentationFormat>
  <Paragraphs>189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Cambria</vt:lpstr>
      <vt:lpstr>Century Gothic</vt:lpstr>
      <vt:lpstr>French Script MT</vt:lpstr>
      <vt:lpstr>Open Sans</vt:lpstr>
      <vt:lpstr>Wingdings</vt:lpstr>
      <vt:lpstr>Thème Office</vt:lpstr>
      <vt:lpstr>Contiguïté</vt:lpstr>
      <vt:lpstr>Le spatial au service de la gestion forestière, application au massif de Tango,  Province Nord - Nouvelle-Calédonie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données géographiques pour la gestion forestière en province Nord</dc:title>
  <dc:creator>NOURY Samuel</dc:creator>
  <cp:lastModifiedBy>NOURY Samuel</cp:lastModifiedBy>
  <cp:revision>27</cp:revision>
  <dcterms:created xsi:type="dcterms:W3CDTF">2022-11-03T01:43:51Z</dcterms:created>
  <dcterms:modified xsi:type="dcterms:W3CDTF">2022-11-29T21:51:34Z</dcterms:modified>
</cp:coreProperties>
</file>