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285" r:id="rId7"/>
    <p:sldId id="283" r:id="rId8"/>
    <p:sldId id="268" r:id="rId9"/>
    <p:sldId id="286" r:id="rId10"/>
    <p:sldId id="289" r:id="rId11"/>
    <p:sldId id="259" r:id="rId12"/>
    <p:sldId id="284" r:id="rId13"/>
    <p:sldId id="290" r:id="rId14"/>
    <p:sldId id="287" r:id="rId15"/>
    <p:sldId id="288" r:id="rId16"/>
    <p:sldId id="262" r:id="rId17"/>
    <p:sldId id="271" r:id="rId18"/>
    <p:sldId id="282" r:id="rId19"/>
    <p:sldId id="280" r:id="rId20"/>
    <p:sldId id="281" r:id="rId21"/>
    <p:sldId id="263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erre" initials="P" lastIdx="2" clrIdx="0">
    <p:extLst>
      <p:ext uri="{19B8F6BF-5375-455C-9EA6-DF929625EA0E}">
        <p15:presenceInfo xmlns:p15="http://schemas.microsoft.com/office/powerpoint/2012/main" userId="Pier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FB"/>
    <a:srgbClr val="D4E2FB"/>
    <a:srgbClr val="ADC1E4"/>
    <a:srgbClr val="2D6978"/>
    <a:srgbClr val="7F0002"/>
    <a:srgbClr val="E9F4E2"/>
    <a:srgbClr val="D1DEC9"/>
    <a:srgbClr val="ECF0E9"/>
    <a:srgbClr val="7C7F75"/>
    <a:srgbClr val="7F59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6" autoAdjust="0"/>
    <p:restoredTop sz="96405" autoAdjust="0"/>
  </p:normalViewPr>
  <p:slideViewPr>
    <p:cSldViewPr snapToGrid="0">
      <p:cViewPr varScale="1">
        <p:scale>
          <a:sx n="103" d="100"/>
          <a:sy n="103" d="100"/>
        </p:scale>
        <p:origin x="200" y="6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ADC3739-8114-4D41-8B7A-53E6BAD8D3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3A78C66-7B6A-45A8-9FC7-4713E386C7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B7BD0-9374-4C2D-A33B-CAA6F75A6125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BF1DED-03D6-41D0-AC13-8816905CAF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EE5C9A-5FBD-4067-8EA9-77A9F7D65A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793E1-E01A-4661-BB74-DA27321D6C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0449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FA036-8744-4A3A-87AF-3ABED7A6B27A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9CAE7-60CF-4AAF-8CF8-232EE07AA9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4107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9CAE7-60CF-4AAF-8CF8-232EE07AA9F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1471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9CAE7-60CF-4AAF-8CF8-232EE07AA9F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287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9CAE7-60CF-4AAF-8CF8-232EE07AA9F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7356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>
            <a:extLst>
              <a:ext uri="{FF2B5EF4-FFF2-40B4-BE49-F238E27FC236}">
                <a16:creationId xmlns:a16="http://schemas.microsoft.com/office/drawing/2014/main" id="{3A3A665C-6B37-465C-9ABD-B9EB459B9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31" y="2171262"/>
            <a:ext cx="11343409" cy="852926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5980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8" name="Sous-titre 2">
            <a:extLst>
              <a:ext uri="{FF2B5EF4-FFF2-40B4-BE49-F238E27FC236}">
                <a16:creationId xmlns:a16="http://schemas.microsoft.com/office/drawing/2014/main" id="{D7A33288-27A6-41C9-8FCC-2A8347EFB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575" y="3144988"/>
            <a:ext cx="11343273" cy="868324"/>
          </a:xfrm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800" b="0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519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8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8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7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7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6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6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B83AB7D-9901-A249-BA6D-9F8D9E6C4D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3581" y="-871209"/>
            <a:ext cx="3753654" cy="7886998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65197D76-48DC-E549-8A3B-DFA9DF0420BF}"/>
              </a:ext>
            </a:extLst>
          </p:cNvPr>
          <p:cNvGrpSpPr/>
          <p:nvPr userDrawn="1"/>
        </p:nvGrpSpPr>
        <p:grpSpPr>
          <a:xfrm>
            <a:off x="3301643" y="5772432"/>
            <a:ext cx="5412384" cy="588454"/>
            <a:chOff x="1284649" y="5752225"/>
            <a:chExt cx="3491304" cy="379588"/>
          </a:xfrm>
        </p:grpSpPr>
        <p:pic>
          <p:nvPicPr>
            <p:cNvPr id="8" name="Picture 12" descr="IGN_logo_2012">
              <a:extLst>
                <a:ext uri="{FF2B5EF4-FFF2-40B4-BE49-F238E27FC236}">
                  <a16:creationId xmlns:a16="http://schemas.microsoft.com/office/drawing/2014/main" id="{A27F60AD-B2E1-7740-928F-92B2F523031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4821" y="5799774"/>
              <a:ext cx="261154" cy="284491"/>
            </a:xfrm>
            <a:prstGeom prst="rect">
              <a:avLst/>
            </a:prstGeom>
            <a:noFill/>
          </p:spPr>
        </p:pic>
        <p:pic>
          <p:nvPicPr>
            <p:cNvPr id="10" name="Picture 4" descr="Résultat de recherche d'images pour &quot;cnes&quot;">
              <a:extLst>
                <a:ext uri="{FF2B5EF4-FFF2-40B4-BE49-F238E27FC236}">
                  <a16:creationId xmlns:a16="http://schemas.microsoft.com/office/drawing/2014/main" id="{4CFCBA5B-2565-ED49-8646-8E71F335B29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4649" y="5752225"/>
              <a:ext cx="428777" cy="379588"/>
            </a:xfrm>
            <a:prstGeom prst="rect">
              <a:avLst/>
            </a:prstGeom>
            <a:noFill/>
          </p:spPr>
        </p:pic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9C7980C2-AAB2-624C-A9E1-BB1CBEF7899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1464" y="5787463"/>
              <a:ext cx="309113" cy="30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87841738-561E-FB42-9B6B-ADC8631377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4013" y="5875272"/>
              <a:ext cx="481940" cy="133495"/>
            </a:xfrm>
            <a:prstGeom prst="rect">
              <a:avLst/>
            </a:prstGeom>
          </p:spPr>
        </p:pic>
        <p:pic>
          <p:nvPicPr>
            <p:cNvPr id="13" name="Image 12" descr="inrae-logo.png">
              <a:extLst>
                <a:ext uri="{FF2B5EF4-FFF2-40B4-BE49-F238E27FC236}">
                  <a16:creationId xmlns:a16="http://schemas.microsoft.com/office/drawing/2014/main" id="{4FEC52A3-9AD8-8C4B-8048-F5F01A30CA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8615" y="5851627"/>
              <a:ext cx="506870" cy="180784"/>
            </a:xfrm>
            <a:prstGeom prst="rect">
              <a:avLst/>
            </a:prstGeom>
          </p:spPr>
        </p:pic>
        <p:pic>
          <p:nvPicPr>
            <p:cNvPr id="14" name="Image 13" descr="00-IRD.png">
              <a:extLst>
                <a:ext uri="{FF2B5EF4-FFF2-40B4-BE49-F238E27FC236}">
                  <a16:creationId xmlns:a16="http://schemas.microsoft.com/office/drawing/2014/main" id="{52CF46EE-B1CB-E546-8DB7-98AD13A566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3523" y="5826608"/>
              <a:ext cx="313260" cy="230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2473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88C00B-2810-45E8-B661-615604A36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6146B7-D1A3-4D62-88DD-5D5759033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C4FF23-DE90-4303-AD6B-7F58445DC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25E-28D9-4EBC-BCF9-B259EB739256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F9AFE7-5960-40FA-A79F-EBA4B95DB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E5AE19-22A5-43DA-8C3F-1822D6B30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DE53-7536-4198-A074-712E35FC3B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2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8EF53-4AC8-4F3A-BC4C-AB1A4B97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50444"/>
            <a:ext cx="10515600" cy="1771325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8EDDA3-D58E-4EF0-8C46-B2D05D5DD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54328"/>
            <a:ext cx="10515600" cy="15001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3495B8-4FA9-48BA-A81F-479C8DB47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25E-28D9-4EBC-BCF9-B259EB739256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105072-5C83-423F-B50C-0971E0D3E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F673DF-FD23-4422-90C9-B5A5E15DD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DE53-7536-4198-A074-712E35FC3B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694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D02D92-DF83-473B-8FEB-0E336104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75B9F8-5D54-4D46-B657-E8F9005E8E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98" y="1076688"/>
            <a:ext cx="5940000" cy="5436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67D9A77-DD66-4656-805E-96F3706190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4789" y="1076688"/>
            <a:ext cx="5940000" cy="5436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1161CF-F12B-4E70-BC3E-7EEA059E7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25E-28D9-4EBC-BCF9-B259EB739256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FDF4AD5-BCCB-4A3B-9C6B-E2A791055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346FF3-0483-4A5E-9428-5BC7BB16B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DE53-7536-4198-A074-712E35FC3B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239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9ED24-B73D-46C5-A76B-8621E1B81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29" y="261895"/>
            <a:ext cx="10515600" cy="680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DD4EAF-7910-4FB5-8FEB-2CD8F8C35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555" y="1019306"/>
            <a:ext cx="5940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37AD6F5-DB41-4432-A67F-BE5CF2CF8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555" y="1851927"/>
            <a:ext cx="5940000" cy="4680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C8EA79F-2351-480D-BC84-9EDD608F2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4782" y="1019306"/>
            <a:ext cx="5940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1C06031-51BF-4CA2-9A79-A1923ADCF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4782" y="1851927"/>
            <a:ext cx="5940000" cy="4680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7A6CB84-E287-4B6F-8D30-C7D12EAAF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25E-28D9-4EBC-BCF9-B259EB739256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C50F565-778E-433B-8048-6B900D4FC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717A735-673D-45D1-8F86-D7BE1319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DE53-7536-4198-A074-712E35FC3B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320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1CCA90-EC02-45B0-9585-4C13AA1EF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A5D2AB7-70D5-490C-9956-1B2EC12A6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25E-28D9-4EBC-BCF9-B259EB739256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B318DB9-943E-412E-BA08-28E1A93D6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6AE4E39-279B-45DF-B620-A91AE414E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DE53-7536-4198-A074-712E35FC3B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4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EFA1DC7-B955-449F-82BA-6A036D34A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25E-28D9-4EBC-BCF9-B259EB739256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928CC11-BD23-489B-B505-C3E935DB4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6361EA-B284-4B31-90C2-309515B5F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DE53-7536-4198-A074-712E35FC3B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198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6F634F-9469-4BD0-8557-19567F4B5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437" y="375349"/>
            <a:ext cx="4758007" cy="50987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CBA3A7-13C5-47C7-B4A8-30574178E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817223" cy="54952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BA7CFB0-20E1-44A6-A9E5-B2AB51DB1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1437" y="893931"/>
            <a:ext cx="4758007" cy="55887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4B2EBC7-C560-4DE7-AF0D-EB7E865CC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25E-28D9-4EBC-BCF9-B259EB739256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86EAB82-BC12-4934-8775-E78EAD42F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0E94E1-BE0F-43F3-8F84-6CC1DD6FF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DE53-7536-4198-A074-712E35FC3B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4814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2DAAF4-08B5-4503-802F-8CCB43AAA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76" y="375346"/>
            <a:ext cx="4758007" cy="50987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FDCFE4D-2BC3-48A5-A576-1219173AF1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767537" cy="54307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BC1C449-8ABE-408C-A4D2-907B07FF3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1275" y="900339"/>
            <a:ext cx="4759200" cy="55178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F41F2A3-172E-42B7-87BF-CE3DFB74D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25E-28D9-4EBC-BCF9-B259EB739256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EE15355-E0D5-4191-8C4E-00F006C40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21F7C7-6368-47D2-BB3B-26999122A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DE53-7536-4198-A074-712E35FC3B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67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BCAFD6C-9ADB-4E8F-ADBC-F18575D9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59170"/>
            <a:ext cx="10515600" cy="680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400DDC-F0D6-4295-8921-3022B2755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99" y="988742"/>
            <a:ext cx="12000535" cy="554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4B6D00-D9DB-405B-9B23-750E6F1EBF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391" y="6583907"/>
            <a:ext cx="1163385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C8F25E-28D9-4EBC-BCF9-B259EB739256}" type="datetimeFigureOut">
              <a:rPr lang="fr-FR" smtClean="0"/>
              <a:pPr/>
              <a:t>01/12/2022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66861F-5EAB-40C5-926E-051933E5EA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5780" y="6583907"/>
            <a:ext cx="882044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20B823-73F2-4BC8-8160-E0CC5BB160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072" y="6583907"/>
            <a:ext cx="946333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7ADE53-7536-4198-A074-712E35FC3B8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BBCBDF9-8FE4-4C4A-9FB6-79BD9F8F76C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768" y="180928"/>
            <a:ext cx="1775138" cy="60673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54CCB6B-B716-FE4E-890D-846A9A3453A8}"/>
              </a:ext>
            </a:extLst>
          </p:cNvPr>
          <p:cNvSpPr txBox="1"/>
          <p:nvPr userDrawn="1"/>
        </p:nvSpPr>
        <p:spPr>
          <a:xfrm>
            <a:off x="0" y="6641459"/>
            <a:ext cx="121872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i="1" spc="300" baseline="0" dirty="0"/>
              <a:t>Dispositif   Institutionnel   National   d’Approvisionnement   Mutualisé   en   Imagerie   Satellitaire</a:t>
            </a:r>
          </a:p>
        </p:txBody>
      </p:sp>
    </p:spTree>
    <p:extLst>
      <p:ext uri="{BB962C8B-B14F-4D97-AF65-F5344CB8AC3E}">
        <p14:creationId xmlns:p14="http://schemas.microsoft.com/office/powerpoint/2010/main" val="213090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C6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rgbClr val="003C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rgbClr val="003C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3C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003C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003C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ogue-dinamis.data-terra.org/" TargetMode="External"/><Relationship Id="rId7" Type="http://schemas.openxmlformats.org/officeDocument/2006/relationships/image" Target="../media/image61.png"/><Relationship Id="rId2" Type="http://schemas.openxmlformats.org/officeDocument/2006/relationships/hyperlink" Target="https://dinamis.data-terra.org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60.png"/><Relationship Id="rId4" Type="http://schemas.openxmlformats.org/officeDocument/2006/relationships/hyperlink" Target="https://www.linkedin.com/company/dataterra-dinami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tiff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tiff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DAEB8A2-CFA7-4D4B-A0E7-057005B2B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6732" y="1562046"/>
            <a:ext cx="9836119" cy="1406786"/>
          </a:xfrm>
        </p:spPr>
        <p:txBody>
          <a:bodyPr>
            <a:normAutofit/>
          </a:bodyPr>
          <a:lstStyle/>
          <a:p>
            <a:r>
              <a:rPr lang="fr-FR" sz="4400" b="1" dirty="0">
                <a:solidFill>
                  <a:srgbClr val="2D6978"/>
                </a:solidFill>
              </a:rPr>
              <a:t>D I N A M I S</a:t>
            </a:r>
            <a:endParaRPr lang="fr-FR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4FDCEEFE-683A-F547-BC03-EC95CA11FD35}"/>
              </a:ext>
            </a:extLst>
          </p:cNvPr>
          <p:cNvSpPr txBox="1">
            <a:spLocks/>
          </p:cNvSpPr>
          <p:nvPr/>
        </p:nvSpPr>
        <p:spPr>
          <a:xfrm>
            <a:off x="822406" y="2774290"/>
            <a:ext cx="9424136" cy="1309420"/>
          </a:xfrm>
          <a:prstGeom prst="rect">
            <a:avLst/>
          </a:prstGeom>
        </p:spPr>
        <p:txBody>
          <a:bodyPr vert="horz" wrap="square" lIns="91208" tIns="45604" rIns="91208" bIns="45604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599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398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198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997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797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596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395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114">
              <a:lnSpc>
                <a:spcPct val="200000"/>
              </a:lnSpc>
              <a:spcBef>
                <a:spcPts val="998"/>
              </a:spcBef>
            </a:pPr>
            <a:r>
              <a:rPr lang="fr-FR" sz="1800" b="0" kern="14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SemiBold"/>
                <a:cs typeface="Gill Sans SemiBold"/>
              </a:rPr>
              <a:t>The</a:t>
            </a:r>
            <a:r>
              <a:rPr lang="fr-FR" b="0" kern="1400" spc="150" dirty="0">
                <a:solidFill>
                  <a:srgbClr val="007C89"/>
                </a:solidFill>
                <a:latin typeface="Gill Sans SemiBold"/>
                <a:cs typeface="Gill Sans SemiBold"/>
              </a:rPr>
              <a:t> </a:t>
            </a:r>
            <a:r>
              <a:rPr lang="fr-FR" sz="1800" b="0" kern="14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SemiBold"/>
                <a:cs typeface="Gill Sans SemiBold"/>
              </a:rPr>
              <a:t>French</a:t>
            </a:r>
            <a:r>
              <a:rPr lang="fr-FR" b="0" kern="1400" spc="150" dirty="0">
                <a:solidFill>
                  <a:schemeClr val="tx1"/>
                </a:solidFill>
                <a:latin typeface="Gill Sans SemiBold"/>
                <a:cs typeface="Gill Sans SemiBold"/>
              </a:rPr>
              <a:t> </a:t>
            </a:r>
            <a:r>
              <a:rPr lang="fr-FR" sz="1800" b="0" kern="1400" spc="150" dirty="0">
                <a:solidFill>
                  <a:srgbClr val="595959"/>
                </a:solidFill>
                <a:latin typeface="Gill Sans SemiBold"/>
                <a:cs typeface="Gill Sans SemiBold"/>
              </a:rPr>
              <a:t>National</a:t>
            </a:r>
            <a:r>
              <a:rPr lang="fr-FR" sz="1800" b="0" kern="1400" spc="150" dirty="0">
                <a:solidFill>
                  <a:schemeClr val="tx1"/>
                </a:solidFill>
                <a:latin typeface="Gill Sans SemiBold"/>
                <a:cs typeface="Gill Sans SemiBold"/>
              </a:rPr>
              <a:t> </a:t>
            </a:r>
            <a:r>
              <a:rPr lang="fr-FR" sz="1800" b="0" kern="1400" spc="150" dirty="0">
                <a:solidFill>
                  <a:srgbClr val="595959"/>
                </a:solidFill>
                <a:latin typeface="Gill Sans SemiBold"/>
                <a:cs typeface="Gill Sans SemiBold"/>
              </a:rPr>
              <a:t>Facility for</a:t>
            </a:r>
          </a:p>
          <a:p>
            <a:pPr defTabSz="912114">
              <a:lnSpc>
                <a:spcPct val="200000"/>
              </a:lnSpc>
              <a:spcBef>
                <a:spcPts val="998"/>
              </a:spcBef>
            </a:pPr>
            <a:r>
              <a:rPr lang="fr-FR" sz="1800" b="0" kern="1400" spc="150" dirty="0" err="1">
                <a:solidFill>
                  <a:srgbClr val="595959"/>
                </a:solidFill>
                <a:latin typeface="Gill Sans SemiBold"/>
                <a:cs typeface="Gill Sans SemiBold"/>
              </a:rPr>
              <a:t>Institutional</a:t>
            </a:r>
            <a:r>
              <a:rPr lang="fr-FR" sz="1800" b="0" kern="1400" spc="150" dirty="0">
                <a:solidFill>
                  <a:srgbClr val="595959"/>
                </a:solidFill>
                <a:latin typeface="Gill Sans SemiBold"/>
                <a:cs typeface="Gill Sans SemiBold"/>
              </a:rPr>
              <a:t> VHR Satellite </a:t>
            </a:r>
            <a:r>
              <a:rPr lang="fr-FR" sz="1800" b="0" kern="1400" spc="150" dirty="0" err="1">
                <a:solidFill>
                  <a:srgbClr val="595959"/>
                </a:solidFill>
                <a:latin typeface="Gill Sans SemiBold"/>
                <a:cs typeface="Gill Sans SemiBold"/>
              </a:rPr>
              <a:t>Imagery</a:t>
            </a:r>
            <a:endParaRPr lang="fr-FR" b="0" kern="1400" spc="150" dirty="0">
              <a:solidFill>
                <a:schemeClr val="tx1"/>
              </a:solidFill>
              <a:latin typeface="Gill Sans SemiBold"/>
              <a:cs typeface="Gill Sans SemiBold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FDA3680-9307-E546-9648-4DEB8FEF258F}"/>
              </a:ext>
            </a:extLst>
          </p:cNvPr>
          <p:cNvSpPr txBox="1"/>
          <p:nvPr/>
        </p:nvSpPr>
        <p:spPr>
          <a:xfrm>
            <a:off x="4551540" y="4679335"/>
            <a:ext cx="1605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J-F. Faure (IRD)</a:t>
            </a:r>
          </a:p>
          <a:p>
            <a:pPr algn="ctr"/>
            <a:r>
              <a:rPr lang="fr-FR" sz="1400" dirty="0" err="1"/>
              <a:t>Executive</a:t>
            </a:r>
            <a:r>
              <a:rPr lang="fr-FR" sz="1400" dirty="0"/>
              <a:t> </a:t>
            </a:r>
            <a:r>
              <a:rPr lang="fr-FR" sz="1400" dirty="0" err="1"/>
              <a:t>Secretary</a:t>
            </a:r>
            <a:endParaRPr lang="fr-FR" sz="1400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A431E37-E909-4842-A82D-7D0AFE19D5FE}"/>
              </a:ext>
            </a:extLst>
          </p:cNvPr>
          <p:cNvGrpSpPr/>
          <p:nvPr/>
        </p:nvGrpSpPr>
        <p:grpSpPr>
          <a:xfrm>
            <a:off x="4551540" y="581150"/>
            <a:ext cx="2871521" cy="689020"/>
            <a:chOff x="-1212384" y="1082357"/>
            <a:chExt cx="2871521" cy="689020"/>
          </a:xfrm>
        </p:grpSpPr>
        <p:pic>
          <p:nvPicPr>
            <p:cNvPr id="1028" name="Picture 4" descr="Homepage - OGS Oceania geospatial symposium">
              <a:extLst>
                <a:ext uri="{FF2B5EF4-FFF2-40B4-BE49-F238E27FC236}">
                  <a16:creationId xmlns:a16="http://schemas.microsoft.com/office/drawing/2014/main" id="{E925DC37-1FF3-C948-9785-EE32AF2C96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592" y="1082357"/>
              <a:ext cx="788545" cy="689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ADF5F535-53B3-0F43-B0B8-284CC8A1D530}"/>
                </a:ext>
              </a:extLst>
            </p:cNvPr>
            <p:cNvSpPr txBox="1"/>
            <p:nvPr/>
          </p:nvSpPr>
          <p:spPr>
            <a:xfrm>
              <a:off x="-1212384" y="1166322"/>
              <a:ext cx="1980029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Oceania</a:t>
              </a:r>
              <a:r>
                <a:rPr lang="fr-FR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fr-FR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Geospatial</a:t>
              </a:r>
              <a:r>
                <a:rPr lang="fr-FR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Symposium</a:t>
              </a:r>
            </a:p>
            <a:p>
              <a:pPr algn="ctr"/>
              <a:r>
                <a:rPr lang="fr-FR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28 Nov. – 04 </a:t>
              </a:r>
              <a:r>
                <a:rPr lang="fr-FR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Dec</a:t>
              </a:r>
              <a:r>
                <a:rPr lang="fr-FR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. 2022</a:t>
              </a:r>
            </a:p>
            <a:p>
              <a:pPr algn="ctr"/>
              <a:r>
                <a:rPr lang="fr-FR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Nouméa , New </a:t>
              </a:r>
              <a:r>
                <a:rPr lang="fr-FR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Caledonia</a:t>
              </a:r>
              <a:endParaRPr lang="fr-FR" sz="11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2442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158;p7">
            <a:extLst>
              <a:ext uri="{FF2B5EF4-FFF2-40B4-BE49-F238E27FC236}">
                <a16:creationId xmlns:a16="http://schemas.microsoft.com/office/drawing/2014/main" id="{E36533AF-E099-EE40-A40F-D9E0621872F6}"/>
              </a:ext>
            </a:extLst>
          </p:cNvPr>
          <p:cNvSpPr txBox="1"/>
          <p:nvPr/>
        </p:nvSpPr>
        <p:spPr>
          <a:xfrm>
            <a:off x="5861530" y="1400309"/>
            <a:ext cx="5736944" cy="714596"/>
          </a:xfrm>
          <a:prstGeom prst="rect">
            <a:avLst/>
          </a:prstGeom>
          <a:solidFill>
            <a:srgbClr val="E6ECE5"/>
          </a:solidFill>
          <a:ln w="9525" cap="flat" cmpd="sng">
            <a:solidFill>
              <a:srgbClr val="5252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On-line Catalogue: </a:t>
            </a:r>
            <a:r>
              <a:rPr lang="fr-FR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browse</a:t>
            </a:r>
            <a:r>
              <a:rPr lang="fr-F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visualise, </a:t>
            </a:r>
            <a:r>
              <a:rPr lang="fr-FR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download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Ordering</a:t>
            </a:r>
            <a:r>
              <a:rPr lang="fr-F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request</a:t>
            </a:r>
            <a:r>
              <a:rPr lang="fr-F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Forms</a:t>
            </a:r>
            <a:r>
              <a:rPr lang="fr-F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(Project </a:t>
            </a:r>
            <a:r>
              <a:rPr lang="fr-FR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submission</a:t>
            </a:r>
            <a:r>
              <a:rPr lang="fr-F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400" dirty="0"/>
          </a:p>
        </p:txBody>
      </p:sp>
      <p:grpSp>
        <p:nvGrpSpPr>
          <p:cNvPr id="44" name="Google Shape;159;p7">
            <a:extLst>
              <a:ext uri="{FF2B5EF4-FFF2-40B4-BE49-F238E27FC236}">
                <a16:creationId xmlns:a16="http://schemas.microsoft.com/office/drawing/2014/main" id="{EB0CF292-6ED4-B647-8AE6-BD0F96E037DA}"/>
              </a:ext>
            </a:extLst>
          </p:cNvPr>
          <p:cNvGrpSpPr/>
          <p:nvPr/>
        </p:nvGrpSpPr>
        <p:grpSpPr>
          <a:xfrm>
            <a:off x="8777743" y="4252972"/>
            <a:ext cx="315386" cy="287665"/>
            <a:chOff x="5151665" y="2458411"/>
            <a:chExt cx="1021324" cy="986896"/>
          </a:xfrm>
        </p:grpSpPr>
        <p:sp>
          <p:nvSpPr>
            <p:cNvPr id="50" name="Google Shape;160;p7">
              <a:extLst>
                <a:ext uri="{FF2B5EF4-FFF2-40B4-BE49-F238E27FC236}">
                  <a16:creationId xmlns:a16="http://schemas.microsoft.com/office/drawing/2014/main" id="{DBC1CF3B-6494-4D4D-9CF9-CBADAC7A931B}"/>
                </a:ext>
              </a:extLst>
            </p:cNvPr>
            <p:cNvSpPr/>
            <p:nvPr/>
          </p:nvSpPr>
          <p:spPr>
            <a:xfrm>
              <a:off x="5151665" y="2458411"/>
              <a:ext cx="1021324" cy="986896"/>
            </a:xfrm>
            <a:prstGeom prst="ellipse">
              <a:avLst/>
            </a:prstGeom>
            <a:solidFill>
              <a:srgbClr val="627F4D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2" name="Google Shape;161;p7" descr="bugmenot_Download_Arrow_white.png">
              <a:extLst>
                <a:ext uri="{FF2B5EF4-FFF2-40B4-BE49-F238E27FC236}">
                  <a16:creationId xmlns:a16="http://schemas.microsoft.com/office/drawing/2014/main" id="{3754C0EC-D277-A345-9818-D1B274F9255B}"/>
                </a:ext>
              </a:extLst>
            </p:cNvPr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67200" y="2507919"/>
              <a:ext cx="433846" cy="494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162;p7" descr="1280776720_white.png">
              <a:extLst>
                <a:ext uri="{FF2B5EF4-FFF2-40B4-BE49-F238E27FC236}">
                  <a16:creationId xmlns:a16="http://schemas.microsoft.com/office/drawing/2014/main" id="{840D9D51-435D-F74A-BECA-B96B7C15701C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57325" y="2954312"/>
              <a:ext cx="446953" cy="3984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" name="Google Shape;163;p7">
            <a:extLst>
              <a:ext uri="{FF2B5EF4-FFF2-40B4-BE49-F238E27FC236}">
                <a16:creationId xmlns:a16="http://schemas.microsoft.com/office/drawing/2014/main" id="{036B50C0-B4DA-D548-AA21-661A114D9823}"/>
              </a:ext>
            </a:extLst>
          </p:cNvPr>
          <p:cNvSpPr txBox="1"/>
          <p:nvPr/>
        </p:nvSpPr>
        <p:spPr>
          <a:xfrm>
            <a:off x="8264996" y="4576762"/>
            <a:ext cx="1460466" cy="623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Dowload</a:t>
            </a:r>
            <a:r>
              <a:rPr lang="fr-FR" sz="12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or on-line </a:t>
            </a:r>
            <a:r>
              <a:rPr lang="fr-FR" sz="1200" b="1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processing</a:t>
            </a:r>
            <a:endParaRPr sz="2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" name="Google Shape;164;p7">
            <a:extLst>
              <a:ext uri="{FF2B5EF4-FFF2-40B4-BE49-F238E27FC236}">
                <a16:creationId xmlns:a16="http://schemas.microsoft.com/office/drawing/2014/main" id="{D38A82E2-3C69-AD4D-AEC8-8DFDF78BEC83}"/>
              </a:ext>
            </a:extLst>
          </p:cNvPr>
          <p:cNvGrpSpPr/>
          <p:nvPr/>
        </p:nvGrpSpPr>
        <p:grpSpPr>
          <a:xfrm>
            <a:off x="6194807" y="4239944"/>
            <a:ext cx="305643" cy="278778"/>
            <a:chOff x="1505607" y="4367101"/>
            <a:chExt cx="1021325" cy="986896"/>
          </a:xfrm>
        </p:grpSpPr>
        <p:sp>
          <p:nvSpPr>
            <p:cNvPr id="56" name="Google Shape;165;p7">
              <a:extLst>
                <a:ext uri="{FF2B5EF4-FFF2-40B4-BE49-F238E27FC236}">
                  <a16:creationId xmlns:a16="http://schemas.microsoft.com/office/drawing/2014/main" id="{1773F8DD-D80E-E34A-85CF-C846E8F7ED67}"/>
                </a:ext>
              </a:extLst>
            </p:cNvPr>
            <p:cNvSpPr/>
            <p:nvPr/>
          </p:nvSpPr>
          <p:spPr>
            <a:xfrm>
              <a:off x="1505607" y="4367101"/>
              <a:ext cx="1021325" cy="986896"/>
            </a:xfrm>
            <a:prstGeom prst="ellipse">
              <a:avLst/>
            </a:prstGeom>
            <a:solidFill>
              <a:srgbClr val="627F4D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7" name="Google Shape;166;p7" descr="visualisation_white.png">
              <a:extLst>
                <a:ext uri="{FF2B5EF4-FFF2-40B4-BE49-F238E27FC236}">
                  <a16:creationId xmlns:a16="http://schemas.microsoft.com/office/drawing/2014/main" id="{9F48710E-BB2F-4D4C-AA44-E5FA6BD235E0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57193" y="4466887"/>
              <a:ext cx="506671" cy="75366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" name="Google Shape;167;p7">
            <a:extLst>
              <a:ext uri="{FF2B5EF4-FFF2-40B4-BE49-F238E27FC236}">
                <a16:creationId xmlns:a16="http://schemas.microsoft.com/office/drawing/2014/main" id="{A6EB5B40-DBED-BE41-B93C-1E5835E144D4}"/>
              </a:ext>
            </a:extLst>
          </p:cNvPr>
          <p:cNvGrpSpPr/>
          <p:nvPr/>
        </p:nvGrpSpPr>
        <p:grpSpPr>
          <a:xfrm>
            <a:off x="5815881" y="4243294"/>
            <a:ext cx="395424" cy="686261"/>
            <a:chOff x="795013" y="2651217"/>
            <a:chExt cx="1334963" cy="2477066"/>
          </a:xfrm>
        </p:grpSpPr>
        <p:sp>
          <p:nvSpPr>
            <p:cNvPr id="59" name="Google Shape;168;p7">
              <a:extLst>
                <a:ext uri="{FF2B5EF4-FFF2-40B4-BE49-F238E27FC236}">
                  <a16:creationId xmlns:a16="http://schemas.microsoft.com/office/drawing/2014/main" id="{A104024D-35BC-3345-AA63-78F191396C35}"/>
                </a:ext>
              </a:extLst>
            </p:cNvPr>
            <p:cNvSpPr txBox="1"/>
            <p:nvPr/>
          </p:nvSpPr>
          <p:spPr>
            <a:xfrm>
              <a:off x="795013" y="3017676"/>
              <a:ext cx="128569" cy="2110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32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400"/>
            </a:p>
          </p:txBody>
        </p:sp>
        <p:sp>
          <p:nvSpPr>
            <p:cNvPr id="60" name="Google Shape;169;p7">
              <a:extLst>
                <a:ext uri="{FF2B5EF4-FFF2-40B4-BE49-F238E27FC236}">
                  <a16:creationId xmlns:a16="http://schemas.microsoft.com/office/drawing/2014/main" id="{2B2C3E8A-AC0E-AF43-8B99-0CD08D41255F}"/>
                </a:ext>
              </a:extLst>
            </p:cNvPr>
            <p:cNvSpPr/>
            <p:nvPr/>
          </p:nvSpPr>
          <p:spPr>
            <a:xfrm>
              <a:off x="1068018" y="2651217"/>
              <a:ext cx="979640" cy="986896"/>
            </a:xfrm>
            <a:prstGeom prst="ellipse">
              <a:avLst/>
            </a:prstGeom>
            <a:solidFill>
              <a:srgbClr val="627F4D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1" name="Google Shape;170;p7">
              <a:extLst>
                <a:ext uri="{FF2B5EF4-FFF2-40B4-BE49-F238E27FC236}">
                  <a16:creationId xmlns:a16="http://schemas.microsoft.com/office/drawing/2014/main" id="{19B190C7-D74F-B741-B0C0-BC7176A0A567}"/>
                </a:ext>
              </a:extLst>
            </p:cNvPr>
            <p:cNvGrpSpPr/>
            <p:nvPr/>
          </p:nvGrpSpPr>
          <p:grpSpPr>
            <a:xfrm>
              <a:off x="1011491" y="2789724"/>
              <a:ext cx="1118485" cy="655583"/>
              <a:chOff x="4491809" y="2653626"/>
              <a:chExt cx="1424971" cy="828934"/>
            </a:xfrm>
          </p:grpSpPr>
          <p:grpSp>
            <p:nvGrpSpPr>
              <p:cNvPr id="62" name="Google Shape;171;p7">
                <a:extLst>
                  <a:ext uri="{FF2B5EF4-FFF2-40B4-BE49-F238E27FC236}">
                    <a16:creationId xmlns:a16="http://schemas.microsoft.com/office/drawing/2014/main" id="{2C714938-359C-1B4D-9FF1-F991C17150F5}"/>
                  </a:ext>
                </a:extLst>
              </p:cNvPr>
              <p:cNvGrpSpPr/>
              <p:nvPr/>
            </p:nvGrpSpPr>
            <p:grpSpPr>
              <a:xfrm>
                <a:off x="4796714" y="2653626"/>
                <a:ext cx="684550" cy="525483"/>
                <a:chOff x="4769331" y="2804591"/>
                <a:chExt cx="684550" cy="525483"/>
              </a:xfrm>
            </p:grpSpPr>
            <p:pic>
              <p:nvPicPr>
                <p:cNvPr id="64" name="Google Shape;172;p7" descr="reseau_white.png">
                  <a:extLst>
                    <a:ext uri="{FF2B5EF4-FFF2-40B4-BE49-F238E27FC236}">
                      <a16:creationId xmlns:a16="http://schemas.microsoft.com/office/drawing/2014/main" id="{10CB3837-7742-2744-AE20-C506B1809B66}"/>
                    </a:ext>
                  </a:extLst>
                </p:cNvPr>
                <p:cNvPicPr preferRelativeResize="0"/>
                <p:nvPr/>
              </p:nvPicPr>
              <p:blipFill rotWithShape="1">
                <a:blip r:embed="rId5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769331" y="2804591"/>
                  <a:ext cx="237593" cy="26393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5" name="Google Shape;173;p7" descr="reseau_white.png">
                  <a:extLst>
                    <a:ext uri="{FF2B5EF4-FFF2-40B4-BE49-F238E27FC236}">
                      <a16:creationId xmlns:a16="http://schemas.microsoft.com/office/drawing/2014/main" id="{7CF47AAB-1108-1A4D-B5CE-70383E298AB2}"/>
                    </a:ext>
                  </a:extLst>
                </p:cNvPr>
                <p:cNvPicPr preferRelativeResize="0"/>
                <p:nvPr/>
              </p:nvPicPr>
              <p:blipFill rotWithShape="1">
                <a:blip r:embed="rId5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065131" y="2981538"/>
                  <a:ext cx="237593" cy="26393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6" name="Google Shape;174;p7" descr="reseau_white_1noir.png">
                  <a:extLst>
                    <a:ext uri="{FF2B5EF4-FFF2-40B4-BE49-F238E27FC236}">
                      <a16:creationId xmlns:a16="http://schemas.microsoft.com/office/drawing/2014/main" id="{14F55804-4BE4-4E4F-B8C9-1AFCA130A9B3}"/>
                    </a:ext>
                  </a:extLst>
                </p:cNvPr>
                <p:cNvPicPr preferRelativeResize="0"/>
                <p:nvPr/>
              </p:nvPicPr>
              <p:blipFill rotWithShape="1">
                <a:blip r:embed="rId6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rot="10800000">
                  <a:off x="4909176" y="2974521"/>
                  <a:ext cx="253704" cy="28198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7" name="Google Shape;175;p7" descr="reseau_white.png">
                  <a:extLst>
                    <a:ext uri="{FF2B5EF4-FFF2-40B4-BE49-F238E27FC236}">
                      <a16:creationId xmlns:a16="http://schemas.microsoft.com/office/drawing/2014/main" id="{C025558A-E0CB-4F49-832C-6A32D97C2EBA}"/>
                    </a:ext>
                  </a:extLst>
                </p:cNvPr>
                <p:cNvPicPr preferRelativeResize="0"/>
                <p:nvPr/>
              </p:nvPicPr>
              <p:blipFill rotWithShape="1">
                <a:blip r:embed="rId5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216288" y="3066140"/>
                  <a:ext cx="237593" cy="26393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63" name="Google Shape;176;p7" descr="office-glass-magnify_white.png">
                <a:extLst>
                  <a:ext uri="{FF2B5EF4-FFF2-40B4-BE49-F238E27FC236}">
                    <a16:creationId xmlns:a16="http://schemas.microsoft.com/office/drawing/2014/main" id="{33B6FA91-6722-724A-92BE-C84C8C5FF3A6}"/>
                  </a:ext>
                </a:extLst>
              </p:cNvPr>
              <p:cNvPicPr preferRelativeResize="0"/>
              <p:nvPr/>
            </p:nvPicPr>
            <p:blipFill rotWithShape="1">
              <a:blip r:embed="rId7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73882" r="-73882"/>
              <a:stretch/>
            </p:blipFill>
            <p:spPr>
              <a:xfrm>
                <a:off x="4491809" y="2715268"/>
                <a:ext cx="1424971" cy="76729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68" name="Google Shape;177;p7">
            <a:extLst>
              <a:ext uri="{FF2B5EF4-FFF2-40B4-BE49-F238E27FC236}">
                <a16:creationId xmlns:a16="http://schemas.microsoft.com/office/drawing/2014/main" id="{22FB7BDF-7F36-0547-9A13-54348B7B5E27}"/>
              </a:ext>
            </a:extLst>
          </p:cNvPr>
          <p:cNvSpPr txBox="1"/>
          <p:nvPr/>
        </p:nvSpPr>
        <p:spPr>
          <a:xfrm>
            <a:off x="5073347" y="4579387"/>
            <a:ext cx="232951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Spatial &amp; temporal </a:t>
            </a:r>
            <a:r>
              <a:rPr lang="fr-FR" sz="1200" b="1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Filters</a:t>
            </a:r>
            <a:endParaRPr lang="fr-FR" sz="1200" b="1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Data </a:t>
            </a:r>
            <a:r>
              <a:rPr lang="fr-FR" sz="1200" b="1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filters</a:t>
            </a:r>
            <a:endParaRPr sz="105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178;p7">
            <a:extLst>
              <a:ext uri="{FF2B5EF4-FFF2-40B4-BE49-F238E27FC236}">
                <a16:creationId xmlns:a16="http://schemas.microsoft.com/office/drawing/2014/main" id="{25032799-7571-744C-9199-5A20258F5859}"/>
              </a:ext>
            </a:extLst>
          </p:cNvPr>
          <p:cNvSpPr txBox="1"/>
          <p:nvPr/>
        </p:nvSpPr>
        <p:spPr>
          <a:xfrm>
            <a:off x="7015121" y="4579387"/>
            <a:ext cx="1460466" cy="623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Back-Office: </a:t>
            </a:r>
            <a:r>
              <a:rPr lang="fr-FR" sz="1200" b="1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Procurement</a:t>
            </a:r>
            <a:r>
              <a:rPr lang="fr-FR" sz="105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fr-FR" sz="105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5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" name="Google Shape;179;p7" descr="Accueil Site.png">
            <a:extLst>
              <a:ext uri="{FF2B5EF4-FFF2-40B4-BE49-F238E27FC236}">
                <a16:creationId xmlns:a16="http://schemas.microsoft.com/office/drawing/2014/main" id="{08AFC037-0A97-FE4B-84D0-8E43D69C5ECC}"/>
              </a:ext>
            </a:extLst>
          </p:cNvPr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7284" y="2230995"/>
            <a:ext cx="2710211" cy="193889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1" name="Google Shape;180;p7">
            <a:extLst>
              <a:ext uri="{FF2B5EF4-FFF2-40B4-BE49-F238E27FC236}">
                <a16:creationId xmlns:a16="http://schemas.microsoft.com/office/drawing/2014/main" id="{26A30607-9D8E-2446-AE86-F7F5737AF97D}"/>
              </a:ext>
            </a:extLst>
          </p:cNvPr>
          <p:cNvSpPr txBox="1"/>
          <p:nvPr/>
        </p:nvSpPr>
        <p:spPr>
          <a:xfrm>
            <a:off x="2767284" y="1400306"/>
            <a:ext cx="2719899" cy="714597"/>
          </a:xfrm>
          <a:prstGeom prst="rect">
            <a:avLst/>
          </a:prstGeom>
          <a:solidFill>
            <a:srgbClr val="E6ECE5"/>
          </a:solidFill>
          <a:ln w="9525" cap="flat" cmpd="sng">
            <a:solidFill>
              <a:srgbClr val="5252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</a:t>
            </a:r>
            <a:endParaRPr sz="2400" dirty="0"/>
          </a:p>
        </p:txBody>
      </p:sp>
      <p:pic>
        <p:nvPicPr>
          <p:cNvPr id="72" name="Google Shape;181;p7">
            <a:extLst>
              <a:ext uri="{FF2B5EF4-FFF2-40B4-BE49-F238E27FC236}">
                <a16:creationId xmlns:a16="http://schemas.microsoft.com/office/drawing/2014/main" id="{5DB59455-5E22-9F42-808A-B9A6556A470D}"/>
              </a:ext>
            </a:extLst>
          </p:cNvPr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6077" y="4229515"/>
            <a:ext cx="352186" cy="3398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" name="Google Shape;182;p7">
            <a:extLst>
              <a:ext uri="{FF2B5EF4-FFF2-40B4-BE49-F238E27FC236}">
                <a16:creationId xmlns:a16="http://schemas.microsoft.com/office/drawing/2014/main" id="{277A08F7-27B1-D14C-9536-3A7EFB5418F7}"/>
              </a:ext>
            </a:extLst>
          </p:cNvPr>
          <p:cNvGrpSpPr/>
          <p:nvPr/>
        </p:nvGrpSpPr>
        <p:grpSpPr>
          <a:xfrm>
            <a:off x="2650594" y="4200648"/>
            <a:ext cx="2719898" cy="754455"/>
            <a:chOff x="-85862" y="4810676"/>
            <a:chExt cx="2719898" cy="754455"/>
          </a:xfrm>
        </p:grpSpPr>
        <p:sp>
          <p:nvSpPr>
            <p:cNvPr id="74" name="Google Shape;183;p7">
              <a:extLst>
                <a:ext uri="{FF2B5EF4-FFF2-40B4-BE49-F238E27FC236}">
                  <a16:creationId xmlns:a16="http://schemas.microsoft.com/office/drawing/2014/main" id="{2F5D8F11-9E0E-5F41-A70C-B372FF95C3EB}"/>
                </a:ext>
              </a:extLst>
            </p:cNvPr>
            <p:cNvSpPr txBox="1"/>
            <p:nvPr/>
          </p:nvSpPr>
          <p:spPr>
            <a:xfrm>
              <a:off x="-85862" y="5126590"/>
              <a:ext cx="2719898" cy="4385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 b="1" dirty="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Information – </a:t>
              </a:r>
              <a:r>
                <a:rPr lang="fr-FR" sz="1200" b="1" dirty="0" err="1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Membership</a:t>
              </a:r>
              <a:r>
                <a:rPr lang="fr-FR" sz="1200" b="1" dirty="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1" dirty="0" err="1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Form</a:t>
              </a:r>
              <a:endParaRPr sz="2000"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050" b="1" dirty="0" err="1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Account</a:t>
              </a:r>
              <a:r>
                <a:rPr lang="fr-FR" sz="1050" b="1" dirty="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050" b="1" dirty="0" err="1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Form</a:t>
              </a:r>
              <a:endParaRPr sz="2000" b="1" dirty="0"/>
            </a:p>
          </p:txBody>
        </p:sp>
        <p:pic>
          <p:nvPicPr>
            <p:cNvPr id="75" name="Google Shape;184;p7">
              <a:extLst>
                <a:ext uri="{FF2B5EF4-FFF2-40B4-BE49-F238E27FC236}">
                  <a16:creationId xmlns:a16="http://schemas.microsoft.com/office/drawing/2014/main" id="{91597C4B-65FB-4743-9370-6D3F9AB67475}"/>
                </a:ext>
              </a:extLst>
            </p:cNvPr>
            <p:cNvPicPr preferRelativeResize="0"/>
            <p:nvPr/>
          </p:nvPicPr>
          <p:blipFill rotWithShape="1">
            <a:blip r:embed="rId10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4547" y="4810676"/>
              <a:ext cx="352186" cy="3329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6" name="Google Shape;185;p7">
            <a:extLst>
              <a:ext uri="{FF2B5EF4-FFF2-40B4-BE49-F238E27FC236}">
                <a16:creationId xmlns:a16="http://schemas.microsoft.com/office/drawing/2014/main" id="{01F9BB1B-FB26-DF4D-8A76-A23F8451D95A}"/>
              </a:ext>
            </a:extLst>
          </p:cNvPr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2641" y="2213804"/>
            <a:ext cx="3149643" cy="1819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186;p7">
            <a:extLst>
              <a:ext uri="{FF2B5EF4-FFF2-40B4-BE49-F238E27FC236}">
                <a16:creationId xmlns:a16="http://schemas.microsoft.com/office/drawing/2014/main" id="{F269F695-98E4-E54D-BFE3-D113A819A1D0}"/>
              </a:ext>
            </a:extLst>
          </p:cNvPr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0570" y="2967426"/>
            <a:ext cx="2229876" cy="12310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Google Shape;188;p7">
            <a:extLst>
              <a:ext uri="{FF2B5EF4-FFF2-40B4-BE49-F238E27FC236}">
                <a16:creationId xmlns:a16="http://schemas.microsoft.com/office/drawing/2014/main" id="{80CE09FC-CBF2-1545-AAA8-A4097012F91E}"/>
              </a:ext>
            </a:extLst>
          </p:cNvPr>
          <p:cNvGrpSpPr/>
          <p:nvPr/>
        </p:nvGrpSpPr>
        <p:grpSpPr>
          <a:xfrm>
            <a:off x="7751769" y="4245549"/>
            <a:ext cx="315386" cy="287665"/>
            <a:chOff x="6176927" y="2588097"/>
            <a:chExt cx="1021325" cy="986896"/>
          </a:xfrm>
        </p:grpSpPr>
        <p:sp>
          <p:nvSpPr>
            <p:cNvPr id="80" name="Google Shape;189;p7">
              <a:extLst>
                <a:ext uri="{FF2B5EF4-FFF2-40B4-BE49-F238E27FC236}">
                  <a16:creationId xmlns:a16="http://schemas.microsoft.com/office/drawing/2014/main" id="{E3952F96-BFAD-0E40-84F3-6FFA96320C16}"/>
                </a:ext>
              </a:extLst>
            </p:cNvPr>
            <p:cNvSpPr/>
            <p:nvPr/>
          </p:nvSpPr>
          <p:spPr>
            <a:xfrm>
              <a:off x="6176927" y="2588097"/>
              <a:ext cx="1021325" cy="986896"/>
            </a:xfrm>
            <a:prstGeom prst="ellipse">
              <a:avLst/>
            </a:prstGeom>
            <a:solidFill>
              <a:srgbClr val="627F4D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1" name="Google Shape;190;p7" descr="antenna_dish_white.png">
              <a:extLst>
                <a:ext uri="{FF2B5EF4-FFF2-40B4-BE49-F238E27FC236}">
                  <a16:creationId xmlns:a16="http://schemas.microsoft.com/office/drawing/2014/main" id="{C8F697B3-4BA1-184E-BCD0-01F8F76244F2}"/>
                </a:ext>
              </a:extLst>
            </p:cNvPr>
            <p:cNvPicPr preferRelativeResize="0"/>
            <p:nvPr/>
          </p:nvPicPr>
          <p:blipFill rotWithShape="1">
            <a:blip r:embed="rId1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66197" y="2721552"/>
              <a:ext cx="642784" cy="7199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191;p7">
            <a:extLst>
              <a:ext uri="{FF2B5EF4-FFF2-40B4-BE49-F238E27FC236}">
                <a16:creationId xmlns:a16="http://schemas.microsoft.com/office/drawing/2014/main" id="{C0F2B423-96DE-414F-94BA-4D951815FDAB}"/>
              </a:ext>
            </a:extLst>
          </p:cNvPr>
          <p:cNvSpPr txBox="1"/>
          <p:nvPr/>
        </p:nvSpPr>
        <p:spPr>
          <a:xfrm>
            <a:off x="9191195" y="2309179"/>
            <a:ext cx="25686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Enduser</a:t>
            </a:r>
            <a:r>
              <a:rPr lang="fr-FR" sz="12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Application </a:t>
            </a:r>
            <a:r>
              <a:rPr lang="fr-FR" sz="1200" b="1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dedicated</a:t>
            </a:r>
            <a:r>
              <a:rPr lang="fr-FR" sz="12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to Project management &amp; </a:t>
            </a:r>
            <a:r>
              <a:rPr lang="fr-FR" sz="1200" b="1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submission</a:t>
            </a:r>
            <a:endParaRPr sz="2400" b="1" dirty="0"/>
          </a:p>
        </p:txBody>
      </p:sp>
      <p:sp>
        <p:nvSpPr>
          <p:cNvPr id="83" name="Google Shape;192;p7">
            <a:extLst>
              <a:ext uri="{FF2B5EF4-FFF2-40B4-BE49-F238E27FC236}">
                <a16:creationId xmlns:a16="http://schemas.microsoft.com/office/drawing/2014/main" id="{3E2484C7-5315-2F45-BF6E-C810A7BAC4C7}"/>
              </a:ext>
            </a:extLst>
          </p:cNvPr>
          <p:cNvSpPr txBox="1"/>
          <p:nvPr/>
        </p:nvSpPr>
        <p:spPr>
          <a:xfrm>
            <a:off x="484692" y="5376361"/>
            <a:ext cx="3268584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050"/>
              <a:buFont typeface="Arial"/>
              <a:buChar char="✅"/>
            </a:pPr>
            <a:r>
              <a:rPr lang="fr-FR" sz="16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fr-FR" sz="16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eb v02, Social media 2.0</a:t>
            </a:r>
            <a:endParaRPr sz="2000" dirty="0"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SzPts val="1050"/>
              <a:buFont typeface="Arial"/>
              <a:buChar char="✅"/>
            </a:pPr>
            <a:r>
              <a:rPr lang="fr-FR" sz="16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On-line </a:t>
            </a:r>
            <a:r>
              <a:rPr lang="fr-FR" sz="16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Membership</a:t>
            </a:r>
            <a:r>
              <a:rPr lang="fr-FR" sz="16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6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Forms</a:t>
            </a:r>
            <a:endParaRPr sz="2000" dirty="0"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SzPts val="1050"/>
              <a:buFont typeface="Arial"/>
              <a:buChar char="✅"/>
            </a:pPr>
            <a:r>
              <a:rPr lang="fr-FR" sz="16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English FR/EN</a:t>
            </a:r>
            <a:endParaRPr sz="2000" dirty="0"/>
          </a:p>
        </p:txBody>
      </p:sp>
      <p:sp>
        <p:nvSpPr>
          <p:cNvPr id="84" name="Google Shape;193;p7">
            <a:extLst>
              <a:ext uri="{FF2B5EF4-FFF2-40B4-BE49-F238E27FC236}">
                <a16:creationId xmlns:a16="http://schemas.microsoft.com/office/drawing/2014/main" id="{D8066DA7-5BD0-DE4C-B592-632A9C92FA1B}"/>
              </a:ext>
            </a:extLst>
          </p:cNvPr>
          <p:cNvSpPr txBox="1"/>
          <p:nvPr/>
        </p:nvSpPr>
        <p:spPr>
          <a:xfrm>
            <a:off x="3288050" y="5376361"/>
            <a:ext cx="379457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050"/>
              <a:buFont typeface="Arial"/>
              <a:buChar char="✅"/>
            </a:pPr>
            <a:r>
              <a:rPr lang="fr-FR" sz="16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Stereo</a:t>
            </a:r>
            <a:r>
              <a:rPr lang="fr-FR" sz="16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/ Tri-</a:t>
            </a:r>
            <a:r>
              <a:rPr lang="fr-FR" sz="16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stereo</a:t>
            </a:r>
            <a:r>
              <a:rPr lang="fr-FR" sz="16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6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Filter</a:t>
            </a:r>
            <a:r>
              <a:rPr lang="fr-FR" sz="16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fr-FR" sz="16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Pleiades</a:t>
            </a:r>
            <a:r>
              <a:rPr lang="fr-FR" sz="16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fr-FR" sz="2000" dirty="0"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548135"/>
              </a:buClr>
              <a:buSzPts val="1050"/>
              <a:buFont typeface="Arial"/>
              <a:buChar char="✅"/>
            </a:pPr>
            <a:r>
              <a:rPr lang="fr-FR" sz="16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On-line DEM </a:t>
            </a:r>
            <a:r>
              <a:rPr lang="fr-FR" sz="16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processing</a:t>
            </a:r>
            <a:r>
              <a:rPr lang="fr-FR" sz="16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fr-FR" sz="16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Pleiades</a:t>
            </a:r>
            <a:r>
              <a:rPr lang="fr-FR" sz="16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fr-FR" sz="1600" b="0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548135"/>
              </a:buClr>
              <a:buSzPts val="1050"/>
              <a:buFont typeface="Arial"/>
              <a:buChar char="✅"/>
            </a:pPr>
            <a:r>
              <a:rPr lang="fr-FR" sz="16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Multiple </a:t>
            </a:r>
            <a:r>
              <a:rPr lang="fr-FR" sz="16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download</a:t>
            </a:r>
            <a:r>
              <a:rPr lang="fr-FR" sz="16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6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cart</a:t>
            </a:r>
            <a:endParaRPr sz="2000" dirty="0"/>
          </a:p>
        </p:txBody>
      </p:sp>
      <p:sp>
        <p:nvSpPr>
          <p:cNvPr id="85" name="Google Shape;194;p7">
            <a:extLst>
              <a:ext uri="{FF2B5EF4-FFF2-40B4-BE49-F238E27FC236}">
                <a16:creationId xmlns:a16="http://schemas.microsoft.com/office/drawing/2014/main" id="{C2F558E9-CB60-3E4F-A0E5-A3C2BD7078F1}"/>
              </a:ext>
            </a:extLst>
          </p:cNvPr>
          <p:cNvSpPr txBox="1"/>
          <p:nvPr/>
        </p:nvSpPr>
        <p:spPr>
          <a:xfrm>
            <a:off x="6752416" y="5376361"/>
            <a:ext cx="5665994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050"/>
              <a:buFont typeface="Arial"/>
              <a:buChar char="✅"/>
            </a:pPr>
            <a:r>
              <a:rPr lang="fr-FR" sz="16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On-line </a:t>
            </a:r>
            <a:r>
              <a:rPr lang="fr-FR" sz="16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Ordering</a:t>
            </a:r>
            <a:r>
              <a:rPr lang="fr-FR" sz="16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6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requests</a:t>
            </a:r>
            <a:r>
              <a:rPr lang="fr-FR" sz="16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6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fr-FR" sz="16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Catalogue (first </a:t>
            </a:r>
            <a:r>
              <a:rPr lang="fr-FR" sz="16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steps</a:t>
            </a:r>
            <a:r>
              <a:rPr lang="fr-FR" sz="16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 dirty="0"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548135"/>
              </a:buClr>
              <a:buSzPts val="1050"/>
              <a:buFont typeface="Arial"/>
              <a:buChar char="🔄"/>
            </a:pPr>
            <a:r>
              <a:rPr lang="fr-FR" sz="16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Relay Global SWH </a:t>
            </a:r>
            <a:r>
              <a:rPr lang="fr-FR" sz="16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database</a:t>
            </a:r>
            <a:endParaRPr sz="2000" dirty="0"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548135"/>
              </a:buClr>
              <a:buSzPts val="1050"/>
              <a:buFont typeface="Arial"/>
              <a:buChar char="🔄"/>
            </a:pPr>
            <a:r>
              <a:rPr lang="fr-FR" sz="16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Back-Office Service monitoring </a:t>
            </a:r>
            <a:r>
              <a:rPr lang="fr-FR" sz="16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tool</a:t>
            </a:r>
            <a:r>
              <a:rPr lang="fr-FR" sz="16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r-FR" sz="16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Metadata</a:t>
            </a:r>
            <a:r>
              <a:rPr lang="fr-FR" sz="16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simplification, STAC API</a:t>
            </a:r>
            <a:endParaRPr sz="2000" dirty="0"/>
          </a:p>
        </p:txBody>
      </p:sp>
      <p:sp>
        <p:nvSpPr>
          <p:cNvPr id="86" name="Titre 1">
            <a:extLst>
              <a:ext uri="{FF2B5EF4-FFF2-40B4-BE49-F238E27FC236}">
                <a16:creationId xmlns:a16="http://schemas.microsoft.com/office/drawing/2014/main" id="{154BC24A-01AB-E04A-A90C-89F3A437B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982" y="48043"/>
            <a:ext cx="9879620" cy="652187"/>
          </a:xfrm>
        </p:spPr>
        <p:txBody>
          <a:bodyPr>
            <a:normAutofit/>
          </a:bodyPr>
          <a:lstStyle/>
          <a:p>
            <a:pPr algn="r"/>
            <a:r>
              <a:rPr lang="fr-FR" sz="3600" dirty="0"/>
              <a:t>On-line data </a:t>
            </a:r>
            <a:r>
              <a:rPr lang="fr-FR" sz="3600" dirty="0" err="1"/>
              <a:t>access</a:t>
            </a:r>
            <a:r>
              <a:rPr lang="fr-FR" sz="3600" dirty="0"/>
              <a:t> services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98B43859-779E-8142-B749-E28C5AEC6AE3}"/>
              </a:ext>
            </a:extLst>
          </p:cNvPr>
          <p:cNvSpPr txBox="1"/>
          <p:nvPr/>
        </p:nvSpPr>
        <p:spPr>
          <a:xfrm>
            <a:off x="249367" y="2945945"/>
            <a:ext cx="2219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Continuous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development</a:t>
            </a: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Double flèche horizontale 38">
            <a:extLst>
              <a:ext uri="{FF2B5EF4-FFF2-40B4-BE49-F238E27FC236}">
                <a16:creationId xmlns:a16="http://schemas.microsoft.com/office/drawing/2014/main" id="{E839FE24-29B9-B044-A122-BCB8365F7D58}"/>
              </a:ext>
            </a:extLst>
          </p:cNvPr>
          <p:cNvSpPr/>
          <p:nvPr/>
        </p:nvSpPr>
        <p:spPr>
          <a:xfrm>
            <a:off x="8647393" y="2879392"/>
            <a:ext cx="589548" cy="253083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ED09B5BD-E0E4-2742-BDA9-D56714A3F7F2}"/>
              </a:ext>
            </a:extLst>
          </p:cNvPr>
          <p:cNvSpPr txBox="1"/>
          <p:nvPr/>
        </p:nvSpPr>
        <p:spPr>
          <a:xfrm>
            <a:off x="194349" y="565241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2022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64539FA2-DE22-AC47-96C6-C91837AF4BAE}"/>
              </a:ext>
            </a:extLst>
          </p:cNvPr>
          <p:cNvSpPr txBox="1"/>
          <p:nvPr/>
        </p:nvSpPr>
        <p:spPr>
          <a:xfrm>
            <a:off x="6030197" y="3847874"/>
            <a:ext cx="286599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  <a:sym typeface="Calibri"/>
              </a:rPr>
              <a:t>+ 1 M km</a:t>
            </a:r>
            <a:r>
              <a:rPr lang="fr-FR" sz="12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  <a:sym typeface="Calibri"/>
              </a:rPr>
              <a:t>2</a:t>
            </a:r>
            <a:r>
              <a:rPr lang="fr-F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  <a:sym typeface="Calibri"/>
              </a:rPr>
              <a:t> per </a:t>
            </a:r>
            <a:r>
              <a:rPr lang="fr-F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  <a:sym typeface="Calibri"/>
              </a:rPr>
              <a:t>Year</a:t>
            </a:r>
            <a:r>
              <a:rPr lang="fr-F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  <a:sym typeface="Calibri"/>
              </a:rPr>
              <a:t> (</a:t>
            </a:r>
            <a:r>
              <a:rPr lang="fr-F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  <a:sym typeface="Calibri"/>
              </a:rPr>
              <a:t>average</a:t>
            </a:r>
            <a:r>
              <a:rPr lang="fr-F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  <a:sym typeface="Calibri"/>
              </a:rPr>
              <a:t>)   </a:t>
            </a:r>
          </a:p>
        </p:txBody>
      </p:sp>
      <p:sp>
        <p:nvSpPr>
          <p:cNvPr id="47" name="Rectangle : coins arrondis 46">
            <a:extLst>
              <a:ext uri="{FF2B5EF4-FFF2-40B4-BE49-F238E27FC236}">
                <a16:creationId xmlns:a16="http://schemas.microsoft.com/office/drawing/2014/main" id="{CCC948DA-7105-6648-835B-2A003E1B0EE5}"/>
              </a:ext>
            </a:extLst>
          </p:cNvPr>
          <p:cNvSpPr/>
          <p:nvPr/>
        </p:nvSpPr>
        <p:spPr>
          <a:xfrm>
            <a:off x="2610464" y="2194186"/>
            <a:ext cx="7245365" cy="4413241"/>
          </a:xfrm>
          <a:prstGeom prst="roundRect">
            <a:avLst/>
          </a:prstGeom>
          <a:solidFill>
            <a:srgbClr val="EBF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rgbClr val="7F0002"/>
              </a:solidFill>
            </a:endParaRPr>
          </a:p>
          <a:p>
            <a:pPr algn="ctr"/>
            <a:endParaRPr lang="fr-FR" sz="2000" b="1" dirty="0">
              <a:solidFill>
                <a:srgbClr val="7F0002"/>
              </a:solidFill>
            </a:endParaRPr>
          </a:p>
          <a:p>
            <a:pPr algn="ctr"/>
            <a:r>
              <a:rPr lang="fr-FR" sz="2000" b="1" dirty="0">
                <a:solidFill>
                  <a:srgbClr val="7F0002"/>
                </a:solidFill>
              </a:rPr>
              <a:t>Key </a:t>
            </a:r>
            <a:r>
              <a:rPr lang="fr-FR" sz="2000" b="1" dirty="0" err="1">
                <a:solidFill>
                  <a:srgbClr val="7F0002"/>
                </a:solidFill>
              </a:rPr>
              <a:t>word</a:t>
            </a:r>
            <a:r>
              <a:rPr lang="fr-FR" sz="2000" b="1" dirty="0">
                <a:solidFill>
                  <a:srgbClr val="7F0002"/>
                </a:solidFill>
              </a:rPr>
              <a:t>: </a:t>
            </a:r>
            <a:r>
              <a:rPr lang="fr-FR" sz="2000" b="1" dirty="0" err="1">
                <a:solidFill>
                  <a:srgbClr val="7F0002"/>
                </a:solidFill>
              </a:rPr>
              <a:t>Mutualization</a:t>
            </a:r>
            <a:endParaRPr lang="fr-FR" sz="2000" b="1" dirty="0">
              <a:solidFill>
                <a:srgbClr val="7F0002"/>
              </a:solidFill>
            </a:endParaRPr>
          </a:p>
          <a:p>
            <a:pPr algn="ctr"/>
            <a:endParaRPr lang="fr-FR" sz="2000" dirty="0">
              <a:solidFill>
                <a:srgbClr val="7F0002"/>
              </a:solidFill>
            </a:endParaRPr>
          </a:p>
          <a:p>
            <a:pPr algn="ctr"/>
            <a:r>
              <a:rPr lang="fr-FR" sz="2000" dirty="0" err="1">
                <a:solidFill>
                  <a:srgbClr val="7F0002"/>
                </a:solidFill>
              </a:rPr>
              <a:t>Any</a:t>
            </a:r>
            <a:r>
              <a:rPr lang="fr-FR" sz="2000" dirty="0">
                <a:solidFill>
                  <a:srgbClr val="7F0002"/>
                </a:solidFill>
              </a:rPr>
              <a:t> </a:t>
            </a:r>
            <a:r>
              <a:rPr lang="fr-FR" sz="2000" dirty="0" err="1">
                <a:solidFill>
                  <a:srgbClr val="7F0002"/>
                </a:solidFill>
              </a:rPr>
              <a:t>given</a:t>
            </a:r>
            <a:r>
              <a:rPr lang="fr-FR" sz="2000" dirty="0">
                <a:solidFill>
                  <a:srgbClr val="7F0002"/>
                </a:solidFill>
              </a:rPr>
              <a:t> DINAMIS acquisition </a:t>
            </a:r>
            <a:r>
              <a:rPr lang="fr-FR" sz="2000" dirty="0" err="1">
                <a:solidFill>
                  <a:srgbClr val="7F0002"/>
                </a:solidFill>
              </a:rPr>
              <a:t>is</a:t>
            </a:r>
            <a:r>
              <a:rPr lang="fr-FR" sz="2000" dirty="0">
                <a:solidFill>
                  <a:srgbClr val="7F0002"/>
                </a:solidFill>
              </a:rPr>
              <a:t> </a:t>
            </a:r>
            <a:r>
              <a:rPr lang="fr-FR" sz="2000" dirty="0" err="1">
                <a:solidFill>
                  <a:srgbClr val="7F0002"/>
                </a:solidFill>
              </a:rPr>
              <a:t>immediately</a:t>
            </a:r>
            <a:r>
              <a:rPr lang="fr-FR" sz="2000" dirty="0">
                <a:solidFill>
                  <a:srgbClr val="7F0002"/>
                </a:solidFill>
              </a:rPr>
              <a:t> made </a:t>
            </a:r>
            <a:r>
              <a:rPr lang="fr-FR" sz="2000" dirty="0" err="1">
                <a:solidFill>
                  <a:srgbClr val="7F0002"/>
                </a:solidFill>
              </a:rPr>
              <a:t>available</a:t>
            </a:r>
            <a:r>
              <a:rPr lang="fr-FR" sz="2000" dirty="0">
                <a:solidFill>
                  <a:srgbClr val="7F0002"/>
                </a:solidFill>
              </a:rPr>
              <a:t> to all </a:t>
            </a:r>
            <a:r>
              <a:rPr lang="fr-FR" sz="2000" dirty="0" err="1">
                <a:solidFill>
                  <a:srgbClr val="7F0002"/>
                </a:solidFill>
              </a:rPr>
              <a:t>Endusers</a:t>
            </a:r>
            <a:r>
              <a:rPr lang="fr-FR" sz="2000" dirty="0">
                <a:solidFill>
                  <a:srgbClr val="7F0002"/>
                </a:solidFill>
              </a:rPr>
              <a:t> </a:t>
            </a:r>
            <a:r>
              <a:rPr lang="fr-FR" sz="2000" i="1" dirty="0">
                <a:solidFill>
                  <a:srgbClr val="7F0002"/>
                </a:solidFill>
              </a:rPr>
              <a:t>via</a:t>
            </a:r>
            <a:r>
              <a:rPr lang="fr-FR" sz="2000" dirty="0">
                <a:solidFill>
                  <a:srgbClr val="7F0002"/>
                </a:solidFill>
              </a:rPr>
              <a:t> </a:t>
            </a:r>
            <a:r>
              <a:rPr lang="fr-FR" sz="2000" dirty="0" err="1">
                <a:solidFill>
                  <a:srgbClr val="7F0002"/>
                </a:solidFill>
              </a:rPr>
              <a:t>our</a:t>
            </a:r>
            <a:r>
              <a:rPr lang="fr-FR" sz="2000" dirty="0">
                <a:solidFill>
                  <a:srgbClr val="7F0002"/>
                </a:solidFill>
              </a:rPr>
              <a:t> Catalogue</a:t>
            </a:r>
          </a:p>
          <a:p>
            <a:pPr algn="ctr"/>
            <a:endParaRPr lang="fr-FR" sz="2000" dirty="0">
              <a:solidFill>
                <a:srgbClr val="7F0002"/>
              </a:solidFill>
            </a:endParaRPr>
          </a:p>
          <a:p>
            <a:pPr algn="ctr"/>
            <a:r>
              <a:rPr lang="fr-FR" sz="2000" dirty="0" err="1">
                <a:solidFill>
                  <a:srgbClr val="7F0002"/>
                </a:solidFill>
              </a:rPr>
              <a:t>Licensing</a:t>
            </a:r>
            <a:r>
              <a:rPr lang="fr-FR" sz="2000" dirty="0">
                <a:solidFill>
                  <a:srgbClr val="7F0002"/>
                </a:solidFill>
              </a:rPr>
              <a:t> </a:t>
            </a:r>
            <a:r>
              <a:rPr lang="fr-FR" sz="2000" dirty="0" err="1">
                <a:solidFill>
                  <a:srgbClr val="7F0002"/>
                </a:solidFill>
              </a:rPr>
              <a:t>Terms</a:t>
            </a:r>
            <a:r>
              <a:rPr lang="fr-FR" sz="2000" dirty="0">
                <a:solidFill>
                  <a:srgbClr val="7F0002"/>
                </a:solidFill>
              </a:rPr>
              <a:t> </a:t>
            </a:r>
            <a:r>
              <a:rPr lang="fr-FR" sz="2000" dirty="0" err="1">
                <a:solidFill>
                  <a:srgbClr val="7F0002"/>
                </a:solidFill>
              </a:rPr>
              <a:t>harmonized</a:t>
            </a:r>
            <a:r>
              <a:rPr lang="fr-FR" sz="2000" dirty="0">
                <a:solidFill>
                  <a:srgbClr val="7F0002"/>
                </a:solidFill>
              </a:rPr>
              <a:t> </a:t>
            </a:r>
            <a:r>
              <a:rPr lang="fr-FR" sz="2000" dirty="0" err="1">
                <a:solidFill>
                  <a:srgbClr val="7F0002"/>
                </a:solidFill>
              </a:rPr>
              <a:t>between</a:t>
            </a:r>
            <a:r>
              <a:rPr lang="fr-FR" sz="2000" dirty="0">
                <a:solidFill>
                  <a:srgbClr val="7F0002"/>
                </a:solidFill>
              </a:rPr>
              <a:t> all </a:t>
            </a:r>
            <a:r>
              <a:rPr lang="fr-FR" sz="2000" dirty="0" err="1">
                <a:solidFill>
                  <a:srgbClr val="7F0002"/>
                </a:solidFill>
              </a:rPr>
              <a:t>products</a:t>
            </a:r>
            <a:endParaRPr lang="fr-FR" sz="2000" dirty="0">
              <a:solidFill>
                <a:srgbClr val="7F0002"/>
              </a:solidFill>
            </a:endParaRPr>
          </a:p>
          <a:p>
            <a:pPr algn="ctr"/>
            <a:endParaRPr lang="fr-FR" sz="2000" dirty="0">
              <a:solidFill>
                <a:srgbClr val="7F0002"/>
              </a:solidFill>
            </a:endParaRPr>
          </a:p>
          <a:p>
            <a:pPr algn="ctr"/>
            <a:r>
              <a:rPr lang="fr-FR" sz="2000" dirty="0">
                <a:solidFill>
                  <a:srgbClr val="7F0002"/>
                </a:solidFill>
              </a:rPr>
              <a:t>Catalogue: 54 706 </a:t>
            </a:r>
            <a:r>
              <a:rPr lang="fr-FR" sz="2000" dirty="0" err="1">
                <a:solidFill>
                  <a:srgbClr val="7F0002"/>
                </a:solidFill>
              </a:rPr>
              <a:t>references</a:t>
            </a:r>
            <a:r>
              <a:rPr lang="fr-FR" sz="2000" dirty="0">
                <a:solidFill>
                  <a:srgbClr val="7F0002"/>
                </a:solidFill>
              </a:rPr>
              <a:t> (nov. 2022)</a:t>
            </a:r>
          </a:p>
          <a:p>
            <a:pPr algn="ctr"/>
            <a:r>
              <a:rPr lang="fr-FR" sz="2000" dirty="0" err="1">
                <a:solidFill>
                  <a:srgbClr val="7F0002"/>
                </a:solidFill>
              </a:rPr>
              <a:t>Pleiades</a:t>
            </a:r>
            <a:r>
              <a:rPr lang="fr-FR" sz="2000" dirty="0">
                <a:solidFill>
                  <a:srgbClr val="7F0002"/>
                </a:solidFill>
              </a:rPr>
              <a:t> -  37 770</a:t>
            </a:r>
          </a:p>
          <a:p>
            <a:pPr algn="ctr"/>
            <a:r>
              <a:rPr lang="fr-FR" sz="2000" dirty="0">
                <a:solidFill>
                  <a:srgbClr val="7F0002"/>
                </a:solidFill>
              </a:rPr>
              <a:t>Spot 6/7 - 17 436</a:t>
            </a:r>
          </a:p>
          <a:p>
            <a:pPr algn="ctr"/>
            <a:endParaRPr lang="fr-FR" sz="2000" dirty="0">
              <a:solidFill>
                <a:srgbClr val="7F0002"/>
              </a:solidFill>
            </a:endParaRPr>
          </a:p>
          <a:p>
            <a:pPr algn="ctr"/>
            <a:endParaRPr lang="fr-FR" sz="2000" dirty="0">
              <a:solidFill>
                <a:srgbClr val="7F00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335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re 1">
            <a:extLst>
              <a:ext uri="{FF2B5EF4-FFF2-40B4-BE49-F238E27FC236}">
                <a16:creationId xmlns:a16="http://schemas.microsoft.com/office/drawing/2014/main" id="{154BC24A-01AB-E04A-A90C-89F3A437B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982" y="48043"/>
            <a:ext cx="9879620" cy="652187"/>
          </a:xfrm>
        </p:spPr>
        <p:txBody>
          <a:bodyPr>
            <a:normAutofit/>
          </a:bodyPr>
          <a:lstStyle/>
          <a:p>
            <a:pPr algn="r"/>
            <a:r>
              <a:rPr lang="fr-FR" sz="3600" dirty="0"/>
              <a:t>On-line data </a:t>
            </a:r>
            <a:r>
              <a:rPr lang="fr-FR" sz="3600" dirty="0" err="1"/>
              <a:t>access</a:t>
            </a:r>
            <a:r>
              <a:rPr lang="fr-FR" sz="3600" dirty="0"/>
              <a:t> services</a:t>
            </a:r>
          </a:p>
        </p:txBody>
      </p:sp>
      <p:sp>
        <p:nvSpPr>
          <p:cNvPr id="45" name="Titre 1">
            <a:extLst>
              <a:ext uri="{FF2B5EF4-FFF2-40B4-BE49-F238E27FC236}">
                <a16:creationId xmlns:a16="http://schemas.microsoft.com/office/drawing/2014/main" id="{7C9EE86B-331B-6444-8292-95B993B3A486}"/>
              </a:ext>
            </a:extLst>
          </p:cNvPr>
          <p:cNvSpPr txBox="1">
            <a:spLocks/>
          </p:cNvSpPr>
          <p:nvPr/>
        </p:nvSpPr>
        <p:spPr>
          <a:xfrm>
            <a:off x="2763323" y="1134013"/>
            <a:ext cx="6988630" cy="717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3C6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800" dirty="0"/>
              <a:t>Focus on New </a:t>
            </a:r>
            <a:r>
              <a:rPr lang="fr-FR" sz="2800" dirty="0" err="1"/>
              <a:t>Caledonia</a:t>
            </a:r>
            <a:endParaRPr lang="fr-FR" sz="2800" dirty="0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5671FB4A-147D-484A-A542-72789E4C2873}"/>
              </a:ext>
            </a:extLst>
          </p:cNvPr>
          <p:cNvSpPr txBox="1"/>
          <p:nvPr/>
        </p:nvSpPr>
        <p:spPr>
          <a:xfrm>
            <a:off x="4780567" y="1995913"/>
            <a:ext cx="30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Search</a:t>
            </a:r>
            <a:r>
              <a:rPr lang="fr-FR" dirty="0"/>
              <a:t> </a:t>
            </a:r>
            <a:r>
              <a:rPr lang="fr-FR" dirty="0" err="1"/>
              <a:t>result</a:t>
            </a:r>
            <a:r>
              <a:rPr lang="fr-FR" dirty="0"/>
              <a:t>: 3 978 </a:t>
            </a:r>
            <a:r>
              <a:rPr lang="fr-FR" dirty="0" err="1"/>
              <a:t>products</a:t>
            </a:r>
            <a:endParaRPr lang="fr-FR" dirty="0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36FD0F35-D208-1245-BC77-49671CA0C630}"/>
              </a:ext>
            </a:extLst>
          </p:cNvPr>
          <p:cNvSpPr txBox="1"/>
          <p:nvPr/>
        </p:nvSpPr>
        <p:spPr>
          <a:xfrm>
            <a:off x="8794694" y="2478487"/>
            <a:ext cx="19681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Pléiades - 628</a:t>
            </a:r>
          </a:p>
          <a:p>
            <a:r>
              <a:rPr lang="fr-FR" dirty="0"/>
              <a:t>Spot 6/7 - 40</a:t>
            </a:r>
          </a:p>
          <a:p>
            <a:r>
              <a:rPr lang="fr-FR" dirty="0"/>
              <a:t>Spot 1 to 5 - 3 308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641DD02-A6FF-EE44-8EC7-184FB404DE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7211" y="2572742"/>
            <a:ext cx="7330345" cy="397878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8F66E0B-EF7D-F740-80FF-BA3C721A23E5}"/>
              </a:ext>
            </a:extLst>
          </p:cNvPr>
          <p:cNvSpPr txBox="1"/>
          <p:nvPr/>
        </p:nvSpPr>
        <p:spPr>
          <a:xfrm>
            <a:off x="8794694" y="4595299"/>
            <a:ext cx="19054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Airbus archive </a:t>
            </a:r>
            <a:r>
              <a:rPr lang="fr-FR" sz="1400" i="1" dirty="0" err="1"/>
              <a:t>products</a:t>
            </a:r>
            <a:endParaRPr lang="fr-FR" sz="1400" i="1" dirty="0"/>
          </a:p>
          <a:p>
            <a:r>
              <a:rPr lang="fr-FR" sz="1400" i="1" dirty="0"/>
              <a:t>Spot 6/7 - 1 844</a:t>
            </a:r>
          </a:p>
          <a:p>
            <a:r>
              <a:rPr lang="fr-FR" sz="1400" i="1" dirty="0" err="1"/>
              <a:t>Pleiades</a:t>
            </a:r>
            <a:r>
              <a:rPr lang="fr-FR" sz="1400" i="1" dirty="0"/>
              <a:t> - 6 090</a:t>
            </a:r>
          </a:p>
        </p:txBody>
      </p:sp>
    </p:spTree>
    <p:extLst>
      <p:ext uri="{BB962C8B-B14F-4D97-AF65-F5344CB8AC3E}">
        <p14:creationId xmlns:p14="http://schemas.microsoft.com/office/powerpoint/2010/main" val="1074979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re 1">
            <a:extLst>
              <a:ext uri="{FF2B5EF4-FFF2-40B4-BE49-F238E27FC236}">
                <a16:creationId xmlns:a16="http://schemas.microsoft.com/office/drawing/2014/main" id="{154BC24A-01AB-E04A-A90C-89F3A437B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982" y="48043"/>
            <a:ext cx="9879620" cy="652187"/>
          </a:xfrm>
        </p:spPr>
        <p:txBody>
          <a:bodyPr>
            <a:normAutofit/>
          </a:bodyPr>
          <a:lstStyle/>
          <a:p>
            <a:pPr algn="r"/>
            <a:r>
              <a:rPr lang="fr-FR" sz="3600" dirty="0"/>
              <a:t>On-line data </a:t>
            </a:r>
            <a:r>
              <a:rPr lang="fr-FR" sz="3600" dirty="0" err="1"/>
              <a:t>access</a:t>
            </a:r>
            <a:r>
              <a:rPr lang="fr-FR" sz="3600" dirty="0"/>
              <a:t> services</a:t>
            </a:r>
          </a:p>
        </p:txBody>
      </p:sp>
      <p:sp>
        <p:nvSpPr>
          <p:cNvPr id="45" name="Titre 1">
            <a:extLst>
              <a:ext uri="{FF2B5EF4-FFF2-40B4-BE49-F238E27FC236}">
                <a16:creationId xmlns:a16="http://schemas.microsoft.com/office/drawing/2014/main" id="{7C9EE86B-331B-6444-8292-95B993B3A486}"/>
              </a:ext>
            </a:extLst>
          </p:cNvPr>
          <p:cNvSpPr txBox="1">
            <a:spLocks/>
          </p:cNvSpPr>
          <p:nvPr/>
        </p:nvSpPr>
        <p:spPr>
          <a:xfrm>
            <a:off x="2763323" y="1134013"/>
            <a:ext cx="6988630" cy="717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3C6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800" dirty="0"/>
              <a:t>Focus on French </a:t>
            </a:r>
            <a:r>
              <a:rPr lang="fr-FR" sz="2800" dirty="0" err="1"/>
              <a:t>Polynesia</a:t>
            </a:r>
            <a:r>
              <a:rPr lang="fr-FR" sz="2800" dirty="0"/>
              <a:t> (</a:t>
            </a:r>
            <a:r>
              <a:rPr lang="fr-FR" sz="2800" dirty="0" err="1"/>
              <a:t>extract</a:t>
            </a:r>
            <a:r>
              <a:rPr lang="fr-FR" sz="2800" dirty="0"/>
              <a:t>)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5671FB4A-147D-484A-A542-72789E4C2873}"/>
              </a:ext>
            </a:extLst>
          </p:cNvPr>
          <p:cNvSpPr txBox="1"/>
          <p:nvPr/>
        </p:nvSpPr>
        <p:spPr>
          <a:xfrm>
            <a:off x="4780567" y="1995913"/>
            <a:ext cx="2747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Search</a:t>
            </a:r>
            <a:r>
              <a:rPr lang="fr-FR" dirty="0"/>
              <a:t> </a:t>
            </a:r>
            <a:r>
              <a:rPr lang="fr-FR" dirty="0" err="1"/>
              <a:t>result</a:t>
            </a:r>
            <a:r>
              <a:rPr lang="fr-FR" dirty="0"/>
              <a:t>: 842 </a:t>
            </a:r>
            <a:r>
              <a:rPr lang="fr-FR" dirty="0" err="1"/>
              <a:t>products</a:t>
            </a:r>
            <a:endParaRPr lang="fr-FR" dirty="0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36FD0F35-D208-1245-BC77-49671CA0C630}"/>
              </a:ext>
            </a:extLst>
          </p:cNvPr>
          <p:cNvSpPr txBox="1"/>
          <p:nvPr/>
        </p:nvSpPr>
        <p:spPr>
          <a:xfrm>
            <a:off x="9287063" y="2569909"/>
            <a:ext cx="17277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Pléiades - 350</a:t>
            </a:r>
          </a:p>
          <a:p>
            <a:r>
              <a:rPr lang="fr-FR" dirty="0"/>
              <a:t>Spot 6/7 - 26</a:t>
            </a:r>
          </a:p>
          <a:p>
            <a:r>
              <a:rPr lang="fr-FR" dirty="0"/>
              <a:t>Spot 1 to 5 - 466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EBFF9E8-FA5D-DC4D-97F6-5DFA59368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916" y="2569909"/>
            <a:ext cx="8350798" cy="384569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853CDB1-91A6-1C41-AFBC-A1AB35D9C9E9}"/>
              </a:ext>
            </a:extLst>
          </p:cNvPr>
          <p:cNvSpPr txBox="1"/>
          <p:nvPr/>
        </p:nvSpPr>
        <p:spPr>
          <a:xfrm>
            <a:off x="9387547" y="4892990"/>
            <a:ext cx="19054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Airbus archive </a:t>
            </a:r>
            <a:r>
              <a:rPr lang="fr-FR" sz="1400" i="1" dirty="0" err="1"/>
              <a:t>products</a:t>
            </a:r>
            <a:endParaRPr lang="fr-FR" sz="1400" i="1" dirty="0"/>
          </a:p>
          <a:p>
            <a:r>
              <a:rPr lang="fr-FR" sz="1400" i="1" dirty="0"/>
              <a:t>Spot 6/7 - 2 014</a:t>
            </a:r>
          </a:p>
          <a:p>
            <a:r>
              <a:rPr lang="fr-FR" sz="1400" i="1" dirty="0" err="1"/>
              <a:t>Pleiades</a:t>
            </a:r>
            <a:r>
              <a:rPr lang="fr-FR" sz="1400" i="1" dirty="0"/>
              <a:t> - 6 460</a:t>
            </a:r>
          </a:p>
        </p:txBody>
      </p:sp>
    </p:spTree>
    <p:extLst>
      <p:ext uri="{BB962C8B-B14F-4D97-AF65-F5344CB8AC3E}">
        <p14:creationId xmlns:p14="http://schemas.microsoft.com/office/powerpoint/2010/main" val="1187794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5D6643F6-AA84-FF40-9AC9-A7C950A70CBB}"/>
              </a:ext>
            </a:extLst>
          </p:cNvPr>
          <p:cNvSpPr/>
          <p:nvPr/>
        </p:nvSpPr>
        <p:spPr>
          <a:xfrm>
            <a:off x="287383" y="4178136"/>
            <a:ext cx="6366677" cy="578215"/>
          </a:xfrm>
          <a:prstGeom prst="roundRect">
            <a:avLst/>
          </a:prstGeom>
          <a:solidFill>
            <a:srgbClr val="2D6978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88000" rtlCol="0" anchor="ctr"/>
          <a:lstStyle/>
          <a:p>
            <a:pPr algn="r"/>
            <a:r>
              <a:rPr lang="fr-FR" dirty="0" err="1"/>
              <a:t>Individual</a:t>
            </a:r>
            <a:r>
              <a:rPr lang="fr-FR" dirty="0"/>
              <a:t> </a:t>
            </a:r>
            <a:r>
              <a:rPr lang="fr-FR" dirty="0" err="1"/>
              <a:t>follow</a:t>
            </a:r>
            <a:r>
              <a:rPr lang="fr-FR" dirty="0"/>
              <a:t>-up on Project </a:t>
            </a:r>
            <a:r>
              <a:rPr lang="fr-FR" dirty="0" err="1"/>
              <a:t>submission</a:t>
            </a:r>
            <a:r>
              <a:rPr lang="fr-FR" dirty="0"/>
              <a:t> &amp; </a:t>
            </a:r>
            <a:r>
              <a:rPr lang="fr-FR" dirty="0" err="1"/>
              <a:t>Ordering</a:t>
            </a:r>
            <a:r>
              <a:rPr lang="fr-FR" dirty="0"/>
              <a:t> </a:t>
            </a:r>
            <a:r>
              <a:rPr lang="fr-FR" dirty="0" err="1"/>
              <a:t>requests</a:t>
            </a:r>
            <a:endParaRPr lang="fr-FR" sz="1400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23DC6F49-96EF-EB4A-AF87-7C58FDF17736}"/>
              </a:ext>
            </a:extLst>
          </p:cNvPr>
          <p:cNvSpPr/>
          <p:nvPr/>
        </p:nvSpPr>
        <p:spPr>
          <a:xfrm>
            <a:off x="3239588" y="5213222"/>
            <a:ext cx="4379907" cy="578215"/>
          </a:xfrm>
          <a:prstGeom prst="roundRect">
            <a:avLst/>
          </a:prstGeom>
          <a:solidFill>
            <a:srgbClr val="2D6978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88000" rtlCol="0" anchor="ctr"/>
          <a:lstStyle/>
          <a:p>
            <a:pPr algn="r"/>
            <a:r>
              <a:rPr lang="fr-FR" dirty="0"/>
              <a:t>News, Workshops, Social media,  Events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55F75A4C-24A1-D643-AC84-D885DD9A70CA}"/>
              </a:ext>
            </a:extLst>
          </p:cNvPr>
          <p:cNvSpPr/>
          <p:nvPr/>
        </p:nvSpPr>
        <p:spPr>
          <a:xfrm>
            <a:off x="1219200" y="3133385"/>
            <a:ext cx="5112636" cy="578215"/>
          </a:xfrm>
          <a:prstGeom prst="roundRect">
            <a:avLst/>
          </a:prstGeom>
          <a:solidFill>
            <a:srgbClr val="2D6978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88000" rtlCol="0" anchor="ctr"/>
          <a:lstStyle/>
          <a:p>
            <a:pPr algn="r"/>
            <a:r>
              <a:rPr lang="fr-FR" dirty="0" err="1"/>
              <a:t>Technical</a:t>
            </a:r>
            <a:r>
              <a:rPr lang="fr-FR" dirty="0"/>
              <a:t> </a:t>
            </a:r>
            <a:r>
              <a:rPr lang="fr-FR" dirty="0" err="1"/>
              <a:t>assitance</a:t>
            </a:r>
            <a:r>
              <a:rPr lang="fr-FR" dirty="0"/>
              <a:t> </a:t>
            </a:r>
            <a:r>
              <a:rPr lang="fr-FR" dirty="0" err="1"/>
              <a:t>using</a:t>
            </a:r>
            <a:r>
              <a:rPr lang="fr-FR" dirty="0"/>
              <a:t> Tools &amp; Applications, Data sets and Formats</a:t>
            </a:r>
            <a:endParaRPr lang="fr-FR" sz="1400" dirty="0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6448E56B-3B9E-5343-AA68-4B56FACA8B8E}"/>
              </a:ext>
            </a:extLst>
          </p:cNvPr>
          <p:cNvSpPr/>
          <p:nvPr/>
        </p:nvSpPr>
        <p:spPr>
          <a:xfrm>
            <a:off x="2185059" y="2086618"/>
            <a:ext cx="4270263" cy="578215"/>
          </a:xfrm>
          <a:prstGeom prst="roundRect">
            <a:avLst/>
          </a:prstGeom>
          <a:solidFill>
            <a:srgbClr val="2D6978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88000" rtlCol="0" anchor="ctr"/>
          <a:lstStyle/>
          <a:p>
            <a:pPr algn="r"/>
            <a:r>
              <a:rPr lang="fr-FR" dirty="0" err="1"/>
              <a:t>Eligibility</a:t>
            </a:r>
            <a:r>
              <a:rPr lang="fr-FR" dirty="0"/>
              <a:t> </a:t>
            </a:r>
            <a:r>
              <a:rPr lang="fr-FR" dirty="0" err="1"/>
              <a:t>requirements</a:t>
            </a:r>
            <a:r>
              <a:rPr lang="fr-FR" dirty="0"/>
              <a:t> &amp; On-line </a:t>
            </a:r>
            <a:r>
              <a:rPr lang="fr-FR" dirty="0" err="1"/>
              <a:t>Forms</a:t>
            </a:r>
            <a:endParaRPr lang="fr-FR" sz="1400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D0AF467-582E-BB4B-B7A2-06028DD3CBD5}"/>
              </a:ext>
            </a:extLst>
          </p:cNvPr>
          <p:cNvSpPr/>
          <p:nvPr/>
        </p:nvSpPr>
        <p:spPr>
          <a:xfrm rot="20485540">
            <a:off x="6548456" y="1147356"/>
            <a:ext cx="3707842" cy="4594895"/>
          </a:xfrm>
          <a:prstGeom prst="ellipse">
            <a:avLst/>
          </a:prstGeom>
          <a:noFill/>
          <a:ln w="38100">
            <a:solidFill>
              <a:srgbClr val="2D69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" lvl="1" algn="ctr"/>
            <a:endParaRPr lang="fr-FR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4A1EA2-D82F-6541-90D3-971B2BD72554}"/>
              </a:ext>
            </a:extLst>
          </p:cNvPr>
          <p:cNvSpPr/>
          <p:nvPr/>
        </p:nvSpPr>
        <p:spPr>
          <a:xfrm rot="20485540">
            <a:off x="7716706" y="801440"/>
            <a:ext cx="2633032" cy="4742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148E80FD-7BA3-6E4A-ADD4-BF0793562415}"/>
              </a:ext>
            </a:extLst>
          </p:cNvPr>
          <p:cNvSpPr/>
          <p:nvPr/>
        </p:nvSpPr>
        <p:spPr>
          <a:xfrm>
            <a:off x="6317296" y="2077155"/>
            <a:ext cx="620925" cy="605927"/>
          </a:xfrm>
          <a:prstGeom prst="ellipse">
            <a:avLst/>
          </a:prstGeom>
          <a:solidFill>
            <a:schemeClr val="bg1"/>
          </a:solidFill>
          <a:ln w="25400">
            <a:solidFill>
              <a:srgbClr val="2D69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5FB6FCD4-5821-3248-851E-58A80CACD34D}"/>
              </a:ext>
            </a:extLst>
          </p:cNvPr>
          <p:cNvSpPr/>
          <p:nvPr/>
        </p:nvSpPr>
        <p:spPr>
          <a:xfrm>
            <a:off x="6188108" y="3115723"/>
            <a:ext cx="620925" cy="605927"/>
          </a:xfrm>
          <a:prstGeom prst="ellipse">
            <a:avLst/>
          </a:prstGeom>
          <a:solidFill>
            <a:schemeClr val="bg1"/>
          </a:solidFill>
          <a:ln w="25400">
            <a:solidFill>
              <a:srgbClr val="2D69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62B9123-1601-9F4D-A722-2776BA2F84D4}"/>
              </a:ext>
            </a:extLst>
          </p:cNvPr>
          <p:cNvSpPr/>
          <p:nvPr/>
        </p:nvSpPr>
        <p:spPr>
          <a:xfrm>
            <a:off x="6508463" y="4149841"/>
            <a:ext cx="620925" cy="605927"/>
          </a:xfrm>
          <a:prstGeom prst="ellipse">
            <a:avLst/>
          </a:prstGeom>
          <a:solidFill>
            <a:schemeClr val="bg1"/>
          </a:solidFill>
          <a:ln w="25400">
            <a:solidFill>
              <a:srgbClr val="2D69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F53B6CB0-4A07-1043-B44D-69CABDA31791}"/>
              </a:ext>
            </a:extLst>
          </p:cNvPr>
          <p:cNvSpPr/>
          <p:nvPr/>
        </p:nvSpPr>
        <p:spPr>
          <a:xfrm>
            <a:off x="7467712" y="5185510"/>
            <a:ext cx="620925" cy="605927"/>
          </a:xfrm>
          <a:prstGeom prst="ellipse">
            <a:avLst/>
          </a:prstGeom>
          <a:solidFill>
            <a:schemeClr val="bg1"/>
          </a:solidFill>
          <a:ln w="25400">
            <a:solidFill>
              <a:srgbClr val="2D69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4B6D603-0DC1-F446-80E1-D26786422222}"/>
              </a:ext>
            </a:extLst>
          </p:cNvPr>
          <p:cNvSpPr/>
          <p:nvPr/>
        </p:nvSpPr>
        <p:spPr>
          <a:xfrm>
            <a:off x="7533477" y="1484220"/>
            <a:ext cx="4006644" cy="3889560"/>
          </a:xfrm>
          <a:prstGeom prst="ellipse">
            <a:avLst/>
          </a:prstGeom>
          <a:noFill/>
          <a:ln w="38100">
            <a:solidFill>
              <a:srgbClr val="2D69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2D6978"/>
                </a:solidFill>
              </a:rPr>
              <a:t>Information</a:t>
            </a:r>
          </a:p>
          <a:p>
            <a:pPr algn="ctr"/>
            <a:endParaRPr lang="fr-FR" sz="2000" b="1" dirty="0">
              <a:solidFill>
                <a:srgbClr val="2D6978"/>
              </a:solidFill>
            </a:endParaRPr>
          </a:p>
          <a:p>
            <a:pPr algn="ctr"/>
            <a:r>
              <a:rPr lang="fr-FR" sz="2000" b="1" dirty="0">
                <a:solidFill>
                  <a:srgbClr val="2D6978"/>
                </a:solidFill>
              </a:rPr>
              <a:t>Communication</a:t>
            </a:r>
          </a:p>
          <a:p>
            <a:pPr algn="ctr"/>
            <a:endParaRPr lang="fr-FR" sz="2000" b="1" dirty="0">
              <a:solidFill>
                <a:srgbClr val="2D6978"/>
              </a:solidFill>
            </a:endParaRPr>
          </a:p>
          <a:p>
            <a:pPr algn="ctr"/>
            <a:r>
              <a:rPr lang="fr-FR" sz="2000" b="1" dirty="0" err="1">
                <a:solidFill>
                  <a:srgbClr val="2D6978"/>
                </a:solidFill>
              </a:rPr>
              <a:t>Tutorials</a:t>
            </a:r>
            <a:endParaRPr lang="fr-FR" sz="2000" b="1" dirty="0">
              <a:solidFill>
                <a:srgbClr val="2D6978"/>
              </a:solidFill>
            </a:endParaRPr>
          </a:p>
          <a:p>
            <a:pPr algn="ctr"/>
            <a:endParaRPr lang="fr-FR" sz="2000" b="1" dirty="0">
              <a:solidFill>
                <a:srgbClr val="2D6978"/>
              </a:solidFill>
            </a:endParaRPr>
          </a:p>
          <a:p>
            <a:pPr algn="ctr"/>
            <a:r>
              <a:rPr lang="fr-FR" sz="2000" b="1" dirty="0">
                <a:solidFill>
                  <a:srgbClr val="2D6978"/>
                </a:solidFill>
              </a:rPr>
              <a:t>Helpdesk</a:t>
            </a:r>
          </a:p>
        </p:txBody>
      </p:sp>
      <p:sp>
        <p:nvSpPr>
          <p:cNvPr id="55" name="Titre 1">
            <a:extLst>
              <a:ext uri="{FF2B5EF4-FFF2-40B4-BE49-F238E27FC236}">
                <a16:creationId xmlns:a16="http://schemas.microsoft.com/office/drawing/2014/main" id="{92F8FFF5-597E-E84F-A400-9B9BEF31ACA7}"/>
              </a:ext>
            </a:extLst>
          </p:cNvPr>
          <p:cNvSpPr txBox="1">
            <a:spLocks/>
          </p:cNvSpPr>
          <p:nvPr/>
        </p:nvSpPr>
        <p:spPr>
          <a:xfrm>
            <a:off x="2185060" y="119709"/>
            <a:ext cx="9879620" cy="65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3C6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fr-FR" sz="3600" dirty="0" err="1"/>
              <a:t>Enduser</a:t>
            </a:r>
            <a:r>
              <a:rPr lang="fr-FR" sz="3600" dirty="0"/>
              <a:t> support and networking</a:t>
            </a:r>
          </a:p>
        </p:txBody>
      </p:sp>
    </p:spTree>
    <p:extLst>
      <p:ext uri="{BB962C8B-B14F-4D97-AF65-F5344CB8AC3E}">
        <p14:creationId xmlns:p14="http://schemas.microsoft.com/office/powerpoint/2010/main" val="2062606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185B06F-3078-464A-A025-E9D1FD08D097}"/>
              </a:ext>
            </a:extLst>
          </p:cNvPr>
          <p:cNvSpPr/>
          <p:nvPr/>
        </p:nvSpPr>
        <p:spPr>
          <a:xfrm>
            <a:off x="773356" y="2264566"/>
            <a:ext cx="3493843" cy="1170054"/>
          </a:xfrm>
          <a:prstGeom prst="roundRect">
            <a:avLst/>
          </a:prstGeom>
          <a:solidFill>
            <a:srgbClr val="E6ECE5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>
                <a:solidFill>
                  <a:schemeClr val="tx1"/>
                </a:solidFill>
              </a:rPr>
              <a:t>Become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err="1">
                <a:solidFill>
                  <a:schemeClr val="tx1"/>
                </a:solidFill>
              </a:rPr>
              <a:t>Member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(</a:t>
            </a:r>
            <a:r>
              <a:rPr lang="fr-FR" dirty="0" err="1">
                <a:solidFill>
                  <a:schemeClr val="tx1"/>
                </a:solidFill>
              </a:rPr>
              <a:t>Organization</a:t>
            </a:r>
            <a:r>
              <a:rPr lang="fr-FR" dirty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fr-FR" sz="2400" dirty="0" err="1">
                <a:solidFill>
                  <a:schemeClr val="tx1"/>
                </a:solidFill>
              </a:rPr>
              <a:t>Create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err="1">
                <a:solidFill>
                  <a:schemeClr val="tx1"/>
                </a:solidFill>
              </a:rPr>
              <a:t>account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(</a:t>
            </a:r>
            <a:r>
              <a:rPr lang="fr-FR" dirty="0" err="1">
                <a:solidFill>
                  <a:schemeClr val="tx1"/>
                </a:solidFill>
              </a:rPr>
              <a:t>Enduser</a:t>
            </a:r>
            <a:r>
              <a:rPr lang="fr-FR" dirty="0">
                <a:solidFill>
                  <a:schemeClr val="tx1"/>
                </a:solidFill>
              </a:rPr>
              <a:t>)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1A1C8160-7337-034A-9C19-21CFC0432EC1}"/>
              </a:ext>
            </a:extLst>
          </p:cNvPr>
          <p:cNvSpPr/>
          <p:nvPr/>
        </p:nvSpPr>
        <p:spPr>
          <a:xfrm>
            <a:off x="5039226" y="2264566"/>
            <a:ext cx="3052344" cy="1164434"/>
          </a:xfrm>
          <a:prstGeom prst="roundRect">
            <a:avLst/>
          </a:prstGeom>
          <a:solidFill>
            <a:srgbClr val="E6ECE5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Access Catalogue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>Select &amp; </a:t>
            </a:r>
            <a:r>
              <a:rPr lang="fr-FR" dirty="0" err="1">
                <a:solidFill>
                  <a:schemeClr val="tx1"/>
                </a:solidFill>
              </a:rPr>
              <a:t>download</a:t>
            </a:r>
            <a:r>
              <a:rPr lang="fr-FR" dirty="0">
                <a:solidFill>
                  <a:schemeClr val="tx1"/>
                </a:solidFill>
              </a:rPr>
              <a:t> or </a:t>
            </a:r>
            <a:r>
              <a:rPr lang="fr-FR" dirty="0" err="1">
                <a:solidFill>
                  <a:schemeClr val="tx1"/>
                </a:solidFill>
              </a:rPr>
              <a:t>process</a:t>
            </a:r>
            <a:r>
              <a:rPr lang="fr-FR" dirty="0">
                <a:solidFill>
                  <a:schemeClr val="tx1"/>
                </a:solidFill>
              </a:rPr>
              <a:t> data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16E8E354-43CF-3F44-B693-194E65315186}"/>
              </a:ext>
            </a:extLst>
          </p:cNvPr>
          <p:cNvSpPr/>
          <p:nvPr/>
        </p:nvSpPr>
        <p:spPr>
          <a:xfrm>
            <a:off x="8867480" y="2264566"/>
            <a:ext cx="2856273" cy="1164434"/>
          </a:xfrm>
          <a:prstGeom prst="roundRect">
            <a:avLst/>
          </a:prstGeom>
          <a:solidFill>
            <a:srgbClr val="E6ECE5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>
                <a:solidFill>
                  <a:schemeClr val="tx1"/>
                </a:solidFill>
              </a:rPr>
              <a:t>Submit</a:t>
            </a:r>
            <a:r>
              <a:rPr lang="fr-FR" sz="2400" dirty="0">
                <a:solidFill>
                  <a:schemeClr val="tx1"/>
                </a:solidFill>
              </a:rPr>
              <a:t> Project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dirty="0" err="1">
                <a:solidFill>
                  <a:schemeClr val="tx1"/>
                </a:solidFill>
              </a:rPr>
              <a:t>Order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requests</a:t>
            </a:r>
            <a:r>
              <a:rPr lang="fr-FR" dirty="0">
                <a:solidFill>
                  <a:schemeClr val="tx1"/>
                </a:solidFill>
              </a:rPr>
              <a:t>: </a:t>
            </a:r>
            <a:r>
              <a:rPr lang="fr-FR" dirty="0" err="1">
                <a:solidFill>
                  <a:schemeClr val="tx1"/>
                </a:solidFill>
              </a:rPr>
              <a:t>submit</a:t>
            </a:r>
            <a:r>
              <a:rPr lang="fr-FR" dirty="0">
                <a:solidFill>
                  <a:schemeClr val="tx1"/>
                </a:solidFill>
              </a:rPr>
              <a:t> Project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7EBFEB-D9EE-7D40-BD16-18A5FC75AA5D}"/>
              </a:ext>
            </a:extLst>
          </p:cNvPr>
          <p:cNvSpPr txBox="1"/>
          <p:nvPr/>
        </p:nvSpPr>
        <p:spPr>
          <a:xfrm>
            <a:off x="773357" y="3744736"/>
            <a:ext cx="33017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sz="1400" i="1" dirty="0" err="1">
                <a:solidFill>
                  <a:schemeClr val="accent6">
                    <a:lumMod val="50000"/>
                  </a:schemeClr>
                </a:solidFill>
              </a:rPr>
              <a:t>Fill</a:t>
            </a:r>
            <a:r>
              <a:rPr lang="fr-FR" sz="1400" i="1" dirty="0">
                <a:solidFill>
                  <a:schemeClr val="accent6">
                    <a:lumMod val="50000"/>
                  </a:schemeClr>
                </a:solidFill>
              </a:rPr>
              <a:t> out </a:t>
            </a:r>
            <a:r>
              <a:rPr lang="fr-FR" sz="1400" i="1" dirty="0" err="1">
                <a:solidFill>
                  <a:schemeClr val="accent6">
                    <a:lumMod val="50000"/>
                  </a:schemeClr>
                </a:solidFill>
              </a:rPr>
              <a:t>membership</a:t>
            </a:r>
            <a:r>
              <a:rPr lang="fr-FR" sz="1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1400" i="1" dirty="0" err="1">
                <a:solidFill>
                  <a:schemeClr val="accent6">
                    <a:lumMod val="50000"/>
                  </a:schemeClr>
                </a:solidFill>
              </a:rPr>
              <a:t>Form</a:t>
            </a:r>
            <a:endParaRPr lang="fr-FR" sz="1400" i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fr-FR" sz="1400" i="1" dirty="0" err="1">
                <a:solidFill>
                  <a:schemeClr val="accent6">
                    <a:lumMod val="50000"/>
                  </a:schemeClr>
                </a:solidFill>
              </a:rPr>
              <a:t>Accept</a:t>
            </a:r>
            <a:r>
              <a:rPr lang="fr-FR" sz="1400" i="1" dirty="0">
                <a:solidFill>
                  <a:schemeClr val="accent6">
                    <a:lumMod val="50000"/>
                  </a:schemeClr>
                </a:solidFill>
              </a:rPr>
              <a:t> Charter </a:t>
            </a:r>
            <a:r>
              <a:rPr lang="fr-FR" sz="1400" i="1" dirty="0" err="1">
                <a:solidFill>
                  <a:schemeClr val="accent6">
                    <a:lumMod val="50000"/>
                  </a:schemeClr>
                </a:solidFill>
              </a:rPr>
              <a:t>Terms</a:t>
            </a:r>
            <a:endParaRPr lang="fr-FR" sz="1400" i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fr-FR" sz="1400" i="1" dirty="0" err="1">
                <a:solidFill>
                  <a:schemeClr val="accent6">
                    <a:lumMod val="50000"/>
                  </a:schemeClr>
                </a:solidFill>
              </a:rPr>
              <a:t>Accept</a:t>
            </a:r>
            <a:r>
              <a:rPr lang="fr-FR" sz="1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1400" i="1" dirty="0" err="1">
                <a:solidFill>
                  <a:schemeClr val="accent6">
                    <a:lumMod val="50000"/>
                  </a:schemeClr>
                </a:solidFill>
              </a:rPr>
              <a:t>Licencing</a:t>
            </a:r>
            <a:r>
              <a:rPr lang="fr-FR" sz="1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1400" i="1" dirty="0" err="1">
                <a:solidFill>
                  <a:schemeClr val="accent6">
                    <a:lumMod val="50000"/>
                  </a:schemeClr>
                </a:solidFill>
              </a:rPr>
              <a:t>Terms</a:t>
            </a:r>
            <a:endParaRPr lang="fr-FR" sz="1400" i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fr-FR" sz="1400" i="1" dirty="0" err="1">
                <a:solidFill>
                  <a:schemeClr val="accent6">
                    <a:lumMod val="50000"/>
                  </a:schemeClr>
                </a:solidFill>
              </a:rPr>
              <a:t>Indicate</a:t>
            </a:r>
            <a:r>
              <a:rPr lang="fr-FR" sz="1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1400" i="1" dirty="0" err="1">
                <a:solidFill>
                  <a:schemeClr val="accent6">
                    <a:lumMod val="50000"/>
                  </a:schemeClr>
                </a:solidFill>
              </a:rPr>
              <a:t>Organization</a:t>
            </a:r>
            <a:r>
              <a:rPr lang="fr-FR" sz="1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1400" i="1" dirty="0" err="1">
                <a:solidFill>
                  <a:schemeClr val="accent6">
                    <a:lumMod val="50000"/>
                  </a:schemeClr>
                </a:solidFill>
              </a:rPr>
              <a:t>Referent</a:t>
            </a:r>
            <a:r>
              <a:rPr lang="fr-FR" sz="1400" i="1" dirty="0">
                <a:solidFill>
                  <a:schemeClr val="accent6">
                    <a:lumMod val="50000"/>
                  </a:schemeClr>
                </a:solidFill>
              </a:rPr>
              <a:t> Contact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377E082-94B4-3E48-8545-C16DDF4E0C5E}"/>
              </a:ext>
            </a:extLst>
          </p:cNvPr>
          <p:cNvSpPr txBox="1"/>
          <p:nvPr/>
        </p:nvSpPr>
        <p:spPr>
          <a:xfrm>
            <a:off x="8730237" y="4315805"/>
            <a:ext cx="337313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sz="1400" i="1" dirty="0">
                <a:solidFill>
                  <a:schemeClr val="accent6">
                    <a:lumMod val="50000"/>
                  </a:schemeClr>
                </a:solidFill>
              </a:rPr>
              <a:t>Log in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1400" i="1" dirty="0">
                <a:solidFill>
                  <a:schemeClr val="accent6">
                    <a:lumMod val="50000"/>
                  </a:schemeClr>
                </a:solidFill>
              </a:rPr>
              <a:t>Authentification</a:t>
            </a:r>
          </a:p>
          <a:p>
            <a:pPr marL="285750" indent="-285750">
              <a:buFont typeface="Wingdings" pitchFamily="2" charset="2"/>
              <a:buChar char="ü"/>
            </a:pPr>
            <a:endParaRPr lang="fr-FR" sz="1400" i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fr-FR" sz="1600" i="1" dirty="0" err="1">
                <a:solidFill>
                  <a:schemeClr val="accent6">
                    <a:lumMod val="50000"/>
                  </a:schemeClr>
                </a:solidFill>
              </a:rPr>
              <a:t>Submit</a:t>
            </a:r>
            <a:r>
              <a:rPr lang="fr-FR" sz="1600" i="1" dirty="0">
                <a:solidFill>
                  <a:schemeClr val="accent6">
                    <a:lumMod val="50000"/>
                  </a:schemeClr>
                </a:solidFill>
              </a:rPr>
              <a:t> Project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68668421-27A9-D34F-921C-E9E495F70C48}"/>
              </a:ext>
            </a:extLst>
          </p:cNvPr>
          <p:cNvGrpSpPr/>
          <p:nvPr/>
        </p:nvGrpSpPr>
        <p:grpSpPr>
          <a:xfrm>
            <a:off x="5113007" y="3745818"/>
            <a:ext cx="2916083" cy="369332"/>
            <a:chOff x="3625236" y="2851556"/>
            <a:chExt cx="2916083" cy="369332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BF89356A-58E3-B740-BF94-7E7531B5A3F5}"/>
                </a:ext>
              </a:extLst>
            </p:cNvPr>
            <p:cNvSpPr txBox="1"/>
            <p:nvPr/>
          </p:nvSpPr>
          <p:spPr>
            <a:xfrm>
              <a:off x="3878602" y="2851556"/>
              <a:ext cx="2662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>
                  <a:solidFill>
                    <a:schemeClr val="accent3">
                      <a:lumMod val="75000"/>
                    </a:schemeClr>
                  </a:solidFill>
                </a:rPr>
                <a:t>Personal</a:t>
              </a:r>
              <a:r>
                <a:rPr lang="fr-FR" b="1" dirty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fr-FR" b="1" dirty="0" err="1">
                  <a:solidFill>
                    <a:schemeClr val="accent3">
                      <a:lumMod val="75000"/>
                    </a:schemeClr>
                  </a:solidFill>
                </a:rPr>
                <a:t>Enduser</a:t>
              </a:r>
              <a:r>
                <a:rPr lang="fr-FR" b="1" dirty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fr-FR" b="1" dirty="0" err="1">
                  <a:solidFill>
                    <a:schemeClr val="accent3">
                      <a:lumMod val="75000"/>
                    </a:schemeClr>
                  </a:solidFill>
                </a:rPr>
                <a:t>Account</a:t>
              </a:r>
              <a:endParaRPr lang="fr-FR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23" name="Image 22" descr="ok_2.png">
              <a:extLst>
                <a:ext uri="{FF2B5EF4-FFF2-40B4-BE49-F238E27FC236}">
                  <a16:creationId xmlns:a16="http://schemas.microsoft.com/office/drawing/2014/main" id="{4AF4D3D8-F494-1041-919F-2A6A8095A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5236" y="2910847"/>
              <a:ext cx="274485" cy="274485"/>
            </a:xfrm>
            <a:prstGeom prst="rect">
              <a:avLst/>
            </a:prstGeom>
          </p:spPr>
        </p:pic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40123BDC-4D4C-D449-90E9-B873EB8BCD4F}"/>
              </a:ext>
            </a:extLst>
          </p:cNvPr>
          <p:cNvGrpSpPr/>
          <p:nvPr/>
        </p:nvGrpSpPr>
        <p:grpSpPr>
          <a:xfrm>
            <a:off x="8730237" y="3745818"/>
            <a:ext cx="3280895" cy="369332"/>
            <a:chOff x="6077675" y="2743999"/>
            <a:chExt cx="3280895" cy="369332"/>
          </a:xfrm>
        </p:grpSpPr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F5D107A0-FA52-134F-8D74-D3B54D493D54}"/>
                </a:ext>
              </a:extLst>
            </p:cNvPr>
            <p:cNvSpPr txBox="1"/>
            <p:nvPr/>
          </p:nvSpPr>
          <p:spPr>
            <a:xfrm>
              <a:off x="6368905" y="2743999"/>
              <a:ext cx="29896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err="1">
                  <a:solidFill>
                    <a:schemeClr val="accent3">
                      <a:lumMod val="75000"/>
                    </a:schemeClr>
                  </a:solidFill>
                </a:rPr>
                <a:t>Personal</a:t>
              </a:r>
              <a:r>
                <a:rPr lang="fr-FR" b="1" dirty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fr-FR" b="1" dirty="0" err="1">
                  <a:solidFill>
                    <a:schemeClr val="accent3">
                      <a:lumMod val="75000"/>
                    </a:schemeClr>
                  </a:solidFill>
                </a:rPr>
                <a:t>Enduser</a:t>
              </a:r>
              <a:r>
                <a:rPr lang="fr-FR" b="1" dirty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fr-FR" b="1" dirty="0" err="1">
                  <a:solidFill>
                    <a:schemeClr val="accent3">
                      <a:lumMod val="75000"/>
                    </a:schemeClr>
                  </a:solidFill>
                </a:rPr>
                <a:t>Account</a:t>
              </a:r>
              <a:endParaRPr lang="fr-FR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26" name="Image 25" descr="ok_2.png">
              <a:extLst>
                <a:ext uri="{FF2B5EF4-FFF2-40B4-BE49-F238E27FC236}">
                  <a16:creationId xmlns:a16="http://schemas.microsoft.com/office/drawing/2014/main" id="{B6379721-1E26-7547-AF6F-2637BC26F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77675" y="2803289"/>
              <a:ext cx="274485" cy="274485"/>
            </a:xfrm>
            <a:prstGeom prst="rect">
              <a:avLst/>
            </a:prstGeom>
          </p:spPr>
        </p:pic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50DA7C3E-8ABE-D844-8E49-DA158A50E367}"/>
              </a:ext>
            </a:extLst>
          </p:cNvPr>
          <p:cNvSpPr txBox="1"/>
          <p:nvPr/>
        </p:nvSpPr>
        <p:spPr>
          <a:xfrm>
            <a:off x="5039226" y="4483400"/>
            <a:ext cx="29898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sz="1400" i="1" dirty="0">
                <a:solidFill>
                  <a:schemeClr val="accent6">
                    <a:lumMod val="50000"/>
                  </a:schemeClr>
                </a:solidFill>
              </a:rPr>
              <a:t>Log in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1400" i="1" dirty="0">
                <a:solidFill>
                  <a:schemeClr val="accent6">
                    <a:lumMod val="50000"/>
                  </a:schemeClr>
                </a:solidFill>
              </a:rPr>
              <a:t>Authentification</a:t>
            </a:r>
          </a:p>
          <a:p>
            <a:pPr marL="285750" indent="-285750">
              <a:buFont typeface="Wingdings" pitchFamily="2" charset="2"/>
              <a:buChar char="ü"/>
            </a:pPr>
            <a:endParaRPr lang="fr-FR" sz="1400" i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fr-FR" sz="1600" i="1" dirty="0" err="1">
                <a:solidFill>
                  <a:schemeClr val="accent6">
                    <a:lumMod val="50000"/>
                  </a:schemeClr>
                </a:solidFill>
              </a:rPr>
              <a:t>Download</a:t>
            </a:r>
            <a:r>
              <a:rPr lang="fr-FR" sz="16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1600" i="1" dirty="0" err="1">
                <a:solidFill>
                  <a:schemeClr val="accent6">
                    <a:lumMod val="50000"/>
                  </a:schemeClr>
                </a:solidFill>
              </a:rPr>
              <a:t>available</a:t>
            </a:r>
            <a:r>
              <a:rPr lang="fr-FR" sz="1600" i="1" dirty="0">
                <a:solidFill>
                  <a:schemeClr val="accent6">
                    <a:lumMod val="50000"/>
                  </a:schemeClr>
                </a:solidFill>
              </a:rPr>
              <a:t> data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fr-FR" sz="1600" i="1" dirty="0">
                <a:solidFill>
                  <a:schemeClr val="accent6">
                    <a:lumMod val="50000"/>
                  </a:schemeClr>
                </a:solidFill>
              </a:rPr>
              <a:t>Use services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0F3D22D-8D80-1845-B074-CC2BC98F46C7}"/>
              </a:ext>
            </a:extLst>
          </p:cNvPr>
          <p:cNvSpPr/>
          <p:nvPr/>
        </p:nvSpPr>
        <p:spPr>
          <a:xfrm>
            <a:off x="476232" y="1589954"/>
            <a:ext cx="535724" cy="92333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3000"/>
              </a:srgbClr>
            </a:outerShdw>
            <a:softEdge rad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BA8E37E-4CC5-1A47-8B3E-B89AC3B2CA59}"/>
              </a:ext>
            </a:extLst>
          </p:cNvPr>
          <p:cNvSpPr/>
          <p:nvPr/>
        </p:nvSpPr>
        <p:spPr>
          <a:xfrm>
            <a:off x="4815848" y="1589954"/>
            <a:ext cx="535724" cy="92333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3000"/>
              </a:srgbClr>
            </a:outerShdw>
            <a:softEdge rad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0F27ACE-4E7D-D241-8B98-F878ABBB7716}"/>
              </a:ext>
            </a:extLst>
          </p:cNvPr>
          <p:cNvSpPr/>
          <p:nvPr/>
        </p:nvSpPr>
        <p:spPr>
          <a:xfrm>
            <a:off x="8662940" y="1589954"/>
            <a:ext cx="723276" cy="92333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33000"/>
              </a:srgbClr>
            </a:outerShdw>
            <a:softEdge rad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r>
              <a:rPr lang="fr-FR" sz="4400" b="1" baseline="30000" dirty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*</a:t>
            </a:r>
            <a:endParaRPr lang="fr-FR" sz="5400" b="1" baseline="30000" dirty="0">
              <a:ln w="1016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A398FB8-8A53-A842-BF90-B3258444FD1C}"/>
              </a:ext>
            </a:extLst>
          </p:cNvPr>
          <p:cNvSpPr txBox="1"/>
          <p:nvPr/>
        </p:nvSpPr>
        <p:spPr>
          <a:xfrm>
            <a:off x="8730237" y="6278545"/>
            <a:ext cx="35103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* French </a:t>
            </a:r>
            <a:r>
              <a:rPr lang="fr-FR" sz="1100" dirty="0" err="1"/>
              <a:t>Organizations</a:t>
            </a:r>
            <a:r>
              <a:rPr lang="fr-FR" sz="1100" dirty="0"/>
              <a:t> and E. Union </a:t>
            </a:r>
            <a:r>
              <a:rPr lang="fr-FR" sz="1100" dirty="0" err="1"/>
              <a:t>Labs</a:t>
            </a:r>
            <a:r>
              <a:rPr lang="fr-FR" sz="1100" dirty="0"/>
              <a:t>.</a:t>
            </a:r>
          </a:p>
        </p:txBody>
      </p:sp>
      <p:sp>
        <p:nvSpPr>
          <p:cNvPr id="55" name="Titre 1">
            <a:extLst>
              <a:ext uri="{FF2B5EF4-FFF2-40B4-BE49-F238E27FC236}">
                <a16:creationId xmlns:a16="http://schemas.microsoft.com/office/drawing/2014/main" id="{92F8FFF5-597E-E84F-A400-9B9BEF31ACA7}"/>
              </a:ext>
            </a:extLst>
          </p:cNvPr>
          <p:cNvSpPr txBox="1">
            <a:spLocks/>
          </p:cNvSpPr>
          <p:nvPr/>
        </p:nvSpPr>
        <p:spPr>
          <a:xfrm>
            <a:off x="2185060" y="119709"/>
            <a:ext cx="9879620" cy="65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3C6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fr-FR" sz="3600" dirty="0" err="1"/>
              <a:t>Acess</a:t>
            </a:r>
            <a:r>
              <a:rPr lang="fr-FR" sz="3600" dirty="0"/>
              <a:t> DINAMIS: how </a:t>
            </a:r>
            <a:r>
              <a:rPr lang="fr-FR" sz="3600" dirty="0" err="1"/>
              <a:t>does</a:t>
            </a:r>
            <a:r>
              <a:rPr lang="fr-FR" sz="3600" dirty="0"/>
              <a:t> </a:t>
            </a:r>
            <a:r>
              <a:rPr lang="fr-FR" sz="3600" dirty="0" err="1"/>
              <a:t>it</a:t>
            </a:r>
            <a:r>
              <a:rPr lang="fr-FR" sz="3600" dirty="0"/>
              <a:t> </a:t>
            </a:r>
            <a:r>
              <a:rPr lang="fr-FR" sz="3600" dirty="0" err="1"/>
              <a:t>work</a:t>
            </a:r>
            <a:r>
              <a:rPr lang="fr-FR" sz="3600" dirty="0"/>
              <a:t> ?</a:t>
            </a:r>
          </a:p>
        </p:txBody>
      </p: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C6AD512D-FD91-F84A-8261-966181293E84}"/>
              </a:ext>
            </a:extLst>
          </p:cNvPr>
          <p:cNvGrpSpPr/>
          <p:nvPr/>
        </p:nvGrpSpPr>
        <p:grpSpPr>
          <a:xfrm>
            <a:off x="784791" y="5928955"/>
            <a:ext cx="2916083" cy="369332"/>
            <a:chOff x="3625236" y="2851556"/>
            <a:chExt cx="2916083" cy="369332"/>
          </a:xfrm>
        </p:grpSpPr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F7F151FC-1DAF-F34E-95CF-E97B4444745C}"/>
                </a:ext>
              </a:extLst>
            </p:cNvPr>
            <p:cNvSpPr txBox="1"/>
            <p:nvPr/>
          </p:nvSpPr>
          <p:spPr>
            <a:xfrm>
              <a:off x="3878602" y="2851556"/>
              <a:ext cx="2662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>
                  <a:solidFill>
                    <a:schemeClr val="accent3">
                      <a:lumMod val="75000"/>
                    </a:schemeClr>
                  </a:solidFill>
                </a:rPr>
                <a:t>Personal</a:t>
              </a:r>
              <a:r>
                <a:rPr lang="fr-FR" b="1" dirty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fr-FR" b="1" dirty="0" err="1">
                  <a:solidFill>
                    <a:schemeClr val="accent3">
                      <a:lumMod val="75000"/>
                    </a:schemeClr>
                  </a:solidFill>
                </a:rPr>
                <a:t>Enduser</a:t>
              </a:r>
              <a:r>
                <a:rPr lang="fr-FR" b="1" dirty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fr-FR" b="1" dirty="0" err="1">
                  <a:solidFill>
                    <a:schemeClr val="accent3">
                      <a:lumMod val="75000"/>
                    </a:schemeClr>
                  </a:solidFill>
                </a:rPr>
                <a:t>Account</a:t>
              </a:r>
              <a:endParaRPr lang="fr-FR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75" name="Image 74" descr="ok_2.png">
              <a:extLst>
                <a:ext uri="{FF2B5EF4-FFF2-40B4-BE49-F238E27FC236}">
                  <a16:creationId xmlns:a16="http://schemas.microsoft.com/office/drawing/2014/main" id="{EEA96412-B6C1-074C-B885-5B1F8B156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5236" y="2910847"/>
              <a:ext cx="274485" cy="274485"/>
            </a:xfrm>
            <a:prstGeom prst="rect">
              <a:avLst/>
            </a:prstGeom>
          </p:spPr>
        </p:pic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9D51A490-AD2D-FB42-B8FE-92607C0D6869}"/>
              </a:ext>
            </a:extLst>
          </p:cNvPr>
          <p:cNvSpPr txBox="1"/>
          <p:nvPr/>
        </p:nvSpPr>
        <p:spPr>
          <a:xfrm>
            <a:off x="1011956" y="4948363"/>
            <a:ext cx="21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Membership</a:t>
            </a:r>
            <a:r>
              <a:rPr lang="fr-FR" dirty="0"/>
              <a:t> </a:t>
            </a:r>
            <a:r>
              <a:rPr lang="fr-FR" dirty="0" err="1"/>
              <a:t>granted</a:t>
            </a:r>
            <a:endParaRPr lang="fr-FR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F74613B-B061-C24E-A32E-A30A4E37FFEC}"/>
              </a:ext>
            </a:extLst>
          </p:cNvPr>
          <p:cNvSpPr txBox="1"/>
          <p:nvPr/>
        </p:nvSpPr>
        <p:spPr>
          <a:xfrm>
            <a:off x="1038157" y="5430049"/>
            <a:ext cx="2445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 </a:t>
            </a:r>
            <a:r>
              <a:rPr lang="fr-FR" sz="1600" i="1" dirty="0" err="1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Create</a:t>
            </a:r>
            <a:r>
              <a:rPr lang="fr-FR" sz="1600" i="1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fr-FR" sz="1600" i="1" dirty="0" err="1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personal</a:t>
            </a:r>
            <a:r>
              <a:rPr lang="fr-FR" sz="1600" i="1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fr-FR" sz="1600" i="1" dirty="0" err="1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account</a:t>
            </a:r>
            <a:endParaRPr lang="fr-FR" sz="16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BEC1871-DE48-E241-8087-FC48A55A226E}"/>
              </a:ext>
            </a:extLst>
          </p:cNvPr>
          <p:cNvSpPr txBox="1"/>
          <p:nvPr/>
        </p:nvSpPr>
        <p:spPr>
          <a:xfrm>
            <a:off x="9021467" y="5368494"/>
            <a:ext cx="1625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Project </a:t>
            </a:r>
            <a:r>
              <a:rPr lang="fr-FR" dirty="0" err="1"/>
              <a:t>granted</a:t>
            </a:r>
            <a:endParaRPr lang="fr-FR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4D524B0-674A-4844-AAF6-E49013880ADF}"/>
              </a:ext>
            </a:extLst>
          </p:cNvPr>
          <p:cNvSpPr txBox="1"/>
          <p:nvPr/>
        </p:nvSpPr>
        <p:spPr>
          <a:xfrm>
            <a:off x="8867480" y="5775066"/>
            <a:ext cx="3235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 </a:t>
            </a:r>
            <a:r>
              <a:rPr lang="fr-FR" sz="1600" i="1" dirty="0" err="1">
                <a:solidFill>
                  <a:schemeClr val="accent6">
                    <a:lumMod val="50000"/>
                  </a:schemeClr>
                </a:solidFill>
              </a:rPr>
              <a:t>Order</a:t>
            </a:r>
            <a:r>
              <a:rPr lang="fr-FR" sz="1600" i="1" dirty="0">
                <a:solidFill>
                  <a:schemeClr val="accent6">
                    <a:lumMod val="50000"/>
                  </a:schemeClr>
                </a:solidFill>
              </a:rPr>
              <a:t> new data</a:t>
            </a:r>
          </a:p>
        </p:txBody>
      </p:sp>
    </p:spTree>
    <p:extLst>
      <p:ext uri="{BB962C8B-B14F-4D97-AF65-F5344CB8AC3E}">
        <p14:creationId xmlns:p14="http://schemas.microsoft.com/office/powerpoint/2010/main" val="102790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/>
      <p:bldP spid="20" grpId="0"/>
      <p:bldP spid="27" grpId="0"/>
      <p:bldP spid="52" grpId="0"/>
      <p:bldP spid="53" grpId="0"/>
      <p:bldP spid="54" grpId="0"/>
      <p:bldP spid="3" grpId="0"/>
      <p:bldP spid="4" grpId="0"/>
      <p:bldP spid="28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 : coins arrondis 45">
            <a:extLst>
              <a:ext uri="{FF2B5EF4-FFF2-40B4-BE49-F238E27FC236}">
                <a16:creationId xmlns:a16="http://schemas.microsoft.com/office/drawing/2014/main" id="{ECFA3E20-5594-DE43-9428-5172BFD3681C}"/>
              </a:ext>
            </a:extLst>
          </p:cNvPr>
          <p:cNvSpPr/>
          <p:nvPr/>
        </p:nvSpPr>
        <p:spPr>
          <a:xfrm>
            <a:off x="460552" y="2350521"/>
            <a:ext cx="4252495" cy="23756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FR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Enduser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requests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new imageries</a:t>
            </a:r>
          </a:p>
          <a:p>
            <a:pPr algn="ctr"/>
            <a:r>
              <a:rPr lang="fr-FR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Tasking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or Archives (Airbus)</a:t>
            </a:r>
          </a:p>
          <a:p>
            <a:pPr algn="ctr"/>
            <a:endParaRPr lang="fr-FR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 </a:t>
            </a: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Quotas </a:t>
            </a:r>
            <a:r>
              <a:rPr lang="fr-FR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without</a:t>
            </a: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costs</a:t>
            </a:r>
            <a:endParaRPr lang="fr-FR" sz="2000" b="1" dirty="0">
              <a:solidFill>
                <a:srgbClr val="2D6978"/>
              </a:solidFill>
            </a:endParaRPr>
          </a:p>
          <a:p>
            <a:pPr algn="ctr"/>
            <a:r>
              <a:rPr lang="fr-FR" b="1" dirty="0">
                <a:solidFill>
                  <a:srgbClr val="2D6978"/>
                </a:solidFill>
              </a:rPr>
              <a:t>pe</a:t>
            </a:r>
            <a:r>
              <a:rPr lang="fr-FR" sz="1800" b="1" dirty="0">
                <a:solidFill>
                  <a:srgbClr val="2D6978"/>
                </a:solidFill>
              </a:rPr>
              <a:t>r </a:t>
            </a:r>
            <a:r>
              <a:rPr lang="fr-FR" sz="1800" b="1" dirty="0" err="1">
                <a:solidFill>
                  <a:srgbClr val="2D6978"/>
                </a:solidFill>
              </a:rPr>
              <a:t>Enduser</a:t>
            </a:r>
            <a:r>
              <a:rPr lang="fr-FR" sz="1800" b="1" dirty="0">
                <a:solidFill>
                  <a:srgbClr val="2D6978"/>
                </a:solidFill>
              </a:rPr>
              <a:t>/</a:t>
            </a:r>
            <a:r>
              <a:rPr lang="fr-FR" sz="1800" b="1" dirty="0" err="1">
                <a:solidFill>
                  <a:srgbClr val="2D6978"/>
                </a:solidFill>
              </a:rPr>
              <a:t>Request</a:t>
            </a:r>
            <a:endParaRPr lang="fr-FR" sz="1800" b="1" dirty="0">
              <a:solidFill>
                <a:srgbClr val="2D6978"/>
              </a:solidFill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CA734999-CC56-8D4B-B13C-8BB19164AC75}"/>
              </a:ext>
            </a:extLst>
          </p:cNvPr>
          <p:cNvSpPr txBox="1"/>
          <p:nvPr/>
        </p:nvSpPr>
        <p:spPr>
          <a:xfrm>
            <a:off x="5026101" y="3180701"/>
            <a:ext cx="3080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>
                <a:solidFill>
                  <a:srgbClr val="2D6978"/>
                </a:solidFill>
                <a:latin typeface="CNES Sans" panose="00000500000000000000" pitchFamily="50" charset="0"/>
              </a:rPr>
              <a:t>Scientists</a:t>
            </a:r>
            <a:r>
              <a:rPr lang="fr-FR" sz="2000" b="1" dirty="0">
                <a:solidFill>
                  <a:srgbClr val="2D6978"/>
                </a:solidFill>
                <a:latin typeface="CNES Sans" panose="00000500000000000000" pitchFamily="50" charset="0"/>
              </a:rPr>
              <a:t> : </a:t>
            </a:r>
            <a:r>
              <a:rPr lang="fr-FR" sz="2000" b="1" dirty="0">
                <a:solidFill>
                  <a:srgbClr val="7F0002"/>
                </a:solidFill>
                <a:latin typeface="CNES Sans" panose="00000500000000000000" pitchFamily="50" charset="0"/>
              </a:rPr>
              <a:t>5  500 km</a:t>
            </a:r>
            <a:r>
              <a:rPr lang="fr-FR" sz="2000" b="1" baseline="30000" dirty="0">
                <a:solidFill>
                  <a:srgbClr val="7F0002"/>
                </a:solidFill>
                <a:latin typeface="CNES Sans" panose="00000500000000000000" pitchFamily="50" charset="0"/>
              </a:rPr>
              <a:t>2</a:t>
            </a:r>
          </a:p>
          <a:p>
            <a:r>
              <a:rPr lang="fr-FR" sz="2000" b="1" dirty="0">
                <a:solidFill>
                  <a:srgbClr val="2D6978"/>
                </a:solidFill>
                <a:latin typeface="CNES Sans" panose="00000500000000000000" pitchFamily="50" charset="0"/>
              </a:rPr>
              <a:t>Public </a:t>
            </a:r>
            <a:r>
              <a:rPr lang="fr-FR" sz="2000" b="1" dirty="0" err="1">
                <a:solidFill>
                  <a:srgbClr val="2D6978"/>
                </a:solidFill>
                <a:latin typeface="CNES Sans" panose="00000500000000000000" pitchFamily="50" charset="0"/>
              </a:rPr>
              <a:t>Sector</a:t>
            </a:r>
            <a:r>
              <a:rPr lang="fr-FR" sz="2000" b="1" dirty="0">
                <a:solidFill>
                  <a:srgbClr val="2D6978"/>
                </a:solidFill>
                <a:latin typeface="CNES Sans" panose="00000500000000000000" pitchFamily="50" charset="0"/>
              </a:rPr>
              <a:t> : </a:t>
            </a:r>
            <a:r>
              <a:rPr lang="fr-FR" sz="2000" b="1" dirty="0">
                <a:solidFill>
                  <a:srgbClr val="7F0002"/>
                </a:solidFill>
                <a:latin typeface="CNES Sans" panose="00000500000000000000" pitchFamily="50" charset="0"/>
              </a:rPr>
              <a:t>4 000 km</a:t>
            </a:r>
            <a:r>
              <a:rPr lang="fr-FR" sz="2000" b="1" baseline="30000" dirty="0">
                <a:solidFill>
                  <a:srgbClr val="7F0002"/>
                </a:solidFill>
                <a:latin typeface="CNES Sans" panose="00000500000000000000" pitchFamily="50" charset="0"/>
              </a:rPr>
              <a:t>2</a:t>
            </a:r>
          </a:p>
        </p:txBody>
      </p:sp>
      <p:sp>
        <p:nvSpPr>
          <p:cNvPr id="51" name="Titre 1">
            <a:extLst>
              <a:ext uri="{FF2B5EF4-FFF2-40B4-BE49-F238E27FC236}">
                <a16:creationId xmlns:a16="http://schemas.microsoft.com/office/drawing/2014/main" id="{C8649560-B776-744E-A1BC-3FBE3A8F6C87}"/>
              </a:ext>
            </a:extLst>
          </p:cNvPr>
          <p:cNvSpPr txBox="1">
            <a:spLocks/>
          </p:cNvSpPr>
          <p:nvPr/>
        </p:nvSpPr>
        <p:spPr>
          <a:xfrm>
            <a:off x="2185060" y="119709"/>
            <a:ext cx="9879620" cy="65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3C6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fr-FR" sz="3600" dirty="0" err="1"/>
              <a:t>What</a:t>
            </a:r>
            <a:r>
              <a:rPr lang="fr-FR" sz="3600" dirty="0"/>
              <a:t> are the </a:t>
            </a:r>
            <a:r>
              <a:rPr lang="fr-FR" sz="3600" dirty="0" err="1"/>
              <a:t>costs</a:t>
            </a:r>
            <a:r>
              <a:rPr lang="fr-FR" sz="3600" dirty="0"/>
              <a:t> for </a:t>
            </a:r>
            <a:r>
              <a:rPr lang="fr-FR" sz="3600" dirty="0" err="1"/>
              <a:t>authorized</a:t>
            </a:r>
            <a:r>
              <a:rPr lang="fr-FR" sz="3600" dirty="0"/>
              <a:t> </a:t>
            </a:r>
            <a:r>
              <a:rPr lang="fr-FR" sz="3600" dirty="0" err="1"/>
              <a:t>Endusers</a:t>
            </a:r>
            <a:r>
              <a:rPr lang="fr-FR" sz="3600" dirty="0"/>
              <a:t> ?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F0FF8DD8-4773-C340-BCEC-60ECC91AF4C6}"/>
              </a:ext>
            </a:extLst>
          </p:cNvPr>
          <p:cNvSpPr txBox="1"/>
          <p:nvPr/>
        </p:nvSpPr>
        <p:spPr>
          <a:xfrm>
            <a:off x="7834269" y="3179895"/>
            <a:ext cx="4547935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7F0002"/>
                </a:solidFill>
                <a:latin typeface="CNES Sans" panose="00000500000000000000" pitchFamily="50" charset="0"/>
              </a:rPr>
              <a:t>10 </a:t>
            </a:r>
            <a:r>
              <a:rPr lang="fr-FR" sz="2000" b="1" dirty="0" err="1">
                <a:solidFill>
                  <a:srgbClr val="7F0002"/>
                </a:solidFill>
                <a:latin typeface="CNES Sans" panose="00000500000000000000" pitchFamily="50" charset="0"/>
              </a:rPr>
              <a:t>Telemetry</a:t>
            </a:r>
            <a:r>
              <a:rPr lang="fr-FR" sz="2000" b="1" dirty="0">
                <a:solidFill>
                  <a:srgbClr val="7F0002"/>
                </a:solidFill>
                <a:latin typeface="CNES Sans" panose="00000500000000000000" pitchFamily="50" charset="0"/>
              </a:rPr>
              <a:t> </a:t>
            </a:r>
            <a:r>
              <a:rPr lang="fr-FR" sz="2000" b="1" dirty="0" err="1">
                <a:solidFill>
                  <a:srgbClr val="7F0002"/>
                </a:solidFill>
                <a:latin typeface="CNES Sans" panose="00000500000000000000" pitchFamily="50" charset="0"/>
              </a:rPr>
              <a:t>credits</a:t>
            </a:r>
            <a:endParaRPr lang="fr-FR" sz="2000" b="1" dirty="0">
              <a:solidFill>
                <a:srgbClr val="7F0002"/>
              </a:solidFill>
              <a:latin typeface="CNES Sans" panose="00000500000000000000" pitchFamily="50" charset="0"/>
            </a:endParaRPr>
          </a:p>
          <a:p>
            <a:pPr algn="ctr"/>
            <a:endParaRPr lang="fr-FR" sz="800" b="1" dirty="0">
              <a:solidFill>
                <a:srgbClr val="7F0002"/>
              </a:solidFill>
              <a:latin typeface="CNES Sans" panose="00000500000000000000" pitchFamily="50" charset="0"/>
            </a:endParaRPr>
          </a:p>
          <a:p>
            <a:pPr algn="ctr"/>
            <a:r>
              <a:rPr lang="fr-FR" b="1" dirty="0">
                <a:solidFill>
                  <a:srgbClr val="7F0002"/>
                </a:solidFill>
                <a:latin typeface="CNES Sans" panose="00000500000000000000" pitchFamily="50" charset="0"/>
              </a:rPr>
              <a:t>(= 36 000 km</a:t>
            </a:r>
            <a:r>
              <a:rPr lang="fr-FR" b="1" baseline="30000" dirty="0">
                <a:solidFill>
                  <a:srgbClr val="7F0002"/>
                </a:solidFill>
                <a:latin typeface="CNES Sans" panose="00000500000000000000" pitchFamily="50" charset="0"/>
              </a:rPr>
              <a:t>2</a:t>
            </a:r>
            <a:r>
              <a:rPr lang="fr-FR" b="1" dirty="0">
                <a:solidFill>
                  <a:srgbClr val="7F0002"/>
                </a:solidFill>
                <a:latin typeface="CNES Sans" panose="00000500000000000000" pitchFamily="50" charset="0"/>
              </a:rPr>
              <a:t>)</a:t>
            </a:r>
          </a:p>
          <a:p>
            <a:pPr algn="ctr"/>
            <a:r>
              <a:rPr lang="fr-FR" sz="700" b="1" baseline="30000" dirty="0">
                <a:solidFill>
                  <a:srgbClr val="C00000"/>
                </a:solidFill>
                <a:latin typeface="CNES Sans" panose="00000500000000000000" pitchFamily="50" charset="0"/>
              </a:rPr>
              <a:t>  </a:t>
            </a:r>
            <a:endParaRPr lang="fr-FR" sz="1200" b="1" dirty="0">
              <a:solidFill>
                <a:srgbClr val="C00000"/>
              </a:solidFill>
              <a:latin typeface="CNES Sans" panose="00000500000000000000" pitchFamily="50" charset="0"/>
            </a:endParaRPr>
          </a:p>
          <a:p>
            <a:pPr lvl="2"/>
            <a:r>
              <a:rPr lang="fr-F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NES Sans" panose="00000500000000000000" pitchFamily="50" charset="0"/>
                <a:sym typeface="Wingdings" pitchFamily="2" charset="2"/>
              </a:rPr>
              <a:t></a:t>
            </a: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NES Sans" panose="00000500000000000000" pitchFamily="50" charset="0"/>
                <a:sym typeface="Wingdings" pitchFamily="2" charset="2"/>
              </a:rPr>
              <a:t> </a:t>
            </a:r>
            <a:r>
              <a:rPr lang="fr-F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NES Sans" panose="00000500000000000000" pitchFamily="50" charset="0"/>
                <a:sym typeface="Wingdings" pitchFamily="2" charset="2"/>
              </a:rPr>
              <a:t>Tasking</a:t>
            </a: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NES Sans" panose="00000500000000000000" pitchFamily="50" charset="0"/>
                <a:sym typeface="Wingdings" pitchFamily="2" charset="2"/>
              </a:rPr>
              <a:t> </a:t>
            </a:r>
            <a:r>
              <a:rPr lang="fr-F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NES Sans" panose="00000500000000000000" pitchFamily="50" charset="0"/>
                <a:sym typeface="Wingdings" pitchFamily="2" charset="2"/>
              </a:rPr>
              <a:t>attempts</a:t>
            </a:r>
            <a:endParaRPr lang="fr-FR" sz="1600" b="1" dirty="0">
              <a:solidFill>
                <a:schemeClr val="tx1">
                  <a:lumMod val="75000"/>
                  <a:lumOff val="25000"/>
                </a:schemeClr>
              </a:solidFill>
              <a:latin typeface="CNES Sans" panose="00000500000000000000" pitchFamily="50" charset="0"/>
            </a:endParaRPr>
          </a:p>
          <a:p>
            <a:pPr lvl="2"/>
            <a:r>
              <a:rPr lang="fr-F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NES Sans" panose="00000500000000000000" pitchFamily="50" charset="0"/>
                <a:sym typeface="Wingdings" pitchFamily="2" charset="2"/>
              </a:rPr>
              <a:t></a:t>
            </a: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NES Sans" panose="00000500000000000000" pitchFamily="50" charset="0"/>
                <a:sym typeface="Wingdings" pitchFamily="2" charset="2"/>
              </a:rPr>
              <a:t> A</a:t>
            </a: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NES Sans" panose="00000500000000000000" pitchFamily="50" charset="0"/>
              </a:rPr>
              <a:t>rchives </a:t>
            </a:r>
            <a:r>
              <a:rPr lang="fr-F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NES Sans" panose="00000500000000000000" pitchFamily="50" charset="0"/>
              </a:rPr>
              <a:t>referenced</a:t>
            </a: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NES Sans" panose="00000500000000000000" pitchFamily="50" charset="0"/>
              </a:rPr>
              <a:t> by Airbus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BF65420-2776-9A43-8CFB-3EF011625C0F}"/>
              </a:ext>
            </a:extLst>
          </p:cNvPr>
          <p:cNvSpPr txBox="1"/>
          <p:nvPr/>
        </p:nvSpPr>
        <p:spPr>
          <a:xfrm>
            <a:off x="4247156" y="5571917"/>
            <a:ext cx="2084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6863" lvl="1" indent="-285750">
              <a:buFont typeface="Police système Courant"/>
              <a:buChar char="-"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Public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Sector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FR</a:t>
            </a:r>
          </a:p>
          <a:p>
            <a:pPr marL="296863" lvl="1" indent="-285750">
              <a:buFont typeface="Police système Courant"/>
              <a:buChar char="-"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R&amp;D FR</a:t>
            </a:r>
          </a:p>
          <a:p>
            <a:pPr marL="296863" lvl="1" indent="-285750">
              <a:buFont typeface="Police système Courant"/>
              <a:buChar char="-"/>
            </a:pP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Scientist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E. Union</a:t>
            </a:r>
          </a:p>
        </p:txBody>
      </p:sp>
      <p:sp>
        <p:nvSpPr>
          <p:cNvPr id="75" name="Rectangle : coins arrondis 74">
            <a:extLst>
              <a:ext uri="{FF2B5EF4-FFF2-40B4-BE49-F238E27FC236}">
                <a16:creationId xmlns:a16="http://schemas.microsoft.com/office/drawing/2014/main" id="{C615BC56-0E1F-9A4F-B187-4E897957DE9E}"/>
              </a:ext>
            </a:extLst>
          </p:cNvPr>
          <p:cNvSpPr/>
          <p:nvPr/>
        </p:nvSpPr>
        <p:spPr>
          <a:xfrm>
            <a:off x="460552" y="5196306"/>
            <a:ext cx="3448622" cy="12936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Above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Free Quotas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0A28191-60A5-E84D-BD4C-D6E946BC1D55}"/>
              </a:ext>
            </a:extLst>
          </p:cNvPr>
          <p:cNvSpPr txBox="1"/>
          <p:nvPr/>
        </p:nvSpPr>
        <p:spPr>
          <a:xfrm>
            <a:off x="5826512" y="5704774"/>
            <a:ext cx="2170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GB" sz="1600" dirty="0">
                <a:solidFill>
                  <a:schemeClr val="accent2">
                    <a:lumMod val="75000"/>
                  </a:schemeClr>
                </a:solidFill>
              </a:rPr>
              <a:t>1,4 € / km</a:t>
            </a:r>
            <a:r>
              <a:rPr lang="en-GB" sz="1600" baseline="30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GB" sz="1600" dirty="0">
                <a:solidFill>
                  <a:schemeClr val="accent2">
                    <a:lumMod val="75000"/>
                  </a:schemeClr>
                </a:solidFill>
              </a:rPr>
              <a:t> archive</a:t>
            </a:r>
          </a:p>
          <a:p>
            <a:pPr>
              <a:tabLst>
                <a:tab pos="36195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GB" sz="1600" dirty="0">
                <a:solidFill>
                  <a:schemeClr val="accent2">
                    <a:lumMod val="75000"/>
                  </a:schemeClr>
                </a:solidFill>
              </a:rPr>
              <a:t>1,8 € / km</a:t>
            </a:r>
            <a:r>
              <a:rPr lang="en-GB" sz="1600" baseline="30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GB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2">
                    <a:lumMod val="75000"/>
                  </a:schemeClr>
                </a:solidFill>
              </a:rPr>
              <a:t>progr</a:t>
            </a:r>
            <a:endParaRPr lang="en-GB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6473A92-6FA2-AB46-96C0-44FE8B01BD3A}"/>
              </a:ext>
            </a:extLst>
          </p:cNvPr>
          <p:cNvSpPr txBox="1"/>
          <p:nvPr/>
        </p:nvSpPr>
        <p:spPr>
          <a:xfrm>
            <a:off x="6145870" y="5196306"/>
            <a:ext cx="971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accent2">
                    <a:lumMod val="75000"/>
                  </a:schemeClr>
                </a:solidFill>
              </a:rPr>
              <a:t>1 € / km</a:t>
            </a:r>
            <a:r>
              <a:rPr lang="fr-FR" sz="1600" baseline="30000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944DF76F-D5B8-F742-8EBF-F7204DA089D1}"/>
              </a:ext>
            </a:extLst>
          </p:cNvPr>
          <p:cNvCxnSpPr>
            <a:cxnSpLocks/>
          </p:cNvCxnSpPr>
          <p:nvPr/>
        </p:nvCxnSpPr>
        <p:spPr>
          <a:xfrm>
            <a:off x="6095327" y="5693900"/>
            <a:ext cx="0" cy="631745"/>
          </a:xfrm>
          <a:prstGeom prst="line">
            <a:avLst/>
          </a:prstGeom>
          <a:ln w="25400">
            <a:solidFill>
              <a:srgbClr val="2D69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ZoneTexte 80">
            <a:extLst>
              <a:ext uri="{FF2B5EF4-FFF2-40B4-BE49-F238E27FC236}">
                <a16:creationId xmlns:a16="http://schemas.microsoft.com/office/drawing/2014/main" id="{80607849-3B29-8C48-8B00-A8D3147EF524}"/>
              </a:ext>
            </a:extLst>
          </p:cNvPr>
          <p:cNvSpPr txBox="1"/>
          <p:nvPr/>
        </p:nvSpPr>
        <p:spPr>
          <a:xfrm>
            <a:off x="9114097" y="5109279"/>
            <a:ext cx="1982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3" lvl="1"/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Institutionnal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FR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34DDE265-1973-F94C-8222-65B53037E065}"/>
              </a:ext>
            </a:extLst>
          </p:cNvPr>
          <p:cNvSpPr txBox="1"/>
          <p:nvPr/>
        </p:nvSpPr>
        <p:spPr>
          <a:xfrm>
            <a:off x="8809970" y="5717384"/>
            <a:ext cx="2052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GB" sz="1600" dirty="0">
                <a:solidFill>
                  <a:schemeClr val="accent2">
                    <a:lumMod val="75000"/>
                  </a:schemeClr>
                </a:solidFill>
              </a:rPr>
              <a:t>20 credits  : 20 k€</a:t>
            </a:r>
          </a:p>
          <a:p>
            <a:pPr>
              <a:tabLst>
                <a:tab pos="36195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GB" sz="1600" dirty="0">
                <a:solidFill>
                  <a:schemeClr val="accent2">
                    <a:lumMod val="75000"/>
                  </a:schemeClr>
                </a:solidFill>
              </a:rPr>
              <a:t>50 credits : 50 k€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B80789DA-CA65-3749-AC43-174DC9AE35E0}"/>
              </a:ext>
            </a:extLst>
          </p:cNvPr>
          <p:cNvSpPr txBox="1"/>
          <p:nvPr/>
        </p:nvSpPr>
        <p:spPr>
          <a:xfrm>
            <a:off x="4671899" y="5197976"/>
            <a:ext cx="1182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Scientist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FR 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8147913B-A6C3-0C4E-8B28-1D5F2A1E7762}"/>
              </a:ext>
            </a:extLst>
          </p:cNvPr>
          <p:cNvSpPr txBox="1"/>
          <p:nvPr/>
        </p:nvSpPr>
        <p:spPr>
          <a:xfrm>
            <a:off x="4535918" y="4026281"/>
            <a:ext cx="3590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buFont typeface="Wingdings" pitchFamily="2" charset="2"/>
              <a:buChar char="à"/>
            </a:pP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NES Sans" panose="00000500000000000000" pitchFamily="50" charset="0"/>
              </a:rPr>
              <a:t>Final </a:t>
            </a:r>
            <a:r>
              <a:rPr lang="fr-F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NES Sans" panose="00000500000000000000" pitchFamily="50" charset="0"/>
              </a:rPr>
              <a:t>product</a:t>
            </a: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NES Sans" panose="00000500000000000000" pitchFamily="50" charset="0"/>
              </a:rPr>
              <a:t> </a:t>
            </a:r>
            <a:r>
              <a:rPr lang="fr-F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NES Sans" panose="00000500000000000000" pitchFamily="50" charset="0"/>
              </a:rPr>
              <a:t>after</a:t>
            </a: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NES Sans" panose="00000500000000000000" pitchFamily="50" charset="0"/>
              </a:rPr>
              <a:t> </a:t>
            </a:r>
            <a:r>
              <a:rPr lang="fr-F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NES Sans" panose="00000500000000000000" pitchFamily="50" charset="0"/>
              </a:rPr>
              <a:t>tasking</a:t>
            </a:r>
            <a:endParaRPr lang="fr-FR" sz="1600" b="1" dirty="0">
              <a:solidFill>
                <a:schemeClr val="tx1">
                  <a:lumMod val="75000"/>
                  <a:lumOff val="25000"/>
                </a:schemeClr>
              </a:solidFill>
              <a:latin typeface="CNES Sans" panose="00000500000000000000" pitchFamily="50" charset="0"/>
            </a:endParaRPr>
          </a:p>
          <a:p>
            <a:pPr marL="628650" lvl="1" indent="-171450">
              <a:buFont typeface="Wingdings" pitchFamily="2" charset="2"/>
              <a:buChar char="à"/>
            </a:pP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NES Sans" panose="00000500000000000000" pitchFamily="50" charset="0"/>
                <a:sym typeface="Wingdings" pitchFamily="2" charset="2"/>
              </a:rPr>
              <a:t>  </a:t>
            </a: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NES Sans" panose="00000500000000000000" pitchFamily="50" charset="0"/>
              </a:rPr>
              <a:t>Archives </a:t>
            </a:r>
            <a:r>
              <a:rPr lang="fr-F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NES Sans" panose="00000500000000000000" pitchFamily="50" charset="0"/>
              </a:rPr>
              <a:t>referenced</a:t>
            </a: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NES Sans" panose="00000500000000000000" pitchFamily="50" charset="0"/>
              </a:rPr>
              <a:t> by Airbus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13B37152-6477-4E4E-A42B-3C739A71C158}"/>
              </a:ext>
            </a:extLst>
          </p:cNvPr>
          <p:cNvSpPr/>
          <p:nvPr/>
        </p:nvSpPr>
        <p:spPr>
          <a:xfrm>
            <a:off x="460552" y="1242587"/>
            <a:ext cx="11161949" cy="786792"/>
          </a:xfrm>
          <a:prstGeom prst="roundRect">
            <a:avLst/>
          </a:prstGeom>
          <a:solidFill>
            <a:srgbClr val="E9F4E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2617788" algn="l"/>
              </a:tabLst>
            </a:pP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Access to DINAMIS Catalogue &amp; </a:t>
            </a:r>
            <a:r>
              <a:rPr lang="fr-FR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download</a:t>
            </a: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data </a:t>
            </a:r>
            <a:r>
              <a:rPr lang="fr-FR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without</a:t>
            </a: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costs</a:t>
            </a:r>
            <a:endParaRPr lang="fr-FR" sz="24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D5F096B-2B7E-4E4E-BF60-9C8FB095A233}"/>
              </a:ext>
            </a:extLst>
          </p:cNvPr>
          <p:cNvSpPr txBox="1"/>
          <p:nvPr/>
        </p:nvSpPr>
        <p:spPr>
          <a:xfrm>
            <a:off x="5821932" y="2374980"/>
            <a:ext cx="125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err="1">
                <a:solidFill>
                  <a:srgbClr val="2D6978"/>
                </a:solidFill>
                <a:latin typeface="CNES Sans" panose="00000500000000000000" pitchFamily="50" charset="0"/>
              </a:rPr>
              <a:t>Pleiades</a:t>
            </a:r>
            <a:endParaRPr lang="fr-FR" sz="2400" b="1" u="sng" dirty="0">
              <a:solidFill>
                <a:srgbClr val="2D6978"/>
              </a:solidFill>
              <a:latin typeface="CNES Sans" panose="00000500000000000000" pitchFamily="50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361A16C-83D0-A340-9404-F402171B3F21}"/>
              </a:ext>
            </a:extLst>
          </p:cNvPr>
          <p:cNvSpPr txBox="1"/>
          <p:nvPr/>
        </p:nvSpPr>
        <p:spPr>
          <a:xfrm>
            <a:off x="9579924" y="2361458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2000" b="1">
                <a:solidFill>
                  <a:srgbClr val="2D6978"/>
                </a:solidFill>
                <a:latin typeface="CNES Sans" panose="00000500000000000000" pitchFamily="50" charset="0"/>
              </a:defRPr>
            </a:lvl1pPr>
          </a:lstStyle>
          <a:p>
            <a:r>
              <a:rPr lang="fr-FR" sz="2400" u="sng" dirty="0"/>
              <a:t>Spot 6-7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CCD3F50-C2E2-FD41-A998-737EEB0CC3CD}"/>
              </a:ext>
            </a:extLst>
          </p:cNvPr>
          <p:cNvCxnSpPr>
            <a:cxnSpLocks/>
          </p:cNvCxnSpPr>
          <p:nvPr/>
        </p:nvCxnSpPr>
        <p:spPr>
          <a:xfrm>
            <a:off x="8306837" y="2482305"/>
            <a:ext cx="0" cy="2243910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ABCEA2A5-AF5F-9447-9380-816A0E00BC05}"/>
              </a:ext>
            </a:extLst>
          </p:cNvPr>
          <p:cNvCxnSpPr>
            <a:cxnSpLocks/>
          </p:cNvCxnSpPr>
          <p:nvPr/>
        </p:nvCxnSpPr>
        <p:spPr>
          <a:xfrm>
            <a:off x="8306837" y="5109279"/>
            <a:ext cx="0" cy="1293635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61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/>
      <p:bldP spid="57" grpId="0"/>
      <p:bldP spid="15" grpId="0"/>
      <p:bldP spid="75" grpId="0" animBg="1"/>
      <p:bldP spid="19" grpId="0"/>
      <p:bldP spid="32" grpId="0"/>
      <p:bldP spid="81" grpId="0"/>
      <p:bldP spid="82" grpId="0"/>
      <p:bldP spid="49" grpId="0"/>
      <p:bldP spid="84" grpId="0"/>
      <p:bldP spid="4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8B0A97DA-7A5A-0546-8B87-383B3E42DBEA}"/>
              </a:ext>
            </a:extLst>
          </p:cNvPr>
          <p:cNvSpPr/>
          <p:nvPr/>
        </p:nvSpPr>
        <p:spPr>
          <a:xfrm>
            <a:off x="2131595" y="1045029"/>
            <a:ext cx="8408068" cy="4876799"/>
          </a:xfrm>
          <a:prstGeom prst="roundRect">
            <a:avLst/>
          </a:prstGeom>
          <a:solidFill>
            <a:srgbClr val="E6ECE5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DINAMIS </a:t>
            </a:r>
            <a:r>
              <a:rPr lang="fr-FR" sz="3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tomorrow</a:t>
            </a:r>
            <a:br>
              <a:rPr lang="fr-F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fr-FR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Scaling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-up to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meet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emerging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needs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470025" indent="-339725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Provide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new data sets to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foster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new services,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feed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new use-cases,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sustain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new on-line applications</a:t>
            </a:r>
          </a:p>
          <a:p>
            <a:pPr marL="1470025" indent="-339725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470025" indent="-339725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Adapt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growing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community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endusers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to large-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scale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demands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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Contribute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a new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generation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VHR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geo-commons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originating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satellite data,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useful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French territorial public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policy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making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37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DB3C7AAE-DE18-DD46-ABED-1F8C733FE1FA}"/>
              </a:ext>
            </a:extLst>
          </p:cNvPr>
          <p:cNvSpPr/>
          <p:nvPr/>
        </p:nvSpPr>
        <p:spPr>
          <a:xfrm>
            <a:off x="325056" y="2449506"/>
            <a:ext cx="2582824" cy="1055077"/>
          </a:xfrm>
          <a:prstGeom prst="roundRect">
            <a:avLst/>
          </a:prstGeom>
          <a:solidFill>
            <a:srgbClr val="E6ECE5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1"/>
                </a:solidFill>
              </a:rPr>
              <a:t>Up-grade</a:t>
            </a:r>
            <a:r>
              <a:rPr lang="fr-FR" dirty="0">
                <a:solidFill>
                  <a:schemeClr val="tx1"/>
                </a:solidFill>
              </a:rPr>
              <a:t> VHR </a:t>
            </a:r>
            <a:r>
              <a:rPr lang="fr-FR" dirty="0" err="1">
                <a:solidFill>
                  <a:schemeClr val="tx1"/>
                </a:solidFill>
              </a:rPr>
              <a:t>offer</a:t>
            </a:r>
            <a:r>
              <a:rPr lang="fr-FR" dirty="0">
                <a:solidFill>
                  <a:schemeClr val="tx1"/>
                </a:solidFill>
              </a:rPr>
              <a:t> in </a:t>
            </a:r>
            <a:r>
              <a:rPr lang="fr-FR" dirty="0" err="1">
                <a:solidFill>
                  <a:schemeClr val="tx1"/>
                </a:solidFill>
              </a:rPr>
              <a:t>optical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sensors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A2ABD5E4-1E38-6645-8D2E-C2BB7DDF0973}"/>
              </a:ext>
            </a:extLst>
          </p:cNvPr>
          <p:cNvSpPr/>
          <p:nvPr/>
        </p:nvSpPr>
        <p:spPr>
          <a:xfrm>
            <a:off x="6633919" y="4715768"/>
            <a:ext cx="2582824" cy="105507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solidFill>
                  <a:schemeClr val="accent2">
                    <a:lumMod val="50000"/>
                  </a:schemeClr>
                </a:solidFill>
              </a:rPr>
              <a:t>Develop</a:t>
            </a:r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 services to </a:t>
            </a:r>
            <a:r>
              <a:rPr lang="fr-FR" b="1" dirty="0" err="1">
                <a:solidFill>
                  <a:schemeClr val="accent2">
                    <a:lumMod val="50000"/>
                  </a:schemeClr>
                </a:solidFill>
              </a:rPr>
              <a:t>adress</a:t>
            </a:r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 new on-line </a:t>
            </a:r>
            <a:r>
              <a:rPr lang="fr-FR" b="1" dirty="0" err="1">
                <a:solidFill>
                  <a:schemeClr val="accent2">
                    <a:lumMod val="50000"/>
                  </a:schemeClr>
                </a:solidFill>
              </a:rPr>
              <a:t>processing</a:t>
            </a:r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accent2">
                    <a:lumMod val="50000"/>
                  </a:schemeClr>
                </a:solidFill>
              </a:rPr>
              <a:t>needs</a:t>
            </a:r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630F6B4F-CAFA-BB47-8903-00D5CBC702F4}"/>
              </a:ext>
            </a:extLst>
          </p:cNvPr>
          <p:cNvSpPr txBox="1">
            <a:spLocks/>
          </p:cNvSpPr>
          <p:nvPr/>
        </p:nvSpPr>
        <p:spPr>
          <a:xfrm>
            <a:off x="1203158" y="-12643"/>
            <a:ext cx="10861522" cy="11436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3C6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fr-FR" sz="3600" dirty="0" err="1"/>
              <a:t>Examples</a:t>
            </a:r>
            <a:r>
              <a:rPr lang="fr-FR" sz="3600" dirty="0"/>
              <a:t> of orientations </a:t>
            </a:r>
            <a:r>
              <a:rPr lang="fr-FR" sz="3600" dirty="0" err="1"/>
              <a:t>currently</a:t>
            </a:r>
            <a:r>
              <a:rPr lang="fr-FR" sz="3600" dirty="0"/>
              <a:t> </a:t>
            </a:r>
            <a:r>
              <a:rPr lang="fr-FR" sz="3600" dirty="0" err="1"/>
              <a:t>studied</a:t>
            </a:r>
            <a:endParaRPr lang="fr-FR" sz="36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E192F1E-A026-C54E-9A8B-E21E868AD3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1824" y="1958453"/>
            <a:ext cx="2746520" cy="2037185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2BE8081-7BC0-D545-BBEB-771EC8882F56}"/>
              </a:ext>
            </a:extLst>
          </p:cNvPr>
          <p:cNvSpPr/>
          <p:nvPr/>
        </p:nvSpPr>
        <p:spPr>
          <a:xfrm>
            <a:off x="3204851" y="3975347"/>
            <a:ext cx="22955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NES Sans ExtraLight" panose="00000300000000000000" pitchFamily="50" charset="0"/>
                <a:ea typeface="Arial" charset="0"/>
                <a:cs typeface="Arial" charset="0"/>
              </a:rPr>
              <a:t>Pléiades-</a:t>
            </a:r>
            <a:r>
              <a:rPr lang="fr-FR" alt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NES Sans ExtraLight" panose="00000300000000000000" pitchFamily="50" charset="0"/>
                <a:ea typeface="Arial" charset="0"/>
                <a:cs typeface="Arial" charset="0"/>
              </a:rPr>
              <a:t>Neo</a:t>
            </a:r>
            <a:r>
              <a:rPr lang="fr-FR" alt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NES Sans ExtraLight" panose="00000300000000000000" pitchFamily="50" charset="0"/>
                <a:ea typeface="Arial" charset="0"/>
                <a:cs typeface="Arial" charset="0"/>
              </a:rPr>
              <a:t> 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NES Sans ExtraLight" panose="00000300000000000000" pitchFamily="50" charset="0"/>
                <a:cs typeface="Arial" charset="0"/>
              </a:rPr>
              <a:t>30 cm</a:t>
            </a:r>
            <a:endParaRPr lang="en-GB" sz="1200" b="1" dirty="0">
              <a:solidFill>
                <a:schemeClr val="tx1">
                  <a:lumMod val="65000"/>
                  <a:lumOff val="35000"/>
                </a:schemeClr>
              </a:solidFill>
              <a:latin typeface="CNES Sans ExtraLight" panose="000003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D7E212-9830-1847-BFEE-E7BDA0D807C1}"/>
              </a:ext>
            </a:extLst>
          </p:cNvPr>
          <p:cNvSpPr/>
          <p:nvPr/>
        </p:nvSpPr>
        <p:spPr>
          <a:xfrm>
            <a:off x="10914758" y="3879286"/>
            <a:ext cx="10749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NES Sans ExtraLight" panose="00000300000000000000" pitchFamily="50" charset="0"/>
                <a:ea typeface="Arial" charset="0"/>
                <a:cs typeface="Arial" charset="0"/>
              </a:rPr>
              <a:t>Planet 0,6-3m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3A1DC9C-3A13-D94C-B45C-66F0D26880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1700" y="2076611"/>
            <a:ext cx="3218089" cy="1810175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9527071-D348-A244-B48B-F193B4C466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5686" y="4362818"/>
            <a:ext cx="2757785" cy="1656000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217BF77-9982-264A-9A36-A3113D5D8C6D}"/>
              </a:ext>
            </a:extLst>
          </p:cNvPr>
          <p:cNvSpPr/>
          <p:nvPr/>
        </p:nvSpPr>
        <p:spPr>
          <a:xfrm>
            <a:off x="3204851" y="6022127"/>
            <a:ext cx="9188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NES Sans ExtraLight" panose="00000300000000000000" pitchFamily="50" charset="0"/>
                <a:ea typeface="Arial" charset="0"/>
                <a:cs typeface="Arial" charset="0"/>
              </a:rPr>
              <a:t>Jilin 0,5-3m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EFCCB67-8468-DC4A-960B-38A7EAD5221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585" y="1956382"/>
            <a:ext cx="2075763" cy="2075763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02B9C24-4E6F-7F4B-918A-AA5121B05906}"/>
              </a:ext>
            </a:extLst>
          </p:cNvPr>
          <p:cNvSpPr/>
          <p:nvPr/>
        </p:nvSpPr>
        <p:spPr>
          <a:xfrm>
            <a:off x="6537538" y="4044589"/>
            <a:ext cx="16738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NES Sans ExtraLight" panose="00000300000000000000" pitchFamily="50" charset="0"/>
                <a:ea typeface="Arial" charset="0"/>
                <a:cs typeface="Arial" charset="0"/>
              </a:rPr>
              <a:t>TerraSarX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NES Sans ExtraLight" panose="00000300000000000000" pitchFamily="50" charset="0"/>
                <a:ea typeface="Arial" charset="0"/>
                <a:cs typeface="Arial" charset="0"/>
              </a:rPr>
              <a:t> 25 cm à 40 m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459EF723-C20C-3841-B350-FDE60238433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292" y="4324536"/>
            <a:ext cx="2003995" cy="1705610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/>
          </a:sp3d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EE7503C-74B9-D24F-8CC6-688907B5159E}"/>
              </a:ext>
            </a:extLst>
          </p:cNvPr>
          <p:cNvSpPr/>
          <p:nvPr/>
        </p:nvSpPr>
        <p:spPr>
          <a:xfrm>
            <a:off x="10581448" y="6022127"/>
            <a:ext cx="12398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NES Sans ExtraLight" panose="00000300000000000000" pitchFamily="50" charset="0"/>
                <a:ea typeface="Arial" charset="0"/>
                <a:cs typeface="Arial" charset="0"/>
              </a:rPr>
              <a:t>CO3D – DEM 1m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CD1E3BA9-79AC-7D4C-91DB-BF29AC230F08}"/>
              </a:ext>
            </a:extLst>
          </p:cNvPr>
          <p:cNvSpPr/>
          <p:nvPr/>
        </p:nvSpPr>
        <p:spPr>
          <a:xfrm>
            <a:off x="325056" y="3886786"/>
            <a:ext cx="2582824" cy="1834631"/>
          </a:xfrm>
          <a:prstGeom prst="roundRect">
            <a:avLst/>
          </a:prstGeom>
          <a:solidFill>
            <a:srgbClr val="E6ECE5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Open to night-time and radar </a:t>
            </a:r>
            <a:r>
              <a:rPr lang="fr-FR" dirty="0" err="1">
                <a:solidFill>
                  <a:schemeClr val="tx1"/>
                </a:solidFill>
              </a:rPr>
              <a:t>products</a:t>
            </a:r>
            <a:r>
              <a:rPr lang="fr-FR" dirty="0">
                <a:solidFill>
                  <a:schemeClr val="tx1"/>
                </a:solidFill>
              </a:rPr>
              <a:t>, to </a:t>
            </a:r>
            <a:r>
              <a:rPr lang="fr-FR" dirty="0" err="1">
                <a:solidFill>
                  <a:schemeClr val="tx1"/>
                </a:solidFill>
              </a:rPr>
              <a:t>very</a:t>
            </a:r>
            <a:r>
              <a:rPr lang="fr-FR" dirty="0">
                <a:solidFill>
                  <a:schemeClr val="tx1"/>
                </a:solidFill>
              </a:rPr>
              <a:t> high </a:t>
            </a:r>
            <a:r>
              <a:rPr lang="fr-FR" dirty="0" err="1">
                <a:solidFill>
                  <a:schemeClr val="tx1"/>
                </a:solidFill>
              </a:rPr>
              <a:t>revisit</a:t>
            </a:r>
            <a:r>
              <a:rPr lang="fr-FR" dirty="0">
                <a:solidFill>
                  <a:schemeClr val="tx1"/>
                </a:solidFill>
              </a:rPr>
              <a:t> rates, to standard DEM </a:t>
            </a:r>
            <a:r>
              <a:rPr lang="fr-FR" dirty="0" err="1">
                <a:solidFill>
                  <a:schemeClr val="tx1"/>
                </a:solidFill>
              </a:rPr>
              <a:t>products</a:t>
            </a:r>
            <a:r>
              <a:rPr lang="fr-FR" dirty="0">
                <a:solidFill>
                  <a:schemeClr val="tx1"/>
                </a:solidFill>
              </a:rPr>
              <a:t>….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699FA44D-2B13-F746-99F5-7241FF218270}"/>
              </a:ext>
            </a:extLst>
          </p:cNvPr>
          <p:cNvCxnSpPr/>
          <p:nvPr/>
        </p:nvCxnSpPr>
        <p:spPr>
          <a:xfrm>
            <a:off x="3068221" y="1958452"/>
            <a:ext cx="0" cy="4051554"/>
          </a:xfrm>
          <a:prstGeom prst="line">
            <a:avLst/>
          </a:prstGeom>
          <a:ln w="25400">
            <a:solidFill>
              <a:srgbClr val="2D69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F0EE798A-EB87-CD4A-B4E1-730416D84F73}"/>
              </a:ext>
            </a:extLst>
          </p:cNvPr>
          <p:cNvSpPr txBox="1"/>
          <p:nvPr/>
        </p:nvSpPr>
        <p:spPr>
          <a:xfrm>
            <a:off x="3534032" y="3318529"/>
            <a:ext cx="1257673" cy="553998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First </a:t>
            </a:r>
            <a:r>
              <a:rPr lang="fr-FR" sz="1000" b="1" dirty="0" err="1"/>
              <a:t>institutional</a:t>
            </a:r>
            <a:r>
              <a:rPr lang="fr-FR" sz="1000" b="1" dirty="0"/>
              <a:t> </a:t>
            </a:r>
            <a:r>
              <a:rPr lang="fr-FR" sz="1000" b="1" dirty="0" err="1"/>
              <a:t>products</a:t>
            </a:r>
            <a:r>
              <a:rPr lang="fr-FR" sz="1000" b="1" dirty="0"/>
              <a:t> </a:t>
            </a:r>
            <a:r>
              <a:rPr lang="fr-FR" sz="1000" b="1" dirty="0" err="1"/>
              <a:t>arriving</a:t>
            </a:r>
            <a:r>
              <a:rPr lang="fr-FR" sz="1000" b="1" dirty="0"/>
              <a:t> in DINAMIS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0E09224-B32C-554D-9D72-CDC8D6A35497}"/>
              </a:ext>
            </a:extLst>
          </p:cNvPr>
          <p:cNvSpPr txBox="1"/>
          <p:nvPr/>
        </p:nvSpPr>
        <p:spPr>
          <a:xfrm>
            <a:off x="9924804" y="4404885"/>
            <a:ext cx="1257673" cy="24622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err="1"/>
              <a:t>Planned</a:t>
            </a:r>
            <a:r>
              <a:rPr lang="fr-FR" sz="1000" b="1" dirty="0"/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2856353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7FF6480B-4A4A-5246-85AE-DD9221D5E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582" y="1102250"/>
            <a:ext cx="6902546" cy="5225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 err="1">
                <a:solidFill>
                  <a:schemeClr val="accent6">
                    <a:lumMod val="50000"/>
                  </a:schemeClr>
                </a:solidFill>
              </a:rPr>
              <a:t>Website</a:t>
            </a:r>
            <a:endParaRPr lang="fr-FR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1800" dirty="0">
                <a:solidFill>
                  <a:srgbClr val="004CD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https://dinamis.data-terra.org</a:t>
            </a:r>
            <a:endParaRPr lang="fr-FR" sz="1800" dirty="0">
              <a:solidFill>
                <a:srgbClr val="004CDA"/>
              </a:solidFill>
            </a:endParaRPr>
          </a:p>
          <a:p>
            <a:endParaRPr lang="fr-FR" sz="2400" dirty="0"/>
          </a:p>
          <a:p>
            <a:pPr marL="0" indent="0">
              <a:buNone/>
            </a:pPr>
            <a:r>
              <a:rPr lang="fr-FR" sz="2400" dirty="0">
                <a:solidFill>
                  <a:schemeClr val="accent6">
                    <a:lumMod val="50000"/>
                  </a:schemeClr>
                </a:solidFill>
              </a:rPr>
              <a:t>Catalogue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004CD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https://catalogue-dinamis.data-terra.org</a:t>
            </a:r>
            <a:r>
              <a:rPr lang="fr-FR" sz="1800" dirty="0">
                <a:solidFill>
                  <a:srgbClr val="004CDA"/>
                </a:solidFill>
              </a:rPr>
              <a:t> </a:t>
            </a:r>
          </a:p>
          <a:p>
            <a:pPr marL="0" indent="0">
              <a:buNone/>
            </a:pPr>
            <a:endParaRPr lang="fr-FR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2400" dirty="0">
                <a:solidFill>
                  <a:schemeClr val="accent6">
                    <a:lumMod val="50000"/>
                  </a:schemeClr>
                </a:solidFill>
              </a:rPr>
              <a:t>Social media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004CDA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https://www.linkedin.com/company/dataterra-dinamis</a:t>
            </a:r>
            <a:endParaRPr lang="fr-FR" sz="1800" dirty="0">
              <a:solidFill>
                <a:srgbClr val="004CDA"/>
              </a:solidFill>
            </a:endParaRPr>
          </a:p>
          <a:p>
            <a:pPr marL="0" indent="0">
              <a:buNone/>
            </a:pPr>
            <a:endParaRPr lang="fr-FR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1800" dirty="0">
                <a:solidFill>
                  <a:srgbClr val="004CDA"/>
                </a:solidFill>
              </a:rPr>
              <a:t>https://</a:t>
            </a:r>
            <a:r>
              <a:rPr lang="fr-FR" sz="1800" dirty="0" err="1">
                <a:solidFill>
                  <a:srgbClr val="004CDA"/>
                </a:solidFill>
              </a:rPr>
              <a:t>www.youtube.com</a:t>
            </a:r>
            <a:r>
              <a:rPr lang="fr-FR" sz="1800" dirty="0">
                <a:solidFill>
                  <a:srgbClr val="004CDA"/>
                </a:solidFill>
              </a:rPr>
              <a:t>/</a:t>
            </a:r>
            <a:r>
              <a:rPr lang="fr-FR" sz="1800" dirty="0" err="1">
                <a:solidFill>
                  <a:srgbClr val="004CDA"/>
                </a:solidFill>
              </a:rPr>
              <a:t>channel</a:t>
            </a:r>
            <a:r>
              <a:rPr lang="fr-FR" sz="1800" dirty="0">
                <a:solidFill>
                  <a:srgbClr val="004CDA"/>
                </a:solidFill>
              </a:rPr>
              <a:t>/UC5uatLlrr4s3lc38TYQbIug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C98FF37-EA54-8F47-B3F6-4FC65D91136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642" y="4238119"/>
            <a:ext cx="1046575" cy="264224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B0F089E5-BA45-FC4F-933F-B7946B16894A}"/>
              </a:ext>
            </a:extLst>
          </p:cNvPr>
          <p:cNvSpPr txBox="1">
            <a:spLocks/>
          </p:cNvSpPr>
          <p:nvPr/>
        </p:nvSpPr>
        <p:spPr>
          <a:xfrm>
            <a:off x="2185060" y="119709"/>
            <a:ext cx="9879620" cy="65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3C6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fr-FR" sz="3600" dirty="0"/>
              <a:t>To </a:t>
            </a:r>
            <a:r>
              <a:rPr lang="fr-FR" sz="3600" dirty="0" err="1"/>
              <a:t>keep</a:t>
            </a:r>
            <a:r>
              <a:rPr lang="fr-FR" sz="3600" dirty="0"/>
              <a:t> in </a:t>
            </a:r>
            <a:r>
              <a:rPr lang="fr-FR" sz="3600" dirty="0" err="1"/>
              <a:t>touch</a:t>
            </a:r>
            <a:endParaRPr lang="fr-FR" sz="36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4DDBA6B-5852-8847-BBD6-086759356DE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582" y="5005810"/>
            <a:ext cx="1276404" cy="400228"/>
          </a:xfrm>
          <a:prstGeom prst="rect">
            <a:avLst/>
          </a:prstGeom>
        </p:spPr>
      </p:pic>
      <p:pic>
        <p:nvPicPr>
          <p:cNvPr id="7" name="Image 6" descr="Montpellier_2020.png">
            <a:extLst>
              <a:ext uri="{FF2B5EF4-FFF2-40B4-BE49-F238E27FC236}">
                <a16:creationId xmlns:a16="http://schemas.microsoft.com/office/drawing/2014/main" id="{844E992B-4CA9-E44C-83C6-B3CB712AD46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lum bright="15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97243"/>
            <a:ext cx="4678279" cy="368567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39C16AB-FAA1-8B41-BB6B-BB016418E506}"/>
              </a:ext>
            </a:extLst>
          </p:cNvPr>
          <p:cNvSpPr txBox="1"/>
          <p:nvPr/>
        </p:nvSpPr>
        <p:spPr>
          <a:xfrm>
            <a:off x="0" y="5682913"/>
            <a:ext cx="291297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i="1" dirty="0">
                <a:solidFill>
                  <a:srgbClr val="1A1D54"/>
                </a:solidFill>
              </a:rPr>
              <a:t>Montpellier. Pléiades © CNES 2020, distribution Airbus DS </a:t>
            </a:r>
          </a:p>
        </p:txBody>
      </p:sp>
    </p:spTree>
    <p:extLst>
      <p:ext uri="{BB962C8B-B14F-4D97-AF65-F5344CB8AC3E}">
        <p14:creationId xmlns:p14="http://schemas.microsoft.com/office/powerpoint/2010/main" val="275581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A67959D-CF74-3A4D-8FB5-858FECAABDE1}"/>
              </a:ext>
            </a:extLst>
          </p:cNvPr>
          <p:cNvSpPr/>
          <p:nvPr/>
        </p:nvSpPr>
        <p:spPr>
          <a:xfrm>
            <a:off x="44023" y="1749899"/>
            <a:ext cx="33976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NES Sans" panose="00000500000000000000" pitchFamily="50" charset="0"/>
              </a:rPr>
              <a:t>Expensive</a:t>
            </a:r>
            <a:b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NES Sans" panose="00000500000000000000" pitchFamily="50" charset="0"/>
              </a:rPr>
            </a:b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NES Sans" panose="00000500000000000000" pitchFamily="50" charset="0"/>
              </a:rPr>
              <a:t>data &amp; processes</a:t>
            </a:r>
          </a:p>
          <a:p>
            <a:pPr algn="ctr"/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  <a:latin typeface="CNES Sans" panose="00000500000000000000" pitchFamily="50" charset="0"/>
            </a:endParaRPr>
          </a:p>
          <a:p>
            <a:pPr algn="ctr"/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NES Sans" panose="00000500000000000000" pitchFamily="50" charset="0"/>
                <a:sym typeface="Wingdings" pitchFamily="2" charset="2"/>
              </a:rPr>
              <a:t> 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NES Sans" panose="00000500000000000000" pitchFamily="50" charset="0"/>
              </a:rPr>
              <a:t>Difficult access</a:t>
            </a:r>
          </a:p>
          <a:p>
            <a:pPr algn="ctr"/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NES Sans" panose="00000500000000000000" pitchFamily="50" charset="0"/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88CB539-CB97-5746-B011-DC13B926087E}"/>
              </a:ext>
            </a:extLst>
          </p:cNvPr>
          <p:cNvSpPr/>
          <p:nvPr/>
        </p:nvSpPr>
        <p:spPr>
          <a:xfrm>
            <a:off x="9013513" y="3898198"/>
            <a:ext cx="31382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NES Sans" panose="00000500000000000000" pitchFamily="50" charset="0"/>
              </a:rPr>
              <a:t>Institutional users: growing needs &amp; expectations</a:t>
            </a:r>
          </a:p>
          <a:p>
            <a:pPr algn="ctr"/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  <a:latin typeface="CNES Sans" panose="00000500000000000000" pitchFamily="50" charset="0"/>
              <a:sym typeface="Wingdings" pitchFamily="2" charset="2"/>
            </a:endParaRPr>
          </a:p>
          <a:p>
            <a:pPr algn="ctr"/>
            <a:r>
              <a:rPr lang="en-GB" sz="2400" dirty="0">
                <a:solidFill>
                  <a:srgbClr val="7F0002"/>
                </a:solidFill>
                <a:latin typeface="CNES Sans" panose="00000500000000000000" pitchFamily="50" charset="0"/>
                <a:sym typeface="Wingdings" pitchFamily="2" charset="2"/>
              </a:rPr>
              <a:t> d</a:t>
            </a:r>
            <a:r>
              <a:rPr lang="en-GB" sz="2400" dirty="0">
                <a:solidFill>
                  <a:srgbClr val="7F0002"/>
                </a:solidFill>
                <a:latin typeface="CNES Sans" panose="00000500000000000000" pitchFamily="50" charset="0"/>
              </a:rPr>
              <a:t>edicated</a:t>
            </a:r>
            <a:br>
              <a:rPr lang="en-GB" sz="2400" dirty="0">
                <a:solidFill>
                  <a:srgbClr val="7F0002"/>
                </a:solidFill>
                <a:latin typeface="CNES Sans" panose="00000500000000000000" pitchFamily="50" charset="0"/>
              </a:rPr>
            </a:br>
            <a:r>
              <a:rPr lang="en-GB" sz="2400" dirty="0">
                <a:solidFill>
                  <a:srgbClr val="7F0002"/>
                </a:solidFill>
                <a:latin typeface="CNES Sans" panose="00000500000000000000" pitchFamily="50" charset="0"/>
              </a:rPr>
              <a:t>National Facility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EE714339-21FA-4941-89DC-867273450F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4645" y="1838949"/>
            <a:ext cx="1633632" cy="421388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05F7AFE5-30C2-1944-B965-FB46907A41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285039" y="3047986"/>
            <a:ext cx="4218073" cy="180000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F71B6156-04AA-3046-AD33-9EBEFDA13C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5970505" y="3009826"/>
            <a:ext cx="4201348" cy="1884667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5CA35EB8-C515-4145-8010-43B430AE3595}"/>
              </a:ext>
            </a:extLst>
          </p:cNvPr>
          <p:cNvSpPr txBox="1"/>
          <p:nvPr/>
        </p:nvSpPr>
        <p:spPr>
          <a:xfrm>
            <a:off x="3592244" y="6060832"/>
            <a:ext cx="151355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" dirty="0" err="1">
                <a:latin typeface="CNES Sans Light" panose="00000400000000000000" pitchFamily="50" charset="0"/>
              </a:rPr>
              <a:t>Pléiades@CNES</a:t>
            </a:r>
            <a:r>
              <a:rPr lang="en-GB" sz="600" dirty="0">
                <a:latin typeface="CNES Sans Light" panose="00000400000000000000" pitchFamily="50" charset="0"/>
              </a:rPr>
              <a:t>, 2015, Distribution Airbus DS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EF2449C-2B9B-354E-8B5B-88A6E5182306}"/>
              </a:ext>
            </a:extLst>
          </p:cNvPr>
          <p:cNvSpPr txBox="1"/>
          <p:nvPr/>
        </p:nvSpPr>
        <p:spPr>
          <a:xfrm>
            <a:off x="5781695" y="6060832"/>
            <a:ext cx="67518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" dirty="0">
                <a:latin typeface="CNES Sans Light" panose="00000400000000000000" pitchFamily="50" charset="0"/>
              </a:rPr>
              <a:t>Spot @Airbus DS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385DB82-E447-5543-9D68-53D874AAC4D9}"/>
              </a:ext>
            </a:extLst>
          </p:cNvPr>
          <p:cNvSpPr txBox="1"/>
          <p:nvPr/>
        </p:nvSpPr>
        <p:spPr>
          <a:xfrm>
            <a:off x="7351169" y="6060832"/>
            <a:ext cx="151355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" dirty="0" err="1">
                <a:latin typeface="CNES Sans Light" panose="00000400000000000000" pitchFamily="50" charset="0"/>
              </a:rPr>
              <a:t>Pléiades@CNES</a:t>
            </a:r>
            <a:r>
              <a:rPr lang="en-GB" sz="600" dirty="0">
                <a:latin typeface="CNES Sans Light" panose="00000400000000000000" pitchFamily="50" charset="0"/>
              </a:rPr>
              <a:t>, 2015, Distribution Airbus DS</a:t>
            </a:r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65351C6A-4236-114F-87E1-13900C394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030" y="2487"/>
            <a:ext cx="9891234" cy="10141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FR" sz="3600" dirty="0" err="1"/>
              <a:t>Very</a:t>
            </a:r>
            <a:r>
              <a:rPr lang="fr-FR" sz="3600" dirty="0"/>
              <a:t> High </a:t>
            </a:r>
            <a:r>
              <a:rPr lang="fr-FR" sz="3600" dirty="0" err="1"/>
              <a:t>Resolution</a:t>
            </a:r>
            <a:r>
              <a:rPr lang="fr-FR" sz="3600" dirty="0"/>
              <a:t> satellite </a:t>
            </a:r>
            <a:r>
              <a:rPr lang="fr-FR" sz="3600" dirty="0" err="1"/>
              <a:t>imagery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47128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>
            <a:extLst>
              <a:ext uri="{FF2B5EF4-FFF2-40B4-BE49-F238E27FC236}">
                <a16:creationId xmlns:a16="http://schemas.microsoft.com/office/drawing/2014/main" id="{967EB9DC-1EE5-344D-AC5D-63ADFF10B86B}"/>
              </a:ext>
            </a:extLst>
          </p:cNvPr>
          <p:cNvSpPr txBox="1"/>
          <p:nvPr/>
        </p:nvSpPr>
        <p:spPr>
          <a:xfrm>
            <a:off x="3982451" y="3002622"/>
            <a:ext cx="8089231" cy="29867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indent="0" defTabSz="457200">
              <a:spcBef>
                <a:spcPct val="20000"/>
              </a:spcBef>
              <a:buFont typeface="Arial"/>
              <a:buNone/>
              <a:defRPr b="1">
                <a:solidFill>
                  <a:srgbClr val="007C89"/>
                </a:solidFill>
              </a:defRPr>
            </a:lvl1pPr>
            <a:lvl2pPr marL="409575" lvl="1" indent="-290513" defTabSz="4572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rgbClr val="1A173D"/>
                </a:solidFill>
              </a:defRPr>
            </a:lvl2pPr>
            <a:lvl3pPr marL="1143000" indent="-228600" defTabSz="457200">
              <a:spcBef>
                <a:spcPct val="20000"/>
              </a:spcBef>
              <a:buFont typeface="Arial"/>
              <a:buChar char="•"/>
              <a:defRPr sz="2400">
                <a:solidFill>
                  <a:srgbClr val="1A173D"/>
                </a:solidFill>
              </a:defRPr>
            </a:lvl3pPr>
            <a:lvl4pPr marL="1600200" indent="-228600" defTabSz="457200">
              <a:spcBef>
                <a:spcPct val="20000"/>
              </a:spcBef>
              <a:buFont typeface="Arial"/>
              <a:buChar char="–"/>
              <a:defRPr sz="2000">
                <a:solidFill>
                  <a:srgbClr val="1A173D"/>
                </a:solidFill>
              </a:defRPr>
            </a:lvl4pPr>
            <a:lvl5pPr marL="2057400" indent="-228600" defTabSz="457200">
              <a:spcBef>
                <a:spcPct val="20000"/>
              </a:spcBef>
              <a:buFont typeface="Arial"/>
              <a:buChar char="»"/>
              <a:defRPr sz="2000">
                <a:solidFill>
                  <a:srgbClr val="1A173D"/>
                </a:solidFill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342900" indent="-342900">
              <a:buFont typeface="Menlo Regular" panose="020B0609030804020204" pitchFamily="49" charset="0"/>
              <a:buChar char="▻"/>
            </a:pPr>
            <a:r>
              <a:rPr lang="fr-FR" sz="2000" dirty="0" err="1"/>
              <a:t>Create</a:t>
            </a:r>
            <a:r>
              <a:rPr lang="fr-FR" sz="2000" dirty="0"/>
              <a:t> a </a:t>
            </a:r>
            <a:r>
              <a:rPr lang="fr-FR" sz="2000" dirty="0" err="1"/>
              <a:t>unified</a:t>
            </a:r>
            <a:r>
              <a:rPr lang="fr-FR" sz="2000" dirty="0"/>
              <a:t> </a:t>
            </a:r>
            <a:r>
              <a:rPr lang="fr-FR" sz="2000" dirty="0" err="1"/>
              <a:t>access</a:t>
            </a:r>
            <a:r>
              <a:rPr lang="fr-FR" sz="2000" dirty="0"/>
              <a:t> point to </a:t>
            </a:r>
            <a:r>
              <a:rPr lang="fr-FR" sz="2000" dirty="0" err="1"/>
              <a:t>Earth</a:t>
            </a:r>
            <a:r>
              <a:rPr lang="fr-FR" sz="2000" dirty="0"/>
              <a:t> Observation VHR imageries </a:t>
            </a:r>
            <a:r>
              <a:rPr lang="fr-FR" sz="2000" dirty="0" err="1">
                <a:solidFill>
                  <a:schemeClr val="accent4">
                    <a:lumMod val="50000"/>
                  </a:schemeClr>
                </a:solidFill>
              </a:rPr>
              <a:t>Pleiades</a:t>
            </a:r>
            <a:r>
              <a:rPr lang="fr-FR" sz="2000" dirty="0">
                <a:solidFill>
                  <a:schemeClr val="accent4">
                    <a:lumMod val="50000"/>
                  </a:schemeClr>
                </a:solidFill>
              </a:rPr>
              <a:t> and Spot 6-7 </a:t>
            </a:r>
            <a:r>
              <a:rPr lang="fr-FR" sz="2000" dirty="0"/>
              <a:t>for </a:t>
            </a:r>
            <a:r>
              <a:rPr lang="fr-FR" sz="2000" dirty="0" err="1"/>
              <a:t>institutional</a:t>
            </a:r>
            <a:r>
              <a:rPr lang="fr-FR" sz="2000" dirty="0"/>
              <a:t> </a:t>
            </a:r>
            <a:r>
              <a:rPr lang="fr-FR" sz="2000" dirty="0" err="1"/>
              <a:t>users</a:t>
            </a:r>
            <a:r>
              <a:rPr lang="fr-FR" sz="2000" dirty="0"/>
              <a:t>: data </a:t>
            </a:r>
            <a:r>
              <a:rPr lang="fr-FR" sz="2000" dirty="0" err="1"/>
              <a:t>dowloading</a:t>
            </a:r>
            <a:r>
              <a:rPr lang="fr-FR" sz="2000" dirty="0"/>
              <a:t>, data </a:t>
            </a:r>
            <a:r>
              <a:rPr lang="fr-FR" sz="2000" dirty="0" err="1"/>
              <a:t>ordering</a:t>
            </a:r>
            <a:r>
              <a:rPr lang="fr-FR" sz="2000" dirty="0"/>
              <a:t>, data </a:t>
            </a:r>
            <a:r>
              <a:rPr lang="fr-FR" sz="2000" dirty="0" err="1"/>
              <a:t>pre-processing</a:t>
            </a:r>
            <a:endParaRPr lang="fr-FR" sz="2000" dirty="0"/>
          </a:p>
          <a:p>
            <a:pPr marL="342900" indent="-342900">
              <a:buFont typeface="Menlo Regular" panose="020B0609030804020204" pitchFamily="49" charset="0"/>
              <a:buChar char="▻"/>
            </a:pPr>
            <a:endParaRPr lang="fr-FR" sz="2000" dirty="0"/>
          </a:p>
          <a:p>
            <a:pPr marL="342900" indent="-342900">
              <a:buFont typeface="Menlo Regular" panose="020B0609030804020204" pitchFamily="49" charset="0"/>
              <a:buChar char="▻"/>
            </a:pPr>
            <a:r>
              <a:rPr lang="fr-FR" sz="2000" dirty="0" err="1"/>
              <a:t>Feed</a:t>
            </a:r>
            <a:r>
              <a:rPr lang="fr-FR" sz="2000" dirty="0"/>
              <a:t> </a:t>
            </a:r>
            <a:r>
              <a:rPr lang="fr-FR" sz="2000" dirty="0" err="1"/>
              <a:t>scientific</a:t>
            </a:r>
            <a:r>
              <a:rPr lang="fr-FR" sz="2000" dirty="0"/>
              <a:t> applications, territorial and </a:t>
            </a:r>
            <a:r>
              <a:rPr lang="fr-FR" sz="2000" dirty="0" err="1"/>
              <a:t>environmental</a:t>
            </a:r>
            <a:r>
              <a:rPr lang="fr-FR" sz="2000" dirty="0"/>
              <a:t> management planning, </a:t>
            </a:r>
            <a:r>
              <a:rPr lang="fr-FR" sz="2000" dirty="0" err="1"/>
              <a:t>research</a:t>
            </a:r>
            <a:r>
              <a:rPr lang="fr-FR" sz="2000" dirty="0"/>
              <a:t> and </a:t>
            </a:r>
            <a:r>
              <a:rPr lang="fr-FR" sz="2000" dirty="0" err="1"/>
              <a:t>development</a:t>
            </a:r>
            <a:r>
              <a:rPr lang="fr-FR" sz="2000" dirty="0"/>
              <a:t> </a:t>
            </a:r>
            <a:r>
              <a:rPr lang="fr-FR" sz="2000" dirty="0" err="1"/>
              <a:t>projects</a:t>
            </a:r>
            <a:r>
              <a:rPr lang="fr-FR" sz="2000" dirty="0"/>
              <a:t>: </a:t>
            </a:r>
            <a:r>
              <a:rPr lang="fr-FR" sz="2000" dirty="0" err="1"/>
              <a:t>benefiting</a:t>
            </a:r>
            <a:r>
              <a:rPr lang="fr-FR" sz="2000" dirty="0"/>
              <a:t> EO usage and innovation in France and </a:t>
            </a:r>
            <a:r>
              <a:rPr lang="fr-FR" sz="2000" dirty="0" err="1"/>
              <a:t>abroad</a:t>
            </a:r>
            <a:r>
              <a:rPr lang="fr-FR" sz="2000" dirty="0"/>
              <a:t> for </a:t>
            </a:r>
            <a:r>
              <a:rPr lang="fr-FR" sz="2000" dirty="0" err="1"/>
              <a:t>scientific</a:t>
            </a:r>
            <a:r>
              <a:rPr lang="fr-FR" sz="2000" dirty="0"/>
              <a:t> </a:t>
            </a:r>
            <a:r>
              <a:rPr lang="fr-FR" sz="2000" dirty="0" err="1"/>
              <a:t>Partners</a:t>
            </a:r>
            <a:endParaRPr lang="fr-FR" sz="2000" dirty="0"/>
          </a:p>
          <a:p>
            <a:pPr marL="342900" indent="-342900">
              <a:buFont typeface="Menlo Regular" panose="020B0609030804020204" pitchFamily="49" charset="0"/>
              <a:buChar char="▻"/>
            </a:pPr>
            <a:endParaRPr lang="fr-FR" sz="2000" dirty="0"/>
          </a:p>
          <a:p>
            <a:pPr marL="342900" indent="-342900">
              <a:buFont typeface="Menlo Regular" panose="020B0609030804020204" pitchFamily="49" charset="0"/>
              <a:buChar char="▻"/>
            </a:pPr>
            <a:r>
              <a:rPr lang="fr-FR" sz="2000" dirty="0" err="1"/>
              <a:t>Offer</a:t>
            </a:r>
            <a:r>
              <a:rPr lang="fr-FR" sz="2000" dirty="0"/>
              <a:t> </a:t>
            </a:r>
            <a:r>
              <a:rPr lang="fr-FR" sz="2000" dirty="0" err="1"/>
              <a:t>enduser</a:t>
            </a:r>
            <a:r>
              <a:rPr lang="fr-FR" sz="2000" dirty="0"/>
              <a:t> </a:t>
            </a:r>
            <a:r>
              <a:rPr lang="fr-FR" sz="2000" dirty="0" err="1"/>
              <a:t>technical</a:t>
            </a:r>
            <a:r>
              <a:rPr lang="fr-FR" sz="2000" dirty="0"/>
              <a:t> support in </a:t>
            </a:r>
            <a:r>
              <a:rPr lang="fr-FR" sz="2000" dirty="0" err="1"/>
              <a:t>expressing</a:t>
            </a:r>
            <a:r>
              <a:rPr lang="fr-FR" sz="2000" dirty="0"/>
              <a:t> </a:t>
            </a:r>
            <a:r>
              <a:rPr lang="fr-FR" sz="2000" dirty="0" err="1"/>
              <a:t>needs</a:t>
            </a:r>
            <a:r>
              <a:rPr lang="fr-FR" sz="2000" dirty="0"/>
              <a:t>, </a:t>
            </a:r>
            <a:r>
              <a:rPr lang="fr-FR" sz="2000" dirty="0" err="1"/>
              <a:t>ordering</a:t>
            </a:r>
            <a:r>
              <a:rPr lang="fr-FR" sz="2000" dirty="0"/>
              <a:t> new acquisitions, </a:t>
            </a:r>
            <a:r>
              <a:rPr lang="fr-FR" sz="2000" dirty="0" err="1"/>
              <a:t>accessing</a:t>
            </a:r>
            <a:r>
              <a:rPr lang="fr-FR" sz="2000" dirty="0"/>
              <a:t> and </a:t>
            </a:r>
            <a:r>
              <a:rPr lang="fr-FR" sz="2000" dirty="0" err="1"/>
              <a:t>using</a:t>
            </a:r>
            <a:r>
              <a:rPr lang="fr-FR" sz="2000" dirty="0"/>
              <a:t> data</a:t>
            </a:r>
            <a:r>
              <a:rPr lang="fr-FR" sz="1100" dirty="0"/>
              <a:t>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61E05F8-7D1B-C448-9BE5-FC5D0018A44C}"/>
              </a:ext>
            </a:extLst>
          </p:cNvPr>
          <p:cNvSpPr txBox="1"/>
          <p:nvPr/>
        </p:nvSpPr>
        <p:spPr>
          <a:xfrm>
            <a:off x="1472680" y="1341144"/>
            <a:ext cx="9594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2">
                    <a:lumMod val="50000"/>
                  </a:schemeClr>
                </a:solidFill>
              </a:rPr>
              <a:t>French </a:t>
            </a:r>
            <a:r>
              <a:rPr lang="fr-FR" sz="2400" b="1" dirty="0" err="1">
                <a:solidFill>
                  <a:schemeClr val="accent2">
                    <a:lumMod val="50000"/>
                  </a:schemeClr>
                </a:solidFill>
              </a:rPr>
              <a:t>Facilitiy</a:t>
            </a:r>
            <a:r>
              <a:rPr lang="fr-FR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FR" sz="2400" b="1" dirty="0" err="1">
                <a:solidFill>
                  <a:schemeClr val="accent2">
                    <a:lumMod val="50000"/>
                  </a:schemeClr>
                </a:solidFill>
              </a:rPr>
              <a:t>giving</a:t>
            </a:r>
            <a:r>
              <a:rPr lang="fr-FR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FR" sz="2400" b="1" dirty="0" err="1">
                <a:solidFill>
                  <a:schemeClr val="accent2">
                    <a:lumMod val="50000"/>
                  </a:schemeClr>
                </a:solidFill>
              </a:rPr>
              <a:t>access</a:t>
            </a:r>
            <a:r>
              <a:rPr lang="fr-FR" sz="2400" b="1" dirty="0">
                <a:solidFill>
                  <a:schemeClr val="accent2">
                    <a:lumMod val="50000"/>
                  </a:schemeClr>
                </a:solidFill>
              </a:rPr>
              <a:t> to VHR </a:t>
            </a:r>
            <a:r>
              <a:rPr lang="fr-FR" sz="2400" b="1" dirty="0" err="1">
                <a:solidFill>
                  <a:schemeClr val="accent2">
                    <a:lumMod val="50000"/>
                  </a:schemeClr>
                </a:solidFill>
              </a:rPr>
              <a:t>resources</a:t>
            </a:r>
            <a:r>
              <a:rPr lang="fr-FR" sz="2400" b="1" dirty="0">
                <a:solidFill>
                  <a:schemeClr val="accent2">
                    <a:lumMod val="50000"/>
                  </a:schemeClr>
                </a:solidFill>
              </a:rPr>
              <a:t> and services,</a:t>
            </a:r>
            <a:br>
              <a:rPr lang="fr-FR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r-FR" sz="2400" b="1" dirty="0" err="1">
                <a:solidFill>
                  <a:schemeClr val="accent2">
                    <a:lumMod val="50000"/>
                  </a:schemeClr>
                </a:solidFill>
              </a:rPr>
              <a:t>dedicated</a:t>
            </a:r>
            <a:r>
              <a:rPr lang="fr-FR" sz="2400" b="1" dirty="0">
                <a:solidFill>
                  <a:schemeClr val="accent2">
                    <a:lumMod val="50000"/>
                  </a:schemeClr>
                </a:solidFill>
              </a:rPr>
              <a:t> to </a:t>
            </a:r>
            <a:r>
              <a:rPr lang="fr-FR" sz="2400" b="1" dirty="0" err="1">
                <a:solidFill>
                  <a:schemeClr val="accent2">
                    <a:lumMod val="50000"/>
                  </a:schemeClr>
                </a:solidFill>
              </a:rPr>
              <a:t>scientific</a:t>
            </a:r>
            <a:r>
              <a:rPr lang="fr-FR" sz="2400" b="1" dirty="0">
                <a:solidFill>
                  <a:schemeClr val="accent2">
                    <a:lumMod val="50000"/>
                  </a:schemeClr>
                </a:solidFill>
              </a:rPr>
              <a:t>, R&amp;D and public </a:t>
            </a:r>
            <a:r>
              <a:rPr lang="fr-FR" sz="2400" b="1" dirty="0" err="1">
                <a:solidFill>
                  <a:schemeClr val="accent2">
                    <a:lumMod val="50000"/>
                  </a:schemeClr>
                </a:solidFill>
              </a:rPr>
              <a:t>users</a:t>
            </a:r>
            <a:endParaRPr lang="fr-FR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494D7001-0E15-BE49-8E30-60ACB532E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030" y="2487"/>
            <a:ext cx="9891234" cy="10141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FR" sz="3600" dirty="0" err="1"/>
              <a:t>Who</a:t>
            </a:r>
            <a:r>
              <a:rPr lang="fr-FR" sz="3600" dirty="0"/>
              <a:t> are </a:t>
            </a:r>
            <a:r>
              <a:rPr lang="fr-FR" sz="3600" dirty="0" err="1"/>
              <a:t>we</a:t>
            </a:r>
            <a:r>
              <a:rPr lang="fr-FR" sz="3600" dirty="0"/>
              <a:t> 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A24E7EC-172E-D942-ABCC-9C5A0919DA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783" y="3426805"/>
            <a:ext cx="2551426" cy="257192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A0500ED-5D09-7B46-A7A6-DF7F27409B75}"/>
              </a:ext>
            </a:extLst>
          </p:cNvPr>
          <p:cNvSpPr txBox="1"/>
          <p:nvPr/>
        </p:nvSpPr>
        <p:spPr>
          <a:xfrm>
            <a:off x="508709" y="2677914"/>
            <a:ext cx="2302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Created</a:t>
            </a:r>
            <a:r>
              <a:rPr lang="fr-FR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2017</a:t>
            </a:r>
          </a:p>
          <a:p>
            <a:pPr algn="ctr"/>
            <a:r>
              <a:rPr lang="fr-FR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Consortium of 6 </a:t>
            </a:r>
            <a:r>
              <a:rPr lang="fr-FR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Partners</a:t>
            </a:r>
            <a:endParaRPr lang="fr-FR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6999224-02EA-1343-BF58-0B2D7AC12950}"/>
              </a:ext>
            </a:extLst>
          </p:cNvPr>
          <p:cNvSpPr txBox="1"/>
          <p:nvPr/>
        </p:nvSpPr>
        <p:spPr>
          <a:xfrm>
            <a:off x="2534882" y="3620899"/>
            <a:ext cx="644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solidFill>
                  <a:srgbClr val="7F0002"/>
                </a:solidFill>
              </a:rPr>
              <a:t>CNES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808687A-6D00-674E-83BA-CB8982EAB737}"/>
              </a:ext>
            </a:extLst>
          </p:cNvPr>
          <p:cNvSpPr txBox="1"/>
          <p:nvPr/>
        </p:nvSpPr>
        <p:spPr>
          <a:xfrm>
            <a:off x="2731998" y="3990457"/>
            <a:ext cx="644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solidFill>
                  <a:srgbClr val="7F0002"/>
                </a:solidFill>
              </a:rPr>
              <a:t>CNRS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39AE334-E222-254C-8895-74BCEDD55C6F}"/>
              </a:ext>
            </a:extLst>
          </p:cNvPr>
          <p:cNvSpPr txBox="1"/>
          <p:nvPr/>
        </p:nvSpPr>
        <p:spPr>
          <a:xfrm>
            <a:off x="2862390" y="4329649"/>
            <a:ext cx="644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solidFill>
                  <a:srgbClr val="7F0002"/>
                </a:solidFill>
              </a:rPr>
              <a:t>IGN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0F12143-4837-924E-8453-816B6BB59088}"/>
              </a:ext>
            </a:extLst>
          </p:cNvPr>
          <p:cNvSpPr txBox="1"/>
          <p:nvPr/>
        </p:nvSpPr>
        <p:spPr>
          <a:xfrm>
            <a:off x="2823545" y="4731104"/>
            <a:ext cx="644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solidFill>
                  <a:srgbClr val="7F0002"/>
                </a:solidFill>
              </a:rPr>
              <a:t>IRD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8923765-2A22-6140-8373-4E44A952CB5F}"/>
              </a:ext>
            </a:extLst>
          </p:cNvPr>
          <p:cNvSpPr txBox="1"/>
          <p:nvPr/>
        </p:nvSpPr>
        <p:spPr>
          <a:xfrm>
            <a:off x="2742041" y="5115070"/>
            <a:ext cx="644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solidFill>
                  <a:srgbClr val="7F0002"/>
                </a:solidFill>
              </a:rPr>
              <a:t>INRAE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AE20450-973F-D94D-A10F-D26819B49A36}"/>
              </a:ext>
            </a:extLst>
          </p:cNvPr>
          <p:cNvSpPr txBox="1"/>
          <p:nvPr/>
        </p:nvSpPr>
        <p:spPr>
          <a:xfrm>
            <a:off x="2489258" y="5484939"/>
            <a:ext cx="644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solidFill>
                  <a:srgbClr val="7F0002"/>
                </a:solidFill>
              </a:rPr>
              <a:t>CIRAD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FFDD758-D55C-164C-85E7-E1A5CA1CAAB6}"/>
              </a:ext>
            </a:extLst>
          </p:cNvPr>
          <p:cNvSpPr txBox="1"/>
          <p:nvPr/>
        </p:nvSpPr>
        <p:spPr>
          <a:xfrm>
            <a:off x="1050322" y="5872812"/>
            <a:ext cx="1832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>
                <a:solidFill>
                  <a:schemeClr val="accent4">
                    <a:lumMod val="50000"/>
                  </a:schemeClr>
                </a:solidFill>
              </a:rPr>
              <a:t>Collaboration </a:t>
            </a:r>
            <a:r>
              <a:rPr lang="fr-FR" sz="1200" i="1" dirty="0" err="1">
                <a:solidFill>
                  <a:schemeClr val="accent4">
                    <a:lumMod val="50000"/>
                  </a:schemeClr>
                </a:solidFill>
              </a:rPr>
              <a:t>with</a:t>
            </a:r>
            <a:r>
              <a:rPr lang="fr-FR" sz="1200" i="1" dirty="0">
                <a:solidFill>
                  <a:schemeClr val="accent4">
                    <a:lumMod val="50000"/>
                  </a:schemeClr>
                </a:solidFill>
              </a:rPr>
              <a:t> AFD</a:t>
            </a:r>
          </a:p>
        </p:txBody>
      </p:sp>
    </p:spTree>
    <p:extLst>
      <p:ext uri="{BB962C8B-B14F-4D97-AF65-F5344CB8AC3E}">
        <p14:creationId xmlns:p14="http://schemas.microsoft.com/office/powerpoint/2010/main" val="382616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78A002-EC3F-46FA-8DCB-CBF81C19D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015" y="275279"/>
            <a:ext cx="9879620" cy="652187"/>
          </a:xfrm>
        </p:spPr>
        <p:txBody>
          <a:bodyPr>
            <a:normAutofit/>
          </a:bodyPr>
          <a:lstStyle/>
          <a:p>
            <a:pPr algn="r"/>
            <a:r>
              <a:rPr lang="fr-FR" sz="3600" dirty="0"/>
              <a:t>Our </a:t>
            </a:r>
            <a:r>
              <a:rPr lang="fr-FR" sz="3600" dirty="0" err="1"/>
              <a:t>endusers</a:t>
            </a:r>
            <a:endParaRPr lang="fr-FR" sz="3600" dirty="0"/>
          </a:p>
        </p:txBody>
      </p:sp>
      <p:sp>
        <p:nvSpPr>
          <p:cNvPr id="49" name="Google Shape;130;p5">
            <a:extLst>
              <a:ext uri="{FF2B5EF4-FFF2-40B4-BE49-F238E27FC236}">
                <a16:creationId xmlns:a16="http://schemas.microsoft.com/office/drawing/2014/main" id="{422E4757-0360-C14C-B693-678087E83ECE}"/>
              </a:ext>
            </a:extLst>
          </p:cNvPr>
          <p:cNvSpPr txBox="1"/>
          <p:nvPr/>
        </p:nvSpPr>
        <p:spPr>
          <a:xfrm>
            <a:off x="2521257" y="4038166"/>
            <a:ext cx="3076754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692</a:t>
            </a: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Organizations</a:t>
            </a:r>
            <a:b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  <a:sym typeface="Calibri"/>
              </a:rPr>
              <a:t>(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  <a:sym typeface="Calibri"/>
              </a:rPr>
              <a:t>Membership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  <a:sym typeface="Calibri"/>
              </a:rPr>
              <a:t>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1 429 </a:t>
            </a:r>
            <a:r>
              <a:rPr lang="fr-FR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Endusers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Personal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accounts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  <a:sym typeface="Calibri"/>
              </a:rPr>
              <a:t>400 </a:t>
            </a:r>
            <a:r>
              <a:rPr lang="fr-FR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  <a:sym typeface="Calibri"/>
              </a:rPr>
              <a:t>Ordering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  <a:sym typeface="Calibri"/>
              </a:rPr>
              <a:t> </a:t>
            </a:r>
            <a:r>
              <a:rPr lang="fr-FR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  <a:sym typeface="Calibri"/>
              </a:rPr>
              <a:t>requests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  <a:sym typeface="Calibri"/>
              </a:rPr>
              <a:t> / </a:t>
            </a:r>
            <a:r>
              <a:rPr lang="fr-FR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  <a:sym typeface="Calibri"/>
              </a:rPr>
              <a:t>year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</a:p>
          <a:p>
            <a:pPr lvl="0" algn="ctr"/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  <a:sym typeface="Calibri"/>
              </a:rPr>
              <a:t>Endusers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  <a:sym typeface="Calibri"/>
              </a:rPr>
              <a:t>requests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  <a:sym typeface="Calibri"/>
              </a:rPr>
              <a:t>average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56" name="Picture 2" descr="Gouvernance | Parc national des Calanques">
            <a:extLst>
              <a:ext uri="{FF2B5EF4-FFF2-40B4-BE49-F238E27FC236}">
                <a16:creationId xmlns:a16="http://schemas.microsoft.com/office/drawing/2014/main" id="{66EACDD7-0066-4B42-B47C-920E0EF00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8299" y="1065132"/>
            <a:ext cx="746400" cy="76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BCFB4D2F-F924-6A45-9643-5F0CC7594037}"/>
              </a:ext>
            </a:extLst>
          </p:cNvPr>
          <p:cNvGrpSpPr/>
          <p:nvPr/>
        </p:nvGrpSpPr>
        <p:grpSpPr>
          <a:xfrm>
            <a:off x="7456875" y="3515300"/>
            <a:ext cx="3810369" cy="2874587"/>
            <a:chOff x="5470149" y="3461140"/>
            <a:chExt cx="3810369" cy="2874587"/>
          </a:xfrm>
        </p:grpSpPr>
        <p:sp>
          <p:nvSpPr>
            <p:cNvPr id="44" name="Google Shape;125;p5">
              <a:extLst>
                <a:ext uri="{FF2B5EF4-FFF2-40B4-BE49-F238E27FC236}">
                  <a16:creationId xmlns:a16="http://schemas.microsoft.com/office/drawing/2014/main" id="{3F8449A7-BD5E-E448-93E3-ED699BB9A015}"/>
                </a:ext>
              </a:extLst>
            </p:cNvPr>
            <p:cNvSpPr txBox="1"/>
            <p:nvPr/>
          </p:nvSpPr>
          <p:spPr>
            <a:xfrm>
              <a:off x="7058123" y="4060688"/>
              <a:ext cx="1635206" cy="461624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1 500 </a:t>
              </a:r>
              <a:r>
                <a:rPr lang="fr-F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visits</a:t>
              </a:r>
              <a:endParaRPr lang="fr-F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  <a:sym typeface="Calibri"/>
                </a:rPr>
                <a:t>2 200 sessions</a:t>
              </a:r>
              <a:endParaRPr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1026" name="Picture 2" descr="Pictogramme web images vectorielles, Pictogramme web vecteurs libres de  droits | Depositphotos">
              <a:extLst>
                <a:ext uri="{FF2B5EF4-FFF2-40B4-BE49-F238E27FC236}">
                  <a16:creationId xmlns:a16="http://schemas.microsoft.com/office/drawing/2014/main" id="{B953AAAA-CAFA-B244-9F24-030132971E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500" y="3946763"/>
              <a:ext cx="897300" cy="646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875B29DF-7F90-C441-8C03-B9068C8AD252}"/>
                </a:ext>
              </a:extLst>
            </p:cNvPr>
            <p:cNvSpPr txBox="1"/>
            <p:nvPr/>
          </p:nvSpPr>
          <p:spPr>
            <a:xfrm>
              <a:off x="5470149" y="3461140"/>
              <a:ext cx="381036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Visits</a:t>
              </a:r>
              <a:r>
                <a: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 to the Facility (</a:t>
              </a:r>
              <a:r>
                <a:rPr lang="fr-F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june</a:t>
              </a:r>
              <a:r>
                <a: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 - sept. 2022)</a:t>
              </a:r>
              <a:endParaRPr lang="fr-FR" sz="1600" dirty="0"/>
            </a:p>
          </p:txBody>
        </p: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78D66621-BFEE-604A-BEC6-F6F1D7CCB4FD}"/>
                </a:ext>
              </a:extLst>
            </p:cNvPr>
            <p:cNvGrpSpPr/>
            <p:nvPr/>
          </p:nvGrpSpPr>
          <p:grpSpPr>
            <a:xfrm>
              <a:off x="5879584" y="4661002"/>
              <a:ext cx="1017258" cy="985454"/>
              <a:chOff x="5965268" y="4927817"/>
              <a:chExt cx="1017258" cy="985454"/>
            </a:xfrm>
          </p:grpSpPr>
          <p:pic>
            <p:nvPicPr>
              <p:cNvPr id="1028" name="Picture 4" descr="Vecteur dicône de navigateur isolé sur fond blanc, signe de peintures  murales • tableaux léger, AVC, doublé | myloview.fr">
                <a:extLst>
                  <a:ext uri="{FF2B5EF4-FFF2-40B4-BE49-F238E27FC236}">
                    <a16:creationId xmlns:a16="http://schemas.microsoft.com/office/drawing/2014/main" id="{2A548F28-F3F1-AE49-968E-EFCBDA69BD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97072" y="4927817"/>
                <a:ext cx="985454" cy="9854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4963707-85BD-4D4D-9E8F-0A06CB2A0190}"/>
                  </a:ext>
                </a:extLst>
              </p:cNvPr>
              <p:cNvSpPr/>
              <p:nvPr/>
            </p:nvSpPr>
            <p:spPr>
              <a:xfrm>
                <a:off x="5965268" y="5705992"/>
                <a:ext cx="639978" cy="1393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8" name="Google Shape;125;p5">
              <a:extLst>
                <a:ext uri="{FF2B5EF4-FFF2-40B4-BE49-F238E27FC236}">
                  <a16:creationId xmlns:a16="http://schemas.microsoft.com/office/drawing/2014/main" id="{90DCDBC5-0EDA-174D-8169-9A22347EEB0F}"/>
                </a:ext>
              </a:extLst>
            </p:cNvPr>
            <p:cNvSpPr txBox="1"/>
            <p:nvPr/>
          </p:nvSpPr>
          <p:spPr>
            <a:xfrm>
              <a:off x="7060091" y="4872681"/>
              <a:ext cx="1635206" cy="461624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1 400 </a:t>
              </a:r>
              <a:r>
                <a:rPr lang="fr-F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visits</a:t>
              </a:r>
              <a:endParaRPr lang="fr-F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  <a:sym typeface="Calibri"/>
                </a:rPr>
                <a:t>180 / </a:t>
              </a:r>
              <a:r>
                <a:rPr lang="fr-F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  <a:sym typeface="Calibri"/>
                </a:rPr>
                <a:t>week</a:t>
              </a:r>
              <a:r>
                <a:rPr lang="fr-F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  <a:sym typeface="Calibri"/>
                </a:rPr>
                <a:t> (</a:t>
              </a:r>
              <a:r>
                <a:rPr lang="fr-F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  <a:sym typeface="Calibri"/>
                </a:rPr>
                <a:t>average</a:t>
              </a:r>
              <a:r>
                <a:rPr lang="fr-F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  <a:sym typeface="Calibri"/>
                </a:rPr>
                <a:t>)</a:t>
              </a:r>
              <a:endParaRPr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59" name="Image 58">
              <a:extLst>
                <a:ext uri="{FF2B5EF4-FFF2-40B4-BE49-F238E27FC236}">
                  <a16:creationId xmlns:a16="http://schemas.microsoft.com/office/drawing/2014/main" id="{6EEC59FA-050C-DE4E-87A9-0DFBAA92A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07563" y="5597267"/>
              <a:ext cx="716541" cy="180902"/>
            </a:xfrm>
            <a:prstGeom prst="rect">
              <a:avLst/>
            </a:prstGeom>
          </p:spPr>
        </p:pic>
        <p:sp>
          <p:nvSpPr>
            <p:cNvPr id="60" name="Google Shape;125;p5">
              <a:extLst>
                <a:ext uri="{FF2B5EF4-FFF2-40B4-BE49-F238E27FC236}">
                  <a16:creationId xmlns:a16="http://schemas.microsoft.com/office/drawing/2014/main" id="{8C144EEF-251C-DD49-9D95-729B5E3F152D}"/>
                </a:ext>
              </a:extLst>
            </p:cNvPr>
            <p:cNvSpPr txBox="1"/>
            <p:nvPr/>
          </p:nvSpPr>
          <p:spPr>
            <a:xfrm>
              <a:off x="7058123" y="5546194"/>
              <a:ext cx="1635206" cy="276959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1 204 </a:t>
              </a:r>
              <a:r>
                <a:rPr lang="fr-F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Followers</a:t>
              </a:r>
              <a:endParaRPr lang="fr-F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1" name="Image 60">
              <a:extLst>
                <a:ext uri="{FF2B5EF4-FFF2-40B4-BE49-F238E27FC236}">
                  <a16:creationId xmlns:a16="http://schemas.microsoft.com/office/drawing/2014/main" id="{A50D417C-5C5B-4B42-A82F-A1C6A17FF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07563" y="6010642"/>
              <a:ext cx="977037" cy="306359"/>
            </a:xfrm>
            <a:prstGeom prst="rect">
              <a:avLst/>
            </a:prstGeom>
          </p:spPr>
        </p:pic>
        <p:sp>
          <p:nvSpPr>
            <p:cNvPr id="63" name="Google Shape;125;p5">
              <a:extLst>
                <a:ext uri="{FF2B5EF4-FFF2-40B4-BE49-F238E27FC236}">
                  <a16:creationId xmlns:a16="http://schemas.microsoft.com/office/drawing/2014/main" id="{20844377-AE67-564C-A15A-D58E165DC58E}"/>
                </a:ext>
              </a:extLst>
            </p:cNvPr>
            <p:cNvSpPr txBox="1"/>
            <p:nvPr/>
          </p:nvSpPr>
          <p:spPr>
            <a:xfrm>
              <a:off x="7058123" y="6058768"/>
              <a:ext cx="1635206" cy="276959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869 impressions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2BBB34E8-7E8A-CB4E-A9F0-C11339F8C001}"/>
              </a:ext>
            </a:extLst>
          </p:cNvPr>
          <p:cNvSpPr txBox="1"/>
          <p:nvPr/>
        </p:nvSpPr>
        <p:spPr>
          <a:xfrm>
            <a:off x="4168011" y="1457909"/>
            <a:ext cx="722280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French </a:t>
            </a:r>
            <a:r>
              <a:rPr lang="fr-FR" sz="1600" b="1" dirty="0" err="1">
                <a:solidFill>
                  <a:schemeClr val="accent6">
                    <a:lumMod val="75000"/>
                  </a:schemeClr>
                </a:solidFill>
              </a:rPr>
              <a:t>Scientists</a:t>
            </a: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: all Public </a:t>
            </a:r>
            <a:r>
              <a:rPr lang="fr-FR" sz="1600" b="1" dirty="0" err="1">
                <a:solidFill>
                  <a:schemeClr val="accent6">
                    <a:lumMod val="75000"/>
                  </a:schemeClr>
                </a:solidFill>
              </a:rPr>
              <a:t>Organizations</a:t>
            </a:r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French Public </a:t>
            </a:r>
            <a:r>
              <a:rPr lang="fr-FR" sz="1600" b="1" dirty="0" err="1">
                <a:solidFill>
                  <a:schemeClr val="accent6">
                    <a:lumMod val="75000"/>
                  </a:schemeClr>
                </a:solidFill>
              </a:rPr>
              <a:t>Sector</a:t>
            </a: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 : all </a:t>
            </a:r>
            <a:r>
              <a:rPr lang="fr-FR" sz="1600" b="1" dirty="0" err="1">
                <a:solidFill>
                  <a:schemeClr val="accent6">
                    <a:lumMod val="75000"/>
                  </a:schemeClr>
                </a:solidFill>
              </a:rPr>
              <a:t>Organizations</a:t>
            </a:r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Non French </a:t>
            </a:r>
            <a:r>
              <a:rPr lang="fr-FR" sz="1600" b="1" dirty="0" err="1">
                <a:solidFill>
                  <a:schemeClr val="accent6">
                    <a:lumMod val="75000"/>
                  </a:schemeClr>
                </a:solidFill>
              </a:rPr>
              <a:t>Scientists</a:t>
            </a: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fr-FR" sz="1600" b="1" dirty="0" err="1">
                <a:solidFill>
                  <a:schemeClr val="accent6">
                    <a:lumMod val="75000"/>
                  </a:schemeClr>
                </a:solidFill>
              </a:rPr>
              <a:t>under</a:t>
            </a: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 conditions, </a:t>
            </a:r>
            <a:r>
              <a:rPr lang="fr-FR" sz="1600" b="1" dirty="0" err="1">
                <a:solidFill>
                  <a:schemeClr val="accent6">
                    <a:lumMod val="75000"/>
                  </a:schemeClr>
                </a:solidFill>
              </a:rPr>
              <a:t>limited</a:t>
            </a: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 services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b="1" dirty="0" err="1">
                <a:solidFill>
                  <a:schemeClr val="accent6">
                    <a:lumMod val="75000"/>
                  </a:schemeClr>
                </a:solidFill>
              </a:rPr>
              <a:t>Private</a:t>
            </a: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600" b="1" dirty="0" err="1">
                <a:solidFill>
                  <a:schemeClr val="accent6">
                    <a:lumMod val="75000"/>
                  </a:schemeClr>
                </a:solidFill>
              </a:rPr>
              <a:t>Sector</a:t>
            </a: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: French corporations for R&amp;D </a:t>
            </a:r>
            <a:r>
              <a:rPr lang="fr-FR" sz="1600" b="1" dirty="0" err="1">
                <a:solidFill>
                  <a:schemeClr val="accent6">
                    <a:lumMod val="75000"/>
                  </a:schemeClr>
                </a:solidFill>
              </a:rPr>
              <a:t>Projects</a:t>
            </a: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600" b="1" dirty="0" err="1">
                <a:solidFill>
                  <a:schemeClr val="accent6">
                    <a:lumMod val="75000"/>
                  </a:schemeClr>
                </a:solidFill>
              </a:rPr>
              <a:t>only</a:t>
            </a: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fr-FR" sz="1600" b="1" dirty="0" err="1">
                <a:solidFill>
                  <a:schemeClr val="accent6">
                    <a:lumMod val="75000"/>
                  </a:schemeClr>
                </a:solidFill>
              </a:rPr>
              <a:t>limited</a:t>
            </a: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 services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E42025-376A-F247-94B0-C3907EFFBD53}"/>
              </a:ext>
            </a:extLst>
          </p:cNvPr>
          <p:cNvSpPr txBox="1"/>
          <p:nvPr/>
        </p:nvSpPr>
        <p:spPr>
          <a:xfrm>
            <a:off x="726941" y="1752677"/>
            <a:ext cx="1922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>
                <a:solidFill>
                  <a:schemeClr val="accent6">
                    <a:lumMod val="75000"/>
                  </a:schemeClr>
                </a:solidFill>
              </a:rPr>
              <a:t>Authorized</a:t>
            </a: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 DINAMIS </a:t>
            </a:r>
            <a:r>
              <a:rPr lang="fr-FR" sz="1600" b="1" dirty="0" err="1">
                <a:solidFill>
                  <a:schemeClr val="accent6">
                    <a:lumMod val="75000"/>
                  </a:schemeClr>
                </a:solidFill>
              </a:rPr>
              <a:t>Users</a:t>
            </a:r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5452DB9-E1A9-7640-BF4F-0DD97F664403}"/>
              </a:ext>
            </a:extLst>
          </p:cNvPr>
          <p:cNvSpPr txBox="1"/>
          <p:nvPr/>
        </p:nvSpPr>
        <p:spPr>
          <a:xfrm>
            <a:off x="2614286" y="3366862"/>
            <a:ext cx="2806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6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algn="ctr"/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Total pool of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endusers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6" name="Image 25" descr="wordle_bis.tiff">
            <a:extLst>
              <a:ext uri="{FF2B5EF4-FFF2-40B4-BE49-F238E27FC236}">
                <a16:creationId xmlns:a16="http://schemas.microsoft.com/office/drawing/2014/main" id="{CEBB98DF-3C47-FF49-872B-3305CB32D2C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duotone>
              <a:schemeClr val="accent6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00000"/>
                    </a14:imgEffect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649" y="1803462"/>
            <a:ext cx="1441564" cy="95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0885578A-7450-8C4E-B5A8-FE7FC3B6FF94}"/>
              </a:ext>
            </a:extLst>
          </p:cNvPr>
          <p:cNvGrpSpPr/>
          <p:nvPr/>
        </p:nvGrpSpPr>
        <p:grpSpPr>
          <a:xfrm>
            <a:off x="2506353" y="1593102"/>
            <a:ext cx="4956129" cy="4997511"/>
            <a:chOff x="2780485" y="1318698"/>
            <a:chExt cx="5413298" cy="4997511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C0E77173-412D-AC46-9B41-E1A3FD54CA4D}"/>
                </a:ext>
              </a:extLst>
            </p:cNvPr>
            <p:cNvGrpSpPr/>
            <p:nvPr/>
          </p:nvGrpSpPr>
          <p:grpSpPr>
            <a:xfrm>
              <a:off x="2780485" y="1318698"/>
              <a:ext cx="5413298" cy="4824359"/>
              <a:chOff x="6218566" y="1644258"/>
              <a:chExt cx="5413298" cy="4824359"/>
            </a:xfrm>
          </p:grpSpPr>
          <p:grpSp>
            <p:nvGrpSpPr>
              <p:cNvPr id="39" name="Groupe 38">
                <a:extLst>
                  <a:ext uri="{FF2B5EF4-FFF2-40B4-BE49-F238E27FC236}">
                    <a16:creationId xmlns:a16="http://schemas.microsoft.com/office/drawing/2014/main" id="{85E5284F-85C4-AB4F-8C20-3BF5101030BF}"/>
                  </a:ext>
                </a:extLst>
              </p:cNvPr>
              <p:cNvGrpSpPr/>
              <p:nvPr/>
            </p:nvGrpSpPr>
            <p:grpSpPr>
              <a:xfrm rot="20485540">
                <a:off x="6422702" y="1644258"/>
                <a:ext cx="5209162" cy="4824359"/>
                <a:chOff x="251433" y="2019545"/>
                <a:chExt cx="5209162" cy="4824359"/>
              </a:xfrm>
            </p:grpSpPr>
            <p:sp>
              <p:nvSpPr>
                <p:cNvPr id="40" name="Ellipse 39">
                  <a:extLst>
                    <a:ext uri="{FF2B5EF4-FFF2-40B4-BE49-F238E27FC236}">
                      <a16:creationId xmlns:a16="http://schemas.microsoft.com/office/drawing/2014/main" id="{B1F6A490-ABBC-6F47-A58B-FCF8742DDAE6}"/>
                    </a:ext>
                  </a:extLst>
                </p:cNvPr>
                <p:cNvSpPr/>
                <p:nvPr/>
              </p:nvSpPr>
              <p:spPr>
                <a:xfrm rot="16768319">
                  <a:off x="364988" y="1905990"/>
                  <a:ext cx="4514332" cy="4741441"/>
                </a:xfrm>
                <a:prstGeom prst="ellipse">
                  <a:avLst/>
                </a:prstGeom>
                <a:noFill/>
                <a:ln w="19050">
                  <a:solidFill>
                    <a:srgbClr val="2D6978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9525" lvl="1" algn="ctr"/>
                  <a:endParaRPr lang="fr-FR" sz="3600" b="1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7795A2B-9516-3D40-BAA0-5CA861E4152E}"/>
                    </a:ext>
                  </a:extLst>
                </p:cNvPr>
                <p:cNvSpPr/>
                <p:nvPr/>
              </p:nvSpPr>
              <p:spPr>
                <a:xfrm>
                  <a:off x="2682483" y="2108403"/>
                  <a:ext cx="2780332" cy="47428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42" name="Ellipse 41">
                <a:extLst>
                  <a:ext uri="{FF2B5EF4-FFF2-40B4-BE49-F238E27FC236}">
                    <a16:creationId xmlns:a16="http://schemas.microsoft.com/office/drawing/2014/main" id="{289337D7-96C1-1747-A3B6-2923FADF08B2}"/>
                  </a:ext>
                </a:extLst>
              </p:cNvPr>
              <p:cNvSpPr/>
              <p:nvPr/>
            </p:nvSpPr>
            <p:spPr>
              <a:xfrm>
                <a:off x="6218566" y="2480125"/>
                <a:ext cx="978257" cy="7504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2D69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rgbClr val="7F0002"/>
                  </a:solidFill>
                </a:endParaRP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27AD195-60C6-B048-BD10-A01B58A5DAC9}"/>
                </a:ext>
              </a:extLst>
            </p:cNvPr>
            <p:cNvSpPr/>
            <p:nvPr/>
          </p:nvSpPr>
          <p:spPr>
            <a:xfrm>
              <a:off x="3637205" y="5371086"/>
              <a:ext cx="2691236" cy="9451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9" name="Picture 2" descr="MESRI – Software Heritage">
            <a:extLst>
              <a:ext uri="{FF2B5EF4-FFF2-40B4-BE49-F238E27FC236}">
                <a16:creationId xmlns:a16="http://schemas.microsoft.com/office/drawing/2014/main" id="{F7EA9382-6002-324F-9562-F59B4A65D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9605" y="5257867"/>
            <a:ext cx="2329028" cy="104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8.png">
            <a:extLst>
              <a:ext uri="{FF2B5EF4-FFF2-40B4-BE49-F238E27FC236}">
                <a16:creationId xmlns:a16="http://schemas.microsoft.com/office/drawing/2014/main" id="{B32D1816-F7BB-6442-850E-4AC7B9DB101A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24726" y="2571244"/>
            <a:ext cx="3947085" cy="3165623"/>
          </a:xfrm>
          <a:prstGeom prst="rect">
            <a:avLst/>
          </a:prstGeom>
          <a:ln/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94C7DCF-AC91-F74D-8CE3-E22C3B76C98C}"/>
              </a:ext>
            </a:extLst>
          </p:cNvPr>
          <p:cNvSpPr txBox="1"/>
          <p:nvPr/>
        </p:nvSpPr>
        <p:spPr>
          <a:xfrm>
            <a:off x="8524507" y="4780063"/>
            <a:ext cx="339932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 Terra</a:t>
            </a:r>
          </a:p>
          <a:p>
            <a:pPr algn="ctr"/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National </a:t>
            </a:r>
            <a:r>
              <a:rPr lang="fr-FR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Research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Infrastructure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D513570-E322-5E40-BDCC-9A8BDF911681}"/>
              </a:ext>
            </a:extLst>
          </p:cNvPr>
          <p:cNvSpPr/>
          <p:nvPr/>
        </p:nvSpPr>
        <p:spPr>
          <a:xfrm>
            <a:off x="4137944" y="4342788"/>
            <a:ext cx="1126054" cy="840118"/>
          </a:xfrm>
          <a:prstGeom prst="ellipse">
            <a:avLst/>
          </a:prstGeom>
          <a:noFill/>
          <a:ln w="76200">
            <a:solidFill>
              <a:srgbClr val="2D69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4B61915-34FD-3A48-97B6-7709E03BF13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4464" y="2010749"/>
            <a:ext cx="1815426" cy="1143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DD8C6152-2472-6F4E-B55D-8ED814F732DD}"/>
              </a:ext>
            </a:extLst>
          </p:cNvPr>
          <p:cNvSpPr txBox="1"/>
          <p:nvPr/>
        </p:nvSpPr>
        <p:spPr>
          <a:xfrm>
            <a:off x="8195307" y="1599215"/>
            <a:ext cx="2234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>
                <a:solidFill>
                  <a:schemeClr val="accent6">
                    <a:lumMod val="50000"/>
                  </a:schemeClr>
                </a:solidFill>
              </a:rPr>
              <a:t>Thematic</a:t>
            </a:r>
            <a:r>
              <a:rPr lang="fr-FR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1600" b="1" dirty="0" err="1">
                <a:solidFill>
                  <a:schemeClr val="accent6">
                    <a:lumMod val="50000"/>
                  </a:schemeClr>
                </a:solidFill>
              </a:rPr>
              <a:t>Products</a:t>
            </a:r>
            <a:endParaRPr lang="fr-FR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7F6D9EE-D792-8443-BCEA-C96F3DDB4988}"/>
              </a:ext>
            </a:extLst>
          </p:cNvPr>
          <p:cNvSpPr txBox="1"/>
          <p:nvPr/>
        </p:nvSpPr>
        <p:spPr>
          <a:xfrm>
            <a:off x="1786337" y="4865333"/>
            <a:ext cx="19296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1113" algn="ctr"/>
            <a:r>
              <a:rPr lang="fr-FR" sz="2000" b="1" dirty="0">
                <a:solidFill>
                  <a:srgbClr val="2D6978"/>
                </a:solidFill>
              </a:rPr>
              <a:t>DINAMIS</a:t>
            </a:r>
          </a:p>
        </p:txBody>
      </p:sp>
      <p:pic>
        <p:nvPicPr>
          <p:cNvPr id="24" name="Image 23" descr="Accueil Catalogue.png">
            <a:extLst>
              <a:ext uri="{FF2B5EF4-FFF2-40B4-BE49-F238E27FC236}">
                <a16:creationId xmlns:a16="http://schemas.microsoft.com/office/drawing/2014/main" id="{DE27CD81-B568-F642-8903-585D458AFB3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526" y="5255842"/>
            <a:ext cx="1912116" cy="109108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5" name="Flèche droite rayée 24">
            <a:extLst>
              <a:ext uri="{FF2B5EF4-FFF2-40B4-BE49-F238E27FC236}">
                <a16:creationId xmlns:a16="http://schemas.microsoft.com/office/drawing/2014/main" id="{77349DF2-1AB8-3E43-BEB3-3EFC8148A6E4}"/>
              </a:ext>
            </a:extLst>
          </p:cNvPr>
          <p:cNvSpPr/>
          <p:nvPr/>
        </p:nvSpPr>
        <p:spPr>
          <a:xfrm rot="19526080">
            <a:off x="7892235" y="3152479"/>
            <a:ext cx="366781" cy="198886"/>
          </a:xfrm>
          <a:prstGeom prst="stripedRightArrow">
            <a:avLst>
              <a:gd name="adj1" fmla="val 100000"/>
              <a:gd name="adj2" fmla="val 31392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Flèche droite rayée 25">
            <a:extLst>
              <a:ext uri="{FF2B5EF4-FFF2-40B4-BE49-F238E27FC236}">
                <a16:creationId xmlns:a16="http://schemas.microsoft.com/office/drawing/2014/main" id="{94C997B9-15AF-A84C-8D06-B4787DD7687C}"/>
              </a:ext>
            </a:extLst>
          </p:cNvPr>
          <p:cNvSpPr/>
          <p:nvPr/>
        </p:nvSpPr>
        <p:spPr>
          <a:xfrm rot="8722113">
            <a:off x="3719550" y="4974714"/>
            <a:ext cx="429685" cy="251873"/>
          </a:xfrm>
          <a:prstGeom prst="stripedRightArrow">
            <a:avLst>
              <a:gd name="adj1" fmla="val 100000"/>
              <a:gd name="adj2" fmla="val 313926"/>
            </a:avLst>
          </a:prstGeom>
          <a:solidFill>
            <a:srgbClr val="95B5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3F942D4-F90D-E04B-A2B1-E34AD61650C1}"/>
              </a:ext>
            </a:extLst>
          </p:cNvPr>
          <p:cNvSpPr txBox="1"/>
          <p:nvPr/>
        </p:nvSpPr>
        <p:spPr>
          <a:xfrm>
            <a:off x="8587928" y="3212646"/>
            <a:ext cx="1607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6">
                    <a:lumMod val="50000"/>
                  </a:schemeClr>
                </a:solidFill>
              </a:rPr>
              <a:t>Land data center</a:t>
            </a:r>
          </a:p>
        </p:txBody>
      </p:sp>
      <p:sp>
        <p:nvSpPr>
          <p:cNvPr id="29" name="Titre 1">
            <a:extLst>
              <a:ext uri="{FF2B5EF4-FFF2-40B4-BE49-F238E27FC236}">
                <a16:creationId xmlns:a16="http://schemas.microsoft.com/office/drawing/2014/main" id="{327342D8-A709-C841-96A7-B1A7F97C2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030" y="2487"/>
            <a:ext cx="9891234" cy="1014179"/>
          </a:xfrm>
        </p:spPr>
        <p:txBody>
          <a:bodyPr>
            <a:normAutofit/>
          </a:bodyPr>
          <a:lstStyle/>
          <a:p>
            <a:pPr algn="r"/>
            <a:r>
              <a:rPr lang="fr-FR" sz="3600" dirty="0"/>
              <a:t>Our </a:t>
            </a:r>
            <a:r>
              <a:rPr lang="fr-FR" sz="3600" dirty="0" err="1"/>
              <a:t>operational</a:t>
            </a:r>
            <a:r>
              <a:rPr lang="fr-FR" sz="3600" dirty="0"/>
              <a:t> </a:t>
            </a:r>
            <a:r>
              <a:rPr lang="fr-FR" sz="3600" dirty="0" err="1"/>
              <a:t>environment</a:t>
            </a:r>
            <a:endParaRPr lang="fr-FR" sz="3600" dirty="0"/>
          </a:p>
        </p:txBody>
      </p:sp>
      <p:sp>
        <p:nvSpPr>
          <p:cNvPr id="38" name="Flèche droite rayée 37">
            <a:extLst>
              <a:ext uri="{FF2B5EF4-FFF2-40B4-BE49-F238E27FC236}">
                <a16:creationId xmlns:a16="http://schemas.microsoft.com/office/drawing/2014/main" id="{70F9E546-670D-DD49-8517-B50DEC7BC846}"/>
              </a:ext>
            </a:extLst>
          </p:cNvPr>
          <p:cNvSpPr/>
          <p:nvPr/>
        </p:nvSpPr>
        <p:spPr>
          <a:xfrm rot="16200000">
            <a:off x="4892023" y="2207593"/>
            <a:ext cx="401659" cy="203791"/>
          </a:xfrm>
          <a:prstGeom prst="stripedRightArrow">
            <a:avLst>
              <a:gd name="adj1" fmla="val 100000"/>
              <a:gd name="adj2" fmla="val 31392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2CC1723-8C93-3F46-980E-A0C6FBAD3C87}"/>
              </a:ext>
            </a:extLst>
          </p:cNvPr>
          <p:cNvSpPr txBox="1"/>
          <p:nvPr/>
        </p:nvSpPr>
        <p:spPr>
          <a:xfrm>
            <a:off x="2506354" y="2460499"/>
            <a:ext cx="908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On-line</a:t>
            </a:r>
          </a:p>
          <a:p>
            <a:pPr algn="ctr"/>
            <a:r>
              <a:rPr lang="fr-FR" sz="1200" dirty="0"/>
              <a:t>DEM</a:t>
            </a:r>
          </a:p>
          <a:p>
            <a:pPr algn="ctr"/>
            <a:r>
              <a:rPr lang="fr-FR" sz="1200" dirty="0" err="1"/>
              <a:t>processing</a:t>
            </a:r>
            <a:endParaRPr lang="fr-FR" sz="1200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667E15C1-C054-A144-BA82-782F972D972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661" y="1344866"/>
            <a:ext cx="1179307" cy="686277"/>
          </a:xfrm>
          <a:prstGeom prst="rect">
            <a:avLst/>
          </a:prstGeom>
        </p:spPr>
      </p:pic>
      <p:sp>
        <p:nvSpPr>
          <p:cNvPr id="46" name="ZoneTexte 45">
            <a:extLst>
              <a:ext uri="{FF2B5EF4-FFF2-40B4-BE49-F238E27FC236}">
                <a16:creationId xmlns:a16="http://schemas.microsoft.com/office/drawing/2014/main" id="{734E1828-1913-8F49-B142-BEF8735D8C17}"/>
              </a:ext>
            </a:extLst>
          </p:cNvPr>
          <p:cNvSpPr txBox="1"/>
          <p:nvPr/>
        </p:nvSpPr>
        <p:spPr>
          <a:xfrm>
            <a:off x="444641" y="3716954"/>
            <a:ext cx="101850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Heritage</a:t>
            </a:r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0A021DCC-8150-4B4D-9DD7-E3AD2E911859}"/>
              </a:ext>
            </a:extLst>
          </p:cNvPr>
          <p:cNvGrpSpPr/>
          <p:nvPr/>
        </p:nvGrpSpPr>
        <p:grpSpPr>
          <a:xfrm>
            <a:off x="72668" y="2902920"/>
            <a:ext cx="1894845" cy="772039"/>
            <a:chOff x="283692" y="2469231"/>
            <a:chExt cx="1894845" cy="772039"/>
          </a:xfrm>
        </p:grpSpPr>
        <p:pic>
          <p:nvPicPr>
            <p:cNvPr id="43" name="Picture 2">
              <a:extLst>
                <a:ext uri="{FF2B5EF4-FFF2-40B4-BE49-F238E27FC236}">
                  <a16:creationId xmlns:a16="http://schemas.microsoft.com/office/drawing/2014/main" id="{65CB38CF-81FE-4E42-A46C-2733B8923A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41" y="3035767"/>
              <a:ext cx="640781" cy="205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87D30818-5C13-424C-882C-C4243398F289}"/>
                </a:ext>
              </a:extLst>
            </p:cNvPr>
            <p:cNvSpPr txBox="1"/>
            <p:nvPr/>
          </p:nvSpPr>
          <p:spPr>
            <a:xfrm>
              <a:off x="283692" y="2777253"/>
              <a:ext cx="488637" cy="338554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solidFill>
                    <a:srgbClr val="236F92"/>
                  </a:solidFill>
                </a:rPr>
                <a:t>ISIS </a:t>
              </a:r>
            </a:p>
          </p:txBody>
        </p:sp>
        <p:pic>
          <p:nvPicPr>
            <p:cNvPr id="45" name="Picture 2" descr="C:\Users\pierre\Documents\Projets\GEOSUD EQUIPEX\Communication\Logo GEOSUD 2013\logo\logo\logo couleur.png">
              <a:extLst>
                <a:ext uri="{FF2B5EF4-FFF2-40B4-BE49-F238E27FC236}">
                  <a16:creationId xmlns:a16="http://schemas.microsoft.com/office/drawing/2014/main" id="{49B36BA7-BD48-A24C-979E-764764CF65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129" y="2645761"/>
              <a:ext cx="908408" cy="44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2" descr="EQPX GEOSUD logo 3-600">
              <a:extLst>
                <a:ext uri="{FF2B5EF4-FFF2-40B4-BE49-F238E27FC236}">
                  <a16:creationId xmlns:a16="http://schemas.microsoft.com/office/drawing/2014/main" id="{2D00B955-5387-1C4B-9D2B-4EB17EB29C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399" y="2469231"/>
              <a:ext cx="488637" cy="463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7BD287E3-2B30-3A4C-A434-C09BDDD6DBE5}"/>
              </a:ext>
            </a:extLst>
          </p:cNvPr>
          <p:cNvCxnSpPr>
            <a:cxnSpLocks/>
          </p:cNvCxnSpPr>
          <p:nvPr/>
        </p:nvCxnSpPr>
        <p:spPr>
          <a:xfrm>
            <a:off x="953891" y="4092434"/>
            <a:ext cx="614271" cy="924734"/>
          </a:xfrm>
          <a:prstGeom prst="straightConnector1">
            <a:avLst/>
          </a:prstGeom>
          <a:ln w="12700">
            <a:solidFill>
              <a:srgbClr val="44737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2D6F5654-EB45-3246-99B9-E9C3047EB6F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1291" y="2383086"/>
            <a:ext cx="1382578" cy="46039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7C30F68-29E0-A74F-8DCD-EAE57BE374A3}"/>
              </a:ext>
            </a:extLst>
          </p:cNvPr>
          <p:cNvSpPr/>
          <p:nvPr/>
        </p:nvSpPr>
        <p:spPr>
          <a:xfrm>
            <a:off x="5670044" y="1426977"/>
            <a:ext cx="1224153" cy="1144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19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4" grpId="0"/>
      <p:bldP spid="15" grpId="0" animBg="1"/>
      <p:bldP spid="25" grpId="0" animBg="1"/>
      <p:bldP spid="26" grpId="0" animBg="1"/>
      <p:bldP spid="27" grpId="0"/>
      <p:bldP spid="38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1">
            <a:extLst>
              <a:ext uri="{FF2B5EF4-FFF2-40B4-BE49-F238E27FC236}">
                <a16:creationId xmlns:a16="http://schemas.microsoft.com/office/drawing/2014/main" id="{327342D8-A709-C841-96A7-B1A7F97C2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030" y="2487"/>
            <a:ext cx="9891234" cy="1014179"/>
          </a:xfrm>
        </p:spPr>
        <p:txBody>
          <a:bodyPr>
            <a:normAutofit/>
          </a:bodyPr>
          <a:lstStyle/>
          <a:p>
            <a:pPr algn="r"/>
            <a:r>
              <a:rPr lang="fr-FR" sz="3600" dirty="0"/>
              <a:t>A collaborative transverse infrastructure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B1E3809-A594-E944-B59B-C86BE4B0C48E}"/>
              </a:ext>
            </a:extLst>
          </p:cNvPr>
          <p:cNvSpPr txBox="1"/>
          <p:nvPr/>
        </p:nvSpPr>
        <p:spPr>
          <a:xfrm>
            <a:off x="90434" y="1303676"/>
            <a:ext cx="392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DINAMIS : </a:t>
            </a:r>
            <a:r>
              <a:rPr lang="fr-FR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distributed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infrastructures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0B3BF3DE-DE88-4141-8BE0-657410B301BD}"/>
              </a:ext>
            </a:extLst>
          </p:cNvPr>
          <p:cNvSpPr txBox="1"/>
          <p:nvPr/>
        </p:nvSpPr>
        <p:spPr>
          <a:xfrm>
            <a:off x="6096000" y="1558281"/>
            <a:ext cx="4535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Direct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Receiving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Station(s)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Infrastructures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hosting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data &amp;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Metadata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&amp; services Catalogue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Enduser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management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tools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EA86287F-0887-D643-9FC3-6EB258EEA4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093" y="1818930"/>
            <a:ext cx="1902188" cy="1661980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84068891-3EF6-E34E-88C5-6191879485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3645" y="3480910"/>
            <a:ext cx="5210156" cy="2990078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D271872-74CF-5749-A2DF-D5E1194893B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618" y="2561433"/>
            <a:ext cx="325528" cy="39435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8FDE24A-2EE9-8A4A-BAB9-CE5BE1E628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026" y="3851847"/>
            <a:ext cx="4568300" cy="2570934"/>
          </a:xfrm>
          <a:prstGeom prst="rect">
            <a:avLst/>
          </a:prstGeom>
        </p:spPr>
      </p:pic>
      <p:pic>
        <p:nvPicPr>
          <p:cNvPr id="2052" name="Picture 4" descr="Guyane Française Carte De Courbes Noires Contour Sur Fond Blanc De Vecteur  Illustration Clip Art Libres De Droits , Svg , Vecteurs Et Illustration.  Image 93078900.">
            <a:extLst>
              <a:ext uri="{FF2B5EF4-FFF2-40B4-BE49-F238E27FC236}">
                <a16:creationId xmlns:a16="http://schemas.microsoft.com/office/drawing/2014/main" id="{AAC9C9D6-ACBA-E74C-B9F3-E114C1967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197" y="2685076"/>
            <a:ext cx="541421" cy="54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0B9BC44-0B59-3248-BD6E-C97108BBE0E2}"/>
              </a:ext>
            </a:extLst>
          </p:cNvPr>
          <p:cNvSpPr txBox="1"/>
          <p:nvPr/>
        </p:nvSpPr>
        <p:spPr>
          <a:xfrm>
            <a:off x="234643" y="2322847"/>
            <a:ext cx="71205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/>
              <a:t>French </a:t>
            </a:r>
            <a:r>
              <a:rPr lang="fr-FR" sz="700" dirty="0" err="1"/>
              <a:t>Guiana</a:t>
            </a:r>
            <a:endParaRPr lang="fr-FR" sz="700" dirty="0"/>
          </a:p>
        </p:txBody>
      </p:sp>
    </p:spTree>
    <p:extLst>
      <p:ext uri="{BB962C8B-B14F-4D97-AF65-F5344CB8AC3E}">
        <p14:creationId xmlns:p14="http://schemas.microsoft.com/office/powerpoint/2010/main" val="3868959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1">
            <a:extLst>
              <a:ext uri="{FF2B5EF4-FFF2-40B4-BE49-F238E27FC236}">
                <a16:creationId xmlns:a16="http://schemas.microsoft.com/office/drawing/2014/main" id="{327342D8-A709-C841-96A7-B1A7F97C2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030" y="2487"/>
            <a:ext cx="9891234" cy="1014179"/>
          </a:xfrm>
        </p:spPr>
        <p:txBody>
          <a:bodyPr>
            <a:normAutofit/>
          </a:bodyPr>
          <a:lstStyle/>
          <a:p>
            <a:pPr algn="r"/>
            <a:r>
              <a:rPr lang="fr-FR" sz="3600" dirty="0"/>
              <a:t>A collaborative transverse infrastructure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B1E3809-A594-E944-B59B-C86BE4B0C48E}"/>
              </a:ext>
            </a:extLst>
          </p:cNvPr>
          <p:cNvSpPr txBox="1"/>
          <p:nvPr/>
        </p:nvSpPr>
        <p:spPr>
          <a:xfrm>
            <a:off x="90434" y="1303676"/>
            <a:ext cx="392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DINAMIS : </a:t>
            </a:r>
            <a:r>
              <a:rPr lang="fr-FR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distributed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infrastructures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0B3BF3DE-DE88-4141-8BE0-657410B301BD}"/>
              </a:ext>
            </a:extLst>
          </p:cNvPr>
          <p:cNvSpPr txBox="1"/>
          <p:nvPr/>
        </p:nvSpPr>
        <p:spPr>
          <a:xfrm>
            <a:off x="6096000" y="1558281"/>
            <a:ext cx="4535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Direct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Receiving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Station(s)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Infrastructures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hosting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data &amp;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Metadata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&amp; services Catalogue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Enduser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management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tools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EA86287F-0887-D643-9FC3-6EB258EEA4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093" y="1818930"/>
            <a:ext cx="1902188" cy="1661980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84068891-3EF6-E34E-88C5-6191879485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3645" y="3480910"/>
            <a:ext cx="5210156" cy="2990078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D271872-74CF-5749-A2DF-D5E1194893B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618" y="2561433"/>
            <a:ext cx="325528" cy="39435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8FDE24A-2EE9-8A4A-BAB9-CE5BE1E628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026" y="3851847"/>
            <a:ext cx="4568300" cy="2570934"/>
          </a:xfrm>
          <a:prstGeom prst="rect">
            <a:avLst/>
          </a:prstGeom>
        </p:spPr>
      </p:pic>
      <p:pic>
        <p:nvPicPr>
          <p:cNvPr id="2052" name="Picture 4" descr="Guyane Française Carte De Courbes Noires Contour Sur Fond Blanc De Vecteur  Illustration Clip Art Libres De Droits , Svg , Vecteurs Et Illustration.  Image 93078900.">
            <a:extLst>
              <a:ext uri="{FF2B5EF4-FFF2-40B4-BE49-F238E27FC236}">
                <a16:creationId xmlns:a16="http://schemas.microsoft.com/office/drawing/2014/main" id="{AAC9C9D6-ACBA-E74C-B9F3-E114C1967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197" y="2685076"/>
            <a:ext cx="541421" cy="54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CE659DEE-3E44-654F-B511-E4C9514A575C}"/>
              </a:ext>
            </a:extLst>
          </p:cNvPr>
          <p:cNvSpPr/>
          <p:nvPr/>
        </p:nvSpPr>
        <p:spPr>
          <a:xfrm>
            <a:off x="2610465" y="2194186"/>
            <a:ext cx="7312011" cy="4276802"/>
          </a:xfrm>
          <a:prstGeom prst="roundRect">
            <a:avLst/>
          </a:prstGeom>
          <a:solidFill>
            <a:srgbClr val="EBF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rgbClr val="7F0002"/>
              </a:solidFill>
            </a:endParaRPr>
          </a:p>
          <a:p>
            <a:pPr algn="ctr"/>
            <a:endParaRPr lang="fr-FR" sz="2000" b="1" dirty="0">
              <a:solidFill>
                <a:srgbClr val="7F0002"/>
              </a:solidFill>
            </a:endParaRPr>
          </a:p>
          <a:p>
            <a:pPr algn="ctr"/>
            <a:r>
              <a:rPr lang="fr-FR" sz="2000" b="1" dirty="0">
                <a:solidFill>
                  <a:srgbClr val="7F0002"/>
                </a:solidFill>
              </a:rPr>
              <a:t>Key </a:t>
            </a:r>
            <a:r>
              <a:rPr lang="fr-FR" sz="2000" b="1" dirty="0" err="1">
                <a:solidFill>
                  <a:srgbClr val="7F0002"/>
                </a:solidFill>
              </a:rPr>
              <a:t>word</a:t>
            </a:r>
            <a:r>
              <a:rPr lang="fr-FR" sz="2000" b="1" dirty="0">
                <a:solidFill>
                  <a:srgbClr val="7F0002"/>
                </a:solidFill>
              </a:rPr>
              <a:t>: </a:t>
            </a:r>
            <a:r>
              <a:rPr lang="fr-FR" sz="2000" b="1" dirty="0" err="1">
                <a:solidFill>
                  <a:srgbClr val="7F0002"/>
                </a:solidFill>
              </a:rPr>
              <a:t>mutualization</a:t>
            </a:r>
            <a:endParaRPr lang="fr-FR" sz="2000" b="1" dirty="0">
              <a:solidFill>
                <a:srgbClr val="7F0002"/>
              </a:solidFill>
            </a:endParaRPr>
          </a:p>
          <a:p>
            <a:pPr algn="ctr"/>
            <a:endParaRPr lang="fr-FR" sz="2000" b="1" dirty="0">
              <a:solidFill>
                <a:srgbClr val="7F0002"/>
              </a:solidFill>
            </a:endParaRPr>
          </a:p>
          <a:p>
            <a:pPr algn="ctr"/>
            <a:r>
              <a:rPr lang="fr-FR" sz="2000" dirty="0">
                <a:solidFill>
                  <a:srgbClr val="7F0002"/>
                </a:solidFill>
              </a:rPr>
              <a:t>3 Sites </a:t>
            </a:r>
            <a:r>
              <a:rPr lang="fr-FR" sz="2000" dirty="0" err="1">
                <a:solidFill>
                  <a:srgbClr val="7F0002"/>
                </a:solidFill>
              </a:rPr>
              <a:t>including</a:t>
            </a:r>
            <a:r>
              <a:rPr lang="fr-FR" sz="2000" dirty="0">
                <a:solidFill>
                  <a:srgbClr val="7F0002"/>
                </a:solidFill>
              </a:rPr>
              <a:t> </a:t>
            </a:r>
            <a:r>
              <a:rPr lang="fr-FR" sz="2000" dirty="0" err="1">
                <a:solidFill>
                  <a:srgbClr val="7F0002"/>
                </a:solidFill>
              </a:rPr>
              <a:t>overseas</a:t>
            </a:r>
            <a:r>
              <a:rPr lang="fr-FR" sz="2000" dirty="0">
                <a:solidFill>
                  <a:srgbClr val="7F0002"/>
                </a:solidFill>
              </a:rPr>
              <a:t> site, 7 infrastructures </a:t>
            </a:r>
            <a:r>
              <a:rPr lang="fr-FR" sz="2000" dirty="0" err="1">
                <a:solidFill>
                  <a:srgbClr val="7F0002"/>
                </a:solidFill>
              </a:rPr>
              <a:t>connected</a:t>
            </a:r>
            <a:endParaRPr lang="fr-FR" sz="2000" dirty="0">
              <a:solidFill>
                <a:srgbClr val="7F0002"/>
              </a:solidFill>
            </a:endParaRPr>
          </a:p>
          <a:p>
            <a:pPr algn="ctr"/>
            <a:endParaRPr lang="fr-FR" sz="2000" dirty="0">
              <a:solidFill>
                <a:srgbClr val="7F0002"/>
              </a:solidFill>
            </a:endParaRPr>
          </a:p>
          <a:p>
            <a:pPr algn="ctr"/>
            <a:r>
              <a:rPr lang="fr-FR" sz="2000" dirty="0" err="1">
                <a:solidFill>
                  <a:srgbClr val="7F0002"/>
                </a:solidFill>
              </a:rPr>
              <a:t>Interoperable</a:t>
            </a:r>
            <a:r>
              <a:rPr lang="fr-FR" sz="2000" dirty="0">
                <a:solidFill>
                  <a:srgbClr val="7F0002"/>
                </a:solidFill>
              </a:rPr>
              <a:t> </a:t>
            </a:r>
            <a:r>
              <a:rPr lang="fr-FR" sz="2000" dirty="0" err="1">
                <a:solidFill>
                  <a:srgbClr val="7F0002"/>
                </a:solidFill>
              </a:rPr>
              <a:t>protocols</a:t>
            </a:r>
            <a:r>
              <a:rPr lang="fr-FR" sz="2000" dirty="0">
                <a:solidFill>
                  <a:srgbClr val="7F0002"/>
                </a:solidFill>
              </a:rPr>
              <a:t>, </a:t>
            </a:r>
            <a:r>
              <a:rPr lang="fr-FR" sz="2000" dirty="0" err="1">
                <a:solidFill>
                  <a:srgbClr val="7F0002"/>
                </a:solidFill>
              </a:rPr>
              <a:t>metadata</a:t>
            </a:r>
            <a:r>
              <a:rPr lang="fr-FR" sz="2000" dirty="0">
                <a:solidFill>
                  <a:srgbClr val="7F0002"/>
                </a:solidFill>
              </a:rPr>
              <a:t> </a:t>
            </a:r>
            <a:r>
              <a:rPr lang="fr-FR" sz="2000" dirty="0" err="1">
                <a:solidFill>
                  <a:srgbClr val="7F0002"/>
                </a:solidFill>
              </a:rPr>
              <a:t>standardization</a:t>
            </a:r>
            <a:r>
              <a:rPr lang="fr-FR" sz="2000" dirty="0">
                <a:solidFill>
                  <a:srgbClr val="7F0002"/>
                </a:solidFill>
              </a:rPr>
              <a:t> </a:t>
            </a:r>
          </a:p>
          <a:p>
            <a:pPr algn="ctr"/>
            <a:endParaRPr lang="fr-FR" sz="2000" dirty="0">
              <a:solidFill>
                <a:srgbClr val="7F0002"/>
              </a:solidFill>
            </a:endParaRPr>
          </a:p>
          <a:p>
            <a:pPr algn="ctr"/>
            <a:r>
              <a:rPr lang="fr-FR" sz="2000" dirty="0">
                <a:solidFill>
                  <a:srgbClr val="7F0002"/>
                </a:solidFill>
              </a:rPr>
              <a:t>Staff of 25 collaborative </a:t>
            </a:r>
            <a:r>
              <a:rPr lang="fr-FR" sz="2000" dirty="0" err="1">
                <a:solidFill>
                  <a:srgbClr val="7F0002"/>
                </a:solidFill>
              </a:rPr>
              <a:t>contributors</a:t>
            </a:r>
            <a:r>
              <a:rPr lang="fr-FR" sz="2000" dirty="0">
                <a:solidFill>
                  <a:srgbClr val="7F0002"/>
                </a:solidFill>
              </a:rPr>
              <a:t> (</a:t>
            </a:r>
            <a:r>
              <a:rPr lang="fr-FR" sz="2000" dirty="0" err="1">
                <a:solidFill>
                  <a:srgbClr val="7F0002"/>
                </a:solidFill>
              </a:rPr>
              <a:t>equivalent</a:t>
            </a:r>
            <a:r>
              <a:rPr lang="fr-FR" sz="2000" dirty="0">
                <a:solidFill>
                  <a:srgbClr val="7F0002"/>
                </a:solidFill>
              </a:rPr>
              <a:t> 8 full time jobs) in the 6 Consortium institutions</a:t>
            </a:r>
          </a:p>
          <a:p>
            <a:pPr algn="ctr"/>
            <a:endParaRPr lang="fr-FR" sz="2000" dirty="0">
              <a:solidFill>
                <a:srgbClr val="7F0002"/>
              </a:solidFill>
            </a:endParaRPr>
          </a:p>
          <a:p>
            <a:pPr algn="ctr"/>
            <a:r>
              <a:rPr lang="fr-FR" sz="2000" dirty="0">
                <a:solidFill>
                  <a:srgbClr val="7F0002"/>
                </a:solidFill>
              </a:rPr>
              <a:t>3 </a:t>
            </a:r>
            <a:r>
              <a:rPr lang="fr-FR" sz="2000" dirty="0" err="1">
                <a:solidFill>
                  <a:srgbClr val="7F0002"/>
                </a:solidFill>
              </a:rPr>
              <a:t>human</a:t>
            </a:r>
            <a:r>
              <a:rPr lang="fr-FR" sz="2000" dirty="0">
                <a:solidFill>
                  <a:srgbClr val="7F0002"/>
                </a:solidFill>
              </a:rPr>
              <a:t> </a:t>
            </a:r>
            <a:r>
              <a:rPr lang="fr-FR" sz="2000" dirty="0" err="1">
                <a:solidFill>
                  <a:srgbClr val="7F0002"/>
                </a:solidFill>
              </a:rPr>
              <a:t>resources</a:t>
            </a:r>
            <a:r>
              <a:rPr lang="fr-FR" sz="2000" dirty="0">
                <a:solidFill>
                  <a:srgbClr val="7F0002"/>
                </a:solidFill>
              </a:rPr>
              <a:t> </a:t>
            </a:r>
            <a:r>
              <a:rPr lang="fr-FR" sz="2000" dirty="0" err="1">
                <a:solidFill>
                  <a:srgbClr val="7F0002"/>
                </a:solidFill>
              </a:rPr>
              <a:t>dedicated</a:t>
            </a:r>
            <a:r>
              <a:rPr lang="fr-FR" sz="2000" dirty="0">
                <a:solidFill>
                  <a:srgbClr val="7F0002"/>
                </a:solidFill>
              </a:rPr>
              <a:t> to </a:t>
            </a:r>
            <a:r>
              <a:rPr lang="fr-FR" sz="2000" dirty="0" err="1">
                <a:solidFill>
                  <a:srgbClr val="7F0002"/>
                </a:solidFill>
              </a:rPr>
              <a:t>Enduser</a:t>
            </a:r>
            <a:r>
              <a:rPr lang="fr-FR" sz="2000" dirty="0">
                <a:solidFill>
                  <a:srgbClr val="7F0002"/>
                </a:solidFill>
              </a:rPr>
              <a:t> support and assistance</a:t>
            </a:r>
          </a:p>
          <a:p>
            <a:pPr algn="ctr"/>
            <a:endParaRPr lang="fr-FR" sz="2000" dirty="0">
              <a:solidFill>
                <a:srgbClr val="7F0002"/>
              </a:solidFill>
            </a:endParaRPr>
          </a:p>
          <a:p>
            <a:pPr algn="ctr"/>
            <a:r>
              <a:rPr lang="fr-FR" sz="2000" dirty="0" err="1">
                <a:solidFill>
                  <a:srgbClr val="7F0002"/>
                </a:solidFill>
              </a:rPr>
              <a:t>Industrial</a:t>
            </a:r>
            <a:r>
              <a:rPr lang="fr-FR" sz="2000" dirty="0">
                <a:solidFill>
                  <a:srgbClr val="7F0002"/>
                </a:solidFill>
              </a:rPr>
              <a:t> </a:t>
            </a:r>
            <a:r>
              <a:rPr lang="fr-FR" sz="2000" dirty="0" err="1">
                <a:solidFill>
                  <a:srgbClr val="7F0002"/>
                </a:solidFill>
              </a:rPr>
              <a:t>partners</a:t>
            </a:r>
            <a:r>
              <a:rPr lang="fr-FR" sz="2000" dirty="0">
                <a:solidFill>
                  <a:srgbClr val="7F0002"/>
                </a:solidFill>
              </a:rPr>
              <a:t> / </a:t>
            </a:r>
            <a:r>
              <a:rPr lang="fr-FR" sz="2000" dirty="0" err="1">
                <a:solidFill>
                  <a:srgbClr val="7F0002"/>
                </a:solidFill>
              </a:rPr>
              <a:t>contractors</a:t>
            </a:r>
            <a:r>
              <a:rPr lang="fr-FR" sz="2000" dirty="0">
                <a:solidFill>
                  <a:srgbClr val="7F0002"/>
                </a:solidFill>
              </a:rPr>
              <a:t> (ADS, Thales, </a:t>
            </a:r>
            <a:r>
              <a:rPr lang="fr-FR" sz="2000" dirty="0" err="1">
                <a:solidFill>
                  <a:srgbClr val="7F0002"/>
                </a:solidFill>
              </a:rPr>
              <a:t>Geomatys</a:t>
            </a:r>
            <a:r>
              <a:rPr lang="fr-FR" sz="2000" dirty="0">
                <a:solidFill>
                  <a:srgbClr val="7F0002"/>
                </a:solidFill>
              </a:rPr>
              <a:t>…)</a:t>
            </a:r>
          </a:p>
          <a:p>
            <a:pPr algn="ctr"/>
            <a:endParaRPr lang="fr-FR" sz="2000" dirty="0">
              <a:solidFill>
                <a:srgbClr val="7F0002"/>
              </a:solidFill>
            </a:endParaRPr>
          </a:p>
          <a:p>
            <a:pPr algn="ctr"/>
            <a:endParaRPr lang="fr-FR" sz="2000" b="1" dirty="0">
              <a:solidFill>
                <a:srgbClr val="7F0002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3F2C487-5F77-F64C-B666-E0AE0AB90A4E}"/>
              </a:ext>
            </a:extLst>
          </p:cNvPr>
          <p:cNvSpPr txBox="1"/>
          <p:nvPr/>
        </p:nvSpPr>
        <p:spPr>
          <a:xfrm>
            <a:off x="234643" y="2322847"/>
            <a:ext cx="71205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/>
              <a:t>French </a:t>
            </a:r>
            <a:r>
              <a:rPr lang="fr-FR" sz="700" dirty="0" err="1"/>
              <a:t>Guiana</a:t>
            </a:r>
            <a:endParaRPr lang="fr-FR" sz="700" dirty="0"/>
          </a:p>
        </p:txBody>
      </p:sp>
    </p:spTree>
    <p:extLst>
      <p:ext uri="{BB962C8B-B14F-4D97-AF65-F5344CB8AC3E}">
        <p14:creationId xmlns:p14="http://schemas.microsoft.com/office/powerpoint/2010/main" val="3383597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10A0AD4-F379-1142-9D77-6C7A4218C07B}"/>
              </a:ext>
            </a:extLst>
          </p:cNvPr>
          <p:cNvSpPr txBox="1"/>
          <p:nvPr/>
        </p:nvSpPr>
        <p:spPr>
          <a:xfrm>
            <a:off x="7496760" y="2476812"/>
            <a:ext cx="3666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2014 – 2015 – 2016 – 2017 – 2018 – 2019 – 2020 - 2021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D83E623-8794-6442-9320-4CD8838918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7237" y="3311673"/>
            <a:ext cx="3236586" cy="3009368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D0E8D4E4-C89F-5440-B6A0-FD52DE2D6149}"/>
              </a:ext>
            </a:extLst>
          </p:cNvPr>
          <p:cNvGrpSpPr/>
          <p:nvPr/>
        </p:nvGrpSpPr>
        <p:grpSpPr>
          <a:xfrm>
            <a:off x="10494875" y="4714569"/>
            <a:ext cx="593060" cy="642979"/>
            <a:chOff x="7418956" y="300525"/>
            <a:chExt cx="1498841" cy="1479530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A3445696-7517-7643-B132-90A4073A67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9496" y="658387"/>
              <a:ext cx="1038301" cy="1121668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72052979-AEDE-0B4E-A0C9-3F142D5DBA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8956" y="300525"/>
              <a:ext cx="648254" cy="470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EB88A823-4E5F-7940-8E53-845484E3D757}"/>
              </a:ext>
            </a:extLst>
          </p:cNvPr>
          <p:cNvSpPr txBox="1"/>
          <p:nvPr/>
        </p:nvSpPr>
        <p:spPr>
          <a:xfrm>
            <a:off x="9962165" y="3309421"/>
            <a:ext cx="1188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SPOT 2021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4D8ECF5-D8D6-C74D-BA4C-7D1FB4E6B0A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653" y="2787363"/>
            <a:ext cx="373947" cy="36933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512D26B-07A2-8E45-A90E-9824045A34F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1509" y="2789951"/>
            <a:ext cx="373947" cy="36933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1223B90-2EE4-E94F-A922-63E19628BB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4365" y="2787363"/>
            <a:ext cx="373947" cy="36933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927B747-20AC-7447-9386-21CB375BFBF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7221" y="2787362"/>
            <a:ext cx="373947" cy="36933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D0ED9F7-C5A3-254E-B174-0C074D50CC5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0077" y="2788233"/>
            <a:ext cx="373947" cy="36933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2D79F83-8B1C-1F45-9E6D-E8FD60266B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5797" y="2783389"/>
            <a:ext cx="373947" cy="36933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EF17F38-72A1-204D-BFCA-00E07965B9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2933" y="2787361"/>
            <a:ext cx="373947" cy="36933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E51998D9-0FF7-9B42-BB3E-5E74CFAC9DA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5789" y="2777875"/>
            <a:ext cx="373947" cy="369332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9EADB856-B087-A444-9E88-21C7CD122A2B}"/>
              </a:ext>
            </a:extLst>
          </p:cNvPr>
          <p:cNvSpPr txBox="1"/>
          <p:nvPr/>
        </p:nvSpPr>
        <p:spPr>
          <a:xfrm>
            <a:off x="438769" y="1205951"/>
            <a:ext cx="5436398" cy="1075059"/>
          </a:xfrm>
          <a:prstGeom prst="rect">
            <a:avLst/>
          </a:prstGeom>
          <a:solidFill>
            <a:srgbClr val="E6ECE5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Pleiades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50 cm - Spot 6/7 1.5 m</a:t>
            </a:r>
          </a:p>
          <a:p>
            <a:r>
              <a:rPr lang="fr-FR" sz="2000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Recurrent</a:t>
            </a:r>
            <a:r>
              <a:rPr lang="fr-FR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or </a:t>
            </a:r>
            <a:r>
              <a:rPr lang="fr-FR" sz="2000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specific</a:t>
            </a:r>
            <a:r>
              <a:rPr lang="fr-FR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Areas of </a:t>
            </a:r>
            <a:r>
              <a:rPr lang="fr-FR" sz="2000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Interest</a:t>
            </a:r>
            <a:r>
              <a:rPr lang="fr-FR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Worldwide</a:t>
            </a:r>
          </a:p>
          <a:p>
            <a:r>
              <a:rPr lang="fr-FR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End-user On </a:t>
            </a:r>
            <a:r>
              <a:rPr lang="fr-FR" sz="2000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demand</a:t>
            </a:r>
            <a:r>
              <a:rPr lang="fr-FR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2000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requests</a:t>
            </a:r>
            <a:r>
              <a:rPr lang="fr-FR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Worldwide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7F789C3-E759-2F4C-9E72-322828CB8F16}"/>
              </a:ext>
            </a:extLst>
          </p:cNvPr>
          <p:cNvSpPr txBox="1"/>
          <p:nvPr/>
        </p:nvSpPr>
        <p:spPr>
          <a:xfrm>
            <a:off x="2813842" y="6190236"/>
            <a:ext cx="28394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dirty="0"/>
              <a:t>On </a:t>
            </a:r>
            <a:r>
              <a:rPr lang="fr-FR" sz="1100" dirty="0" err="1"/>
              <a:t>demand</a:t>
            </a:r>
            <a:r>
              <a:rPr lang="fr-FR" sz="1100" dirty="0"/>
              <a:t> acquisitions - Spot 6-7 2016-2020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251EE47-F293-F742-B9EF-2B3862A506DD}"/>
              </a:ext>
            </a:extLst>
          </p:cNvPr>
          <p:cNvSpPr txBox="1"/>
          <p:nvPr/>
        </p:nvSpPr>
        <p:spPr>
          <a:xfrm>
            <a:off x="349064" y="5337649"/>
            <a:ext cx="2220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Cayenne</a:t>
            </a:r>
            <a:br>
              <a:rPr lang="fr-FR" sz="1100" dirty="0"/>
            </a:br>
            <a:r>
              <a:rPr lang="fr-FR" sz="900" dirty="0"/>
              <a:t>Pléiades ©CNES 2020, distribution ADS  </a:t>
            </a:r>
            <a:endParaRPr lang="fr-FR" sz="700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C72E8AEB-B90F-AA46-BE20-53DAEBB99B3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68" y="2652797"/>
            <a:ext cx="5436398" cy="270391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6BCDD087-4937-A145-88FD-76A365D685A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9284" y="4411093"/>
            <a:ext cx="3148555" cy="180681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6" name="Titre 1">
            <a:extLst>
              <a:ext uri="{FF2B5EF4-FFF2-40B4-BE49-F238E27FC236}">
                <a16:creationId xmlns:a16="http://schemas.microsoft.com/office/drawing/2014/main" id="{75064B50-D111-F543-8C50-385F8238DB72}"/>
              </a:ext>
            </a:extLst>
          </p:cNvPr>
          <p:cNvSpPr txBox="1">
            <a:spLocks/>
          </p:cNvSpPr>
          <p:nvPr/>
        </p:nvSpPr>
        <p:spPr>
          <a:xfrm>
            <a:off x="2185060" y="119709"/>
            <a:ext cx="9879620" cy="65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3C6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fr-FR" sz="3600" dirty="0"/>
              <a:t>The VHR data sets: </a:t>
            </a:r>
            <a:r>
              <a:rPr lang="fr-FR" sz="3600" dirty="0" err="1"/>
              <a:t>Pleiades</a:t>
            </a:r>
            <a:r>
              <a:rPr lang="fr-FR" sz="3600" dirty="0"/>
              <a:t>, Spot 6-7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F3D22D8-5AB8-5747-ACAE-03DE09231379}"/>
              </a:ext>
            </a:extLst>
          </p:cNvPr>
          <p:cNvSpPr txBox="1"/>
          <p:nvPr/>
        </p:nvSpPr>
        <p:spPr>
          <a:xfrm>
            <a:off x="6594056" y="1205952"/>
            <a:ext cx="5436398" cy="1075058"/>
          </a:xfrm>
          <a:prstGeom prst="rect">
            <a:avLst/>
          </a:prstGeom>
          <a:solidFill>
            <a:srgbClr val="E6ECE5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Spot 6/7 1.5 m</a:t>
            </a:r>
          </a:p>
          <a:p>
            <a:r>
              <a:rPr lang="fr-FR" sz="2000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Yearly</a:t>
            </a:r>
            <a:r>
              <a:rPr lang="fr-FR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2000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recurrent</a:t>
            </a:r>
            <a:r>
              <a:rPr lang="fr-FR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National </a:t>
            </a:r>
            <a:r>
              <a:rPr lang="fr-FR" sz="2000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Coverage</a:t>
            </a:r>
            <a:r>
              <a:rPr lang="fr-FR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r>
              <a:rPr lang="fr-FR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French </a:t>
            </a:r>
            <a:r>
              <a:rPr lang="fr-FR" sz="2000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metropolitan</a:t>
            </a:r>
            <a:r>
              <a:rPr lang="fr-FR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2000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Territory</a:t>
            </a:r>
            <a:endParaRPr lang="fr-FR" sz="20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006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158;p7">
            <a:extLst>
              <a:ext uri="{FF2B5EF4-FFF2-40B4-BE49-F238E27FC236}">
                <a16:creationId xmlns:a16="http://schemas.microsoft.com/office/drawing/2014/main" id="{E36533AF-E099-EE40-A40F-D9E0621872F6}"/>
              </a:ext>
            </a:extLst>
          </p:cNvPr>
          <p:cNvSpPr txBox="1"/>
          <p:nvPr/>
        </p:nvSpPr>
        <p:spPr>
          <a:xfrm>
            <a:off x="5861530" y="1400309"/>
            <a:ext cx="5736944" cy="714596"/>
          </a:xfrm>
          <a:prstGeom prst="rect">
            <a:avLst/>
          </a:prstGeom>
          <a:solidFill>
            <a:srgbClr val="E6ECE5"/>
          </a:solidFill>
          <a:ln w="9525" cap="flat" cmpd="sng">
            <a:solidFill>
              <a:srgbClr val="5252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On-line Catalogue: </a:t>
            </a:r>
            <a:r>
              <a:rPr lang="fr-FR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browse</a:t>
            </a:r>
            <a:r>
              <a:rPr lang="fr-F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visualise, </a:t>
            </a:r>
            <a:r>
              <a:rPr lang="fr-FR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download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Ordering</a:t>
            </a:r>
            <a:r>
              <a:rPr lang="fr-F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request</a:t>
            </a:r>
            <a:r>
              <a:rPr lang="fr-F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Forms</a:t>
            </a:r>
            <a:r>
              <a:rPr lang="fr-F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(Project </a:t>
            </a:r>
            <a:r>
              <a:rPr lang="fr-FR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submission</a:t>
            </a:r>
            <a:r>
              <a:rPr lang="fr-F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400" dirty="0"/>
          </a:p>
        </p:txBody>
      </p:sp>
      <p:grpSp>
        <p:nvGrpSpPr>
          <p:cNvPr id="44" name="Google Shape;159;p7">
            <a:extLst>
              <a:ext uri="{FF2B5EF4-FFF2-40B4-BE49-F238E27FC236}">
                <a16:creationId xmlns:a16="http://schemas.microsoft.com/office/drawing/2014/main" id="{EB0CF292-6ED4-B647-8AE6-BD0F96E037DA}"/>
              </a:ext>
            </a:extLst>
          </p:cNvPr>
          <p:cNvGrpSpPr/>
          <p:nvPr/>
        </p:nvGrpSpPr>
        <p:grpSpPr>
          <a:xfrm>
            <a:off x="8777743" y="4252972"/>
            <a:ext cx="315386" cy="287665"/>
            <a:chOff x="5151665" y="2458411"/>
            <a:chExt cx="1021324" cy="986896"/>
          </a:xfrm>
        </p:grpSpPr>
        <p:sp>
          <p:nvSpPr>
            <p:cNvPr id="50" name="Google Shape;160;p7">
              <a:extLst>
                <a:ext uri="{FF2B5EF4-FFF2-40B4-BE49-F238E27FC236}">
                  <a16:creationId xmlns:a16="http://schemas.microsoft.com/office/drawing/2014/main" id="{DBC1CF3B-6494-4D4D-9CF9-CBADAC7A931B}"/>
                </a:ext>
              </a:extLst>
            </p:cNvPr>
            <p:cNvSpPr/>
            <p:nvPr/>
          </p:nvSpPr>
          <p:spPr>
            <a:xfrm>
              <a:off x="5151665" y="2458411"/>
              <a:ext cx="1021324" cy="986896"/>
            </a:xfrm>
            <a:prstGeom prst="ellipse">
              <a:avLst/>
            </a:prstGeom>
            <a:solidFill>
              <a:srgbClr val="627F4D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2" name="Google Shape;161;p7" descr="bugmenot_Download_Arrow_white.png">
              <a:extLst>
                <a:ext uri="{FF2B5EF4-FFF2-40B4-BE49-F238E27FC236}">
                  <a16:creationId xmlns:a16="http://schemas.microsoft.com/office/drawing/2014/main" id="{3754C0EC-D277-A345-9818-D1B274F9255B}"/>
                </a:ext>
              </a:extLst>
            </p:cNvPr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67200" y="2507919"/>
              <a:ext cx="433846" cy="494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162;p7" descr="1280776720_white.png">
              <a:extLst>
                <a:ext uri="{FF2B5EF4-FFF2-40B4-BE49-F238E27FC236}">
                  <a16:creationId xmlns:a16="http://schemas.microsoft.com/office/drawing/2014/main" id="{840D9D51-435D-F74A-BECA-B96B7C15701C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57325" y="2954312"/>
              <a:ext cx="446953" cy="3984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" name="Google Shape;163;p7">
            <a:extLst>
              <a:ext uri="{FF2B5EF4-FFF2-40B4-BE49-F238E27FC236}">
                <a16:creationId xmlns:a16="http://schemas.microsoft.com/office/drawing/2014/main" id="{036B50C0-B4DA-D548-AA21-661A114D9823}"/>
              </a:ext>
            </a:extLst>
          </p:cNvPr>
          <p:cNvSpPr txBox="1"/>
          <p:nvPr/>
        </p:nvSpPr>
        <p:spPr>
          <a:xfrm>
            <a:off x="8264996" y="4576762"/>
            <a:ext cx="1460466" cy="623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Dowload</a:t>
            </a:r>
            <a:r>
              <a:rPr lang="fr-FR" sz="12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or on-line </a:t>
            </a:r>
            <a:r>
              <a:rPr lang="fr-FR" sz="1200" b="1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processing</a:t>
            </a:r>
            <a:endParaRPr sz="2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" name="Google Shape;164;p7">
            <a:extLst>
              <a:ext uri="{FF2B5EF4-FFF2-40B4-BE49-F238E27FC236}">
                <a16:creationId xmlns:a16="http://schemas.microsoft.com/office/drawing/2014/main" id="{D38A82E2-3C69-AD4D-AEC8-8DFDF78BEC83}"/>
              </a:ext>
            </a:extLst>
          </p:cNvPr>
          <p:cNvGrpSpPr/>
          <p:nvPr/>
        </p:nvGrpSpPr>
        <p:grpSpPr>
          <a:xfrm>
            <a:off x="6194807" y="4239944"/>
            <a:ext cx="305643" cy="278778"/>
            <a:chOff x="1505607" y="4367101"/>
            <a:chExt cx="1021325" cy="986896"/>
          </a:xfrm>
        </p:grpSpPr>
        <p:sp>
          <p:nvSpPr>
            <p:cNvPr id="56" name="Google Shape;165;p7">
              <a:extLst>
                <a:ext uri="{FF2B5EF4-FFF2-40B4-BE49-F238E27FC236}">
                  <a16:creationId xmlns:a16="http://schemas.microsoft.com/office/drawing/2014/main" id="{1773F8DD-D80E-E34A-85CF-C846E8F7ED67}"/>
                </a:ext>
              </a:extLst>
            </p:cNvPr>
            <p:cNvSpPr/>
            <p:nvPr/>
          </p:nvSpPr>
          <p:spPr>
            <a:xfrm>
              <a:off x="1505607" y="4367101"/>
              <a:ext cx="1021325" cy="986896"/>
            </a:xfrm>
            <a:prstGeom prst="ellipse">
              <a:avLst/>
            </a:prstGeom>
            <a:solidFill>
              <a:srgbClr val="627F4D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7" name="Google Shape;166;p7" descr="visualisation_white.png">
              <a:extLst>
                <a:ext uri="{FF2B5EF4-FFF2-40B4-BE49-F238E27FC236}">
                  <a16:creationId xmlns:a16="http://schemas.microsoft.com/office/drawing/2014/main" id="{9F48710E-BB2F-4D4C-AA44-E5FA6BD235E0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57193" y="4466887"/>
              <a:ext cx="506671" cy="75366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" name="Google Shape;167;p7">
            <a:extLst>
              <a:ext uri="{FF2B5EF4-FFF2-40B4-BE49-F238E27FC236}">
                <a16:creationId xmlns:a16="http://schemas.microsoft.com/office/drawing/2014/main" id="{A6EB5B40-DBED-BE41-B93C-1E5835E144D4}"/>
              </a:ext>
            </a:extLst>
          </p:cNvPr>
          <p:cNvGrpSpPr/>
          <p:nvPr/>
        </p:nvGrpSpPr>
        <p:grpSpPr>
          <a:xfrm>
            <a:off x="5815881" y="4243294"/>
            <a:ext cx="395424" cy="686261"/>
            <a:chOff x="795013" y="2651217"/>
            <a:chExt cx="1334963" cy="2477066"/>
          </a:xfrm>
        </p:grpSpPr>
        <p:sp>
          <p:nvSpPr>
            <p:cNvPr id="59" name="Google Shape;168;p7">
              <a:extLst>
                <a:ext uri="{FF2B5EF4-FFF2-40B4-BE49-F238E27FC236}">
                  <a16:creationId xmlns:a16="http://schemas.microsoft.com/office/drawing/2014/main" id="{A104024D-35BC-3345-AA63-78F191396C35}"/>
                </a:ext>
              </a:extLst>
            </p:cNvPr>
            <p:cNvSpPr txBox="1"/>
            <p:nvPr/>
          </p:nvSpPr>
          <p:spPr>
            <a:xfrm>
              <a:off x="795013" y="3017676"/>
              <a:ext cx="128569" cy="2110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32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400"/>
            </a:p>
          </p:txBody>
        </p:sp>
        <p:sp>
          <p:nvSpPr>
            <p:cNvPr id="60" name="Google Shape;169;p7">
              <a:extLst>
                <a:ext uri="{FF2B5EF4-FFF2-40B4-BE49-F238E27FC236}">
                  <a16:creationId xmlns:a16="http://schemas.microsoft.com/office/drawing/2014/main" id="{2B2C3E8A-AC0E-AF43-8B99-0CD08D41255F}"/>
                </a:ext>
              </a:extLst>
            </p:cNvPr>
            <p:cNvSpPr/>
            <p:nvPr/>
          </p:nvSpPr>
          <p:spPr>
            <a:xfrm>
              <a:off x="1068018" y="2651217"/>
              <a:ext cx="979640" cy="986896"/>
            </a:xfrm>
            <a:prstGeom prst="ellipse">
              <a:avLst/>
            </a:prstGeom>
            <a:solidFill>
              <a:srgbClr val="627F4D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1" name="Google Shape;170;p7">
              <a:extLst>
                <a:ext uri="{FF2B5EF4-FFF2-40B4-BE49-F238E27FC236}">
                  <a16:creationId xmlns:a16="http://schemas.microsoft.com/office/drawing/2014/main" id="{19B190C7-D74F-B741-B0C0-BC7176A0A567}"/>
                </a:ext>
              </a:extLst>
            </p:cNvPr>
            <p:cNvGrpSpPr/>
            <p:nvPr/>
          </p:nvGrpSpPr>
          <p:grpSpPr>
            <a:xfrm>
              <a:off x="1011491" y="2789724"/>
              <a:ext cx="1118485" cy="655583"/>
              <a:chOff x="4491809" y="2653626"/>
              <a:chExt cx="1424971" cy="828934"/>
            </a:xfrm>
          </p:grpSpPr>
          <p:grpSp>
            <p:nvGrpSpPr>
              <p:cNvPr id="62" name="Google Shape;171;p7">
                <a:extLst>
                  <a:ext uri="{FF2B5EF4-FFF2-40B4-BE49-F238E27FC236}">
                    <a16:creationId xmlns:a16="http://schemas.microsoft.com/office/drawing/2014/main" id="{2C714938-359C-1B4D-9FF1-F991C17150F5}"/>
                  </a:ext>
                </a:extLst>
              </p:cNvPr>
              <p:cNvGrpSpPr/>
              <p:nvPr/>
            </p:nvGrpSpPr>
            <p:grpSpPr>
              <a:xfrm>
                <a:off x="4796714" y="2653626"/>
                <a:ext cx="684550" cy="525483"/>
                <a:chOff x="4769331" y="2804591"/>
                <a:chExt cx="684550" cy="525483"/>
              </a:xfrm>
            </p:grpSpPr>
            <p:pic>
              <p:nvPicPr>
                <p:cNvPr id="64" name="Google Shape;172;p7" descr="reseau_white.png">
                  <a:extLst>
                    <a:ext uri="{FF2B5EF4-FFF2-40B4-BE49-F238E27FC236}">
                      <a16:creationId xmlns:a16="http://schemas.microsoft.com/office/drawing/2014/main" id="{10CB3837-7742-2744-AE20-C506B1809B66}"/>
                    </a:ext>
                  </a:extLst>
                </p:cNvPr>
                <p:cNvPicPr preferRelativeResize="0"/>
                <p:nvPr/>
              </p:nvPicPr>
              <p:blipFill rotWithShape="1">
                <a:blip r:embed="rId5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769331" y="2804591"/>
                  <a:ext cx="237593" cy="26393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5" name="Google Shape;173;p7" descr="reseau_white.png">
                  <a:extLst>
                    <a:ext uri="{FF2B5EF4-FFF2-40B4-BE49-F238E27FC236}">
                      <a16:creationId xmlns:a16="http://schemas.microsoft.com/office/drawing/2014/main" id="{7CF47AAB-1108-1A4D-B5CE-70383E298AB2}"/>
                    </a:ext>
                  </a:extLst>
                </p:cNvPr>
                <p:cNvPicPr preferRelativeResize="0"/>
                <p:nvPr/>
              </p:nvPicPr>
              <p:blipFill rotWithShape="1">
                <a:blip r:embed="rId5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065131" y="2981538"/>
                  <a:ext cx="237593" cy="26393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6" name="Google Shape;174;p7" descr="reseau_white_1noir.png">
                  <a:extLst>
                    <a:ext uri="{FF2B5EF4-FFF2-40B4-BE49-F238E27FC236}">
                      <a16:creationId xmlns:a16="http://schemas.microsoft.com/office/drawing/2014/main" id="{14F55804-4BE4-4E4F-B8C9-1AFCA130A9B3}"/>
                    </a:ext>
                  </a:extLst>
                </p:cNvPr>
                <p:cNvPicPr preferRelativeResize="0"/>
                <p:nvPr/>
              </p:nvPicPr>
              <p:blipFill rotWithShape="1">
                <a:blip r:embed="rId6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rot="10800000">
                  <a:off x="4909176" y="2974521"/>
                  <a:ext cx="253704" cy="28198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7" name="Google Shape;175;p7" descr="reseau_white.png">
                  <a:extLst>
                    <a:ext uri="{FF2B5EF4-FFF2-40B4-BE49-F238E27FC236}">
                      <a16:creationId xmlns:a16="http://schemas.microsoft.com/office/drawing/2014/main" id="{C025558A-E0CB-4F49-832C-6A32D97C2EBA}"/>
                    </a:ext>
                  </a:extLst>
                </p:cNvPr>
                <p:cNvPicPr preferRelativeResize="0"/>
                <p:nvPr/>
              </p:nvPicPr>
              <p:blipFill rotWithShape="1">
                <a:blip r:embed="rId5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216288" y="3066140"/>
                  <a:ext cx="237593" cy="26393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63" name="Google Shape;176;p7" descr="office-glass-magnify_white.png">
                <a:extLst>
                  <a:ext uri="{FF2B5EF4-FFF2-40B4-BE49-F238E27FC236}">
                    <a16:creationId xmlns:a16="http://schemas.microsoft.com/office/drawing/2014/main" id="{33B6FA91-6722-724A-92BE-C84C8C5FF3A6}"/>
                  </a:ext>
                </a:extLst>
              </p:cNvPr>
              <p:cNvPicPr preferRelativeResize="0"/>
              <p:nvPr/>
            </p:nvPicPr>
            <p:blipFill rotWithShape="1">
              <a:blip r:embed="rId7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73882" r="-73882"/>
              <a:stretch/>
            </p:blipFill>
            <p:spPr>
              <a:xfrm>
                <a:off x="4491809" y="2715268"/>
                <a:ext cx="1424971" cy="76729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68" name="Google Shape;177;p7">
            <a:extLst>
              <a:ext uri="{FF2B5EF4-FFF2-40B4-BE49-F238E27FC236}">
                <a16:creationId xmlns:a16="http://schemas.microsoft.com/office/drawing/2014/main" id="{22FB7BDF-7F36-0547-9A13-54348B7B5E27}"/>
              </a:ext>
            </a:extLst>
          </p:cNvPr>
          <p:cNvSpPr txBox="1"/>
          <p:nvPr/>
        </p:nvSpPr>
        <p:spPr>
          <a:xfrm>
            <a:off x="5073347" y="4579387"/>
            <a:ext cx="232951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Spatial &amp; temporal </a:t>
            </a:r>
            <a:r>
              <a:rPr lang="fr-FR" sz="1200" b="1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Filters</a:t>
            </a:r>
            <a:endParaRPr lang="fr-FR" sz="1200" b="1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Data </a:t>
            </a:r>
            <a:r>
              <a:rPr lang="fr-FR" sz="1200" b="1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filters</a:t>
            </a:r>
            <a:endParaRPr sz="105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178;p7">
            <a:extLst>
              <a:ext uri="{FF2B5EF4-FFF2-40B4-BE49-F238E27FC236}">
                <a16:creationId xmlns:a16="http://schemas.microsoft.com/office/drawing/2014/main" id="{25032799-7571-744C-9199-5A20258F5859}"/>
              </a:ext>
            </a:extLst>
          </p:cNvPr>
          <p:cNvSpPr txBox="1"/>
          <p:nvPr/>
        </p:nvSpPr>
        <p:spPr>
          <a:xfrm>
            <a:off x="7015121" y="4579387"/>
            <a:ext cx="1460466" cy="623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Back-Office: </a:t>
            </a:r>
            <a:r>
              <a:rPr lang="fr-FR" sz="1200" b="1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Procurement</a:t>
            </a:r>
            <a:r>
              <a:rPr lang="fr-FR" sz="105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fr-FR" sz="105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5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" name="Google Shape;179;p7" descr="Accueil Site.png">
            <a:extLst>
              <a:ext uri="{FF2B5EF4-FFF2-40B4-BE49-F238E27FC236}">
                <a16:creationId xmlns:a16="http://schemas.microsoft.com/office/drawing/2014/main" id="{08AFC037-0A97-FE4B-84D0-8E43D69C5ECC}"/>
              </a:ext>
            </a:extLst>
          </p:cNvPr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7284" y="2230995"/>
            <a:ext cx="2710211" cy="193889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1" name="Google Shape;180;p7">
            <a:extLst>
              <a:ext uri="{FF2B5EF4-FFF2-40B4-BE49-F238E27FC236}">
                <a16:creationId xmlns:a16="http://schemas.microsoft.com/office/drawing/2014/main" id="{26A30607-9D8E-2446-AE86-F7F5737AF97D}"/>
              </a:ext>
            </a:extLst>
          </p:cNvPr>
          <p:cNvSpPr txBox="1"/>
          <p:nvPr/>
        </p:nvSpPr>
        <p:spPr>
          <a:xfrm>
            <a:off x="2767284" y="1400306"/>
            <a:ext cx="2719899" cy="714597"/>
          </a:xfrm>
          <a:prstGeom prst="rect">
            <a:avLst/>
          </a:prstGeom>
          <a:solidFill>
            <a:srgbClr val="E6ECE5"/>
          </a:solidFill>
          <a:ln w="9525" cap="flat" cmpd="sng">
            <a:solidFill>
              <a:srgbClr val="5252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</a:t>
            </a:r>
            <a:endParaRPr sz="2400" dirty="0"/>
          </a:p>
        </p:txBody>
      </p:sp>
      <p:pic>
        <p:nvPicPr>
          <p:cNvPr id="72" name="Google Shape;181;p7">
            <a:extLst>
              <a:ext uri="{FF2B5EF4-FFF2-40B4-BE49-F238E27FC236}">
                <a16:creationId xmlns:a16="http://schemas.microsoft.com/office/drawing/2014/main" id="{5DB59455-5E22-9F42-808A-B9A6556A470D}"/>
              </a:ext>
            </a:extLst>
          </p:cNvPr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6077" y="4229515"/>
            <a:ext cx="352186" cy="3398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" name="Google Shape;182;p7">
            <a:extLst>
              <a:ext uri="{FF2B5EF4-FFF2-40B4-BE49-F238E27FC236}">
                <a16:creationId xmlns:a16="http://schemas.microsoft.com/office/drawing/2014/main" id="{277A08F7-27B1-D14C-9536-3A7EFB5418F7}"/>
              </a:ext>
            </a:extLst>
          </p:cNvPr>
          <p:cNvGrpSpPr/>
          <p:nvPr/>
        </p:nvGrpSpPr>
        <p:grpSpPr>
          <a:xfrm>
            <a:off x="2650594" y="4200648"/>
            <a:ext cx="2719898" cy="754455"/>
            <a:chOff x="-85862" y="4810676"/>
            <a:chExt cx="2719898" cy="754455"/>
          </a:xfrm>
        </p:grpSpPr>
        <p:sp>
          <p:nvSpPr>
            <p:cNvPr id="74" name="Google Shape;183;p7">
              <a:extLst>
                <a:ext uri="{FF2B5EF4-FFF2-40B4-BE49-F238E27FC236}">
                  <a16:creationId xmlns:a16="http://schemas.microsoft.com/office/drawing/2014/main" id="{2F5D8F11-9E0E-5F41-A70C-B372FF95C3EB}"/>
                </a:ext>
              </a:extLst>
            </p:cNvPr>
            <p:cNvSpPr txBox="1"/>
            <p:nvPr/>
          </p:nvSpPr>
          <p:spPr>
            <a:xfrm>
              <a:off x="-85862" y="5126590"/>
              <a:ext cx="2719898" cy="4385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 b="1" dirty="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Information – </a:t>
              </a:r>
              <a:r>
                <a:rPr lang="fr-FR" sz="1200" b="1" dirty="0" err="1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Membership</a:t>
              </a:r>
              <a:r>
                <a:rPr lang="fr-FR" sz="1200" b="1" dirty="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b="1" dirty="0" err="1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Form</a:t>
              </a:r>
              <a:endParaRPr sz="2000"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050" b="1" dirty="0" err="1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Account</a:t>
              </a:r>
              <a:r>
                <a:rPr lang="fr-FR" sz="1050" b="1" dirty="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050" b="1" dirty="0" err="1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Form</a:t>
              </a:r>
              <a:endParaRPr sz="2000" b="1" dirty="0"/>
            </a:p>
          </p:txBody>
        </p:sp>
        <p:pic>
          <p:nvPicPr>
            <p:cNvPr id="75" name="Google Shape;184;p7">
              <a:extLst>
                <a:ext uri="{FF2B5EF4-FFF2-40B4-BE49-F238E27FC236}">
                  <a16:creationId xmlns:a16="http://schemas.microsoft.com/office/drawing/2014/main" id="{91597C4B-65FB-4743-9370-6D3F9AB67475}"/>
                </a:ext>
              </a:extLst>
            </p:cNvPr>
            <p:cNvPicPr preferRelativeResize="0"/>
            <p:nvPr/>
          </p:nvPicPr>
          <p:blipFill rotWithShape="1">
            <a:blip r:embed="rId10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4547" y="4810676"/>
              <a:ext cx="352186" cy="3329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6" name="Google Shape;185;p7">
            <a:extLst>
              <a:ext uri="{FF2B5EF4-FFF2-40B4-BE49-F238E27FC236}">
                <a16:creationId xmlns:a16="http://schemas.microsoft.com/office/drawing/2014/main" id="{01F9BB1B-FB26-DF4D-8A76-A23F8451D95A}"/>
              </a:ext>
            </a:extLst>
          </p:cNvPr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2641" y="2213804"/>
            <a:ext cx="3149643" cy="1819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186;p7">
            <a:extLst>
              <a:ext uri="{FF2B5EF4-FFF2-40B4-BE49-F238E27FC236}">
                <a16:creationId xmlns:a16="http://schemas.microsoft.com/office/drawing/2014/main" id="{F269F695-98E4-E54D-BFE3-D113A819A1D0}"/>
              </a:ext>
            </a:extLst>
          </p:cNvPr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0570" y="2967426"/>
            <a:ext cx="2229876" cy="12310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Google Shape;188;p7">
            <a:extLst>
              <a:ext uri="{FF2B5EF4-FFF2-40B4-BE49-F238E27FC236}">
                <a16:creationId xmlns:a16="http://schemas.microsoft.com/office/drawing/2014/main" id="{80CE09FC-CBF2-1545-AAA8-A4097012F91E}"/>
              </a:ext>
            </a:extLst>
          </p:cNvPr>
          <p:cNvGrpSpPr/>
          <p:nvPr/>
        </p:nvGrpSpPr>
        <p:grpSpPr>
          <a:xfrm>
            <a:off x="7751769" y="4245549"/>
            <a:ext cx="315386" cy="287665"/>
            <a:chOff x="6176927" y="2588097"/>
            <a:chExt cx="1021325" cy="986896"/>
          </a:xfrm>
        </p:grpSpPr>
        <p:sp>
          <p:nvSpPr>
            <p:cNvPr id="80" name="Google Shape;189;p7">
              <a:extLst>
                <a:ext uri="{FF2B5EF4-FFF2-40B4-BE49-F238E27FC236}">
                  <a16:creationId xmlns:a16="http://schemas.microsoft.com/office/drawing/2014/main" id="{E3952F96-BFAD-0E40-84F3-6FFA96320C16}"/>
                </a:ext>
              </a:extLst>
            </p:cNvPr>
            <p:cNvSpPr/>
            <p:nvPr/>
          </p:nvSpPr>
          <p:spPr>
            <a:xfrm>
              <a:off x="6176927" y="2588097"/>
              <a:ext cx="1021325" cy="986896"/>
            </a:xfrm>
            <a:prstGeom prst="ellipse">
              <a:avLst/>
            </a:prstGeom>
            <a:solidFill>
              <a:srgbClr val="627F4D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1" name="Google Shape;190;p7" descr="antenna_dish_white.png">
              <a:extLst>
                <a:ext uri="{FF2B5EF4-FFF2-40B4-BE49-F238E27FC236}">
                  <a16:creationId xmlns:a16="http://schemas.microsoft.com/office/drawing/2014/main" id="{C8F697B3-4BA1-184E-BCD0-01F8F76244F2}"/>
                </a:ext>
              </a:extLst>
            </p:cNvPr>
            <p:cNvPicPr preferRelativeResize="0"/>
            <p:nvPr/>
          </p:nvPicPr>
          <p:blipFill rotWithShape="1">
            <a:blip r:embed="rId1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66197" y="2721552"/>
              <a:ext cx="642784" cy="7199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191;p7">
            <a:extLst>
              <a:ext uri="{FF2B5EF4-FFF2-40B4-BE49-F238E27FC236}">
                <a16:creationId xmlns:a16="http://schemas.microsoft.com/office/drawing/2014/main" id="{C0F2B423-96DE-414F-94BA-4D951815FDAB}"/>
              </a:ext>
            </a:extLst>
          </p:cNvPr>
          <p:cNvSpPr txBox="1"/>
          <p:nvPr/>
        </p:nvSpPr>
        <p:spPr>
          <a:xfrm>
            <a:off x="9191195" y="2309179"/>
            <a:ext cx="25686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Enduser</a:t>
            </a:r>
            <a:r>
              <a:rPr lang="fr-FR" sz="12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Application </a:t>
            </a:r>
            <a:r>
              <a:rPr lang="fr-FR" sz="1200" b="1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dedicated</a:t>
            </a:r>
            <a:r>
              <a:rPr lang="fr-FR" sz="12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to Project management &amp; </a:t>
            </a:r>
            <a:r>
              <a:rPr lang="fr-FR" sz="1200" b="1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submission</a:t>
            </a:r>
            <a:endParaRPr sz="2400" b="1" dirty="0"/>
          </a:p>
        </p:txBody>
      </p:sp>
      <p:sp>
        <p:nvSpPr>
          <p:cNvPr id="83" name="Google Shape;192;p7">
            <a:extLst>
              <a:ext uri="{FF2B5EF4-FFF2-40B4-BE49-F238E27FC236}">
                <a16:creationId xmlns:a16="http://schemas.microsoft.com/office/drawing/2014/main" id="{3E2484C7-5315-2F45-BF6E-C810A7BAC4C7}"/>
              </a:ext>
            </a:extLst>
          </p:cNvPr>
          <p:cNvSpPr txBox="1"/>
          <p:nvPr/>
        </p:nvSpPr>
        <p:spPr>
          <a:xfrm>
            <a:off x="484692" y="5376361"/>
            <a:ext cx="3268584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050"/>
              <a:buFont typeface="Arial"/>
              <a:buChar char="✅"/>
            </a:pPr>
            <a:r>
              <a:rPr lang="fr-FR" sz="16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fr-FR" sz="16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eb v02, Social media 2.0</a:t>
            </a:r>
            <a:endParaRPr sz="2000" dirty="0"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SzPts val="1050"/>
              <a:buFont typeface="Arial"/>
              <a:buChar char="✅"/>
            </a:pPr>
            <a:r>
              <a:rPr lang="fr-FR" sz="16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On-line </a:t>
            </a:r>
            <a:r>
              <a:rPr lang="fr-FR" sz="16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Membership</a:t>
            </a:r>
            <a:r>
              <a:rPr lang="fr-FR" sz="16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6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Forms</a:t>
            </a:r>
            <a:endParaRPr sz="2000" dirty="0"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SzPts val="1050"/>
              <a:buFont typeface="Arial"/>
              <a:buChar char="✅"/>
            </a:pPr>
            <a:r>
              <a:rPr lang="fr-FR" sz="16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English FR/EN</a:t>
            </a:r>
            <a:endParaRPr sz="2000" dirty="0"/>
          </a:p>
        </p:txBody>
      </p:sp>
      <p:sp>
        <p:nvSpPr>
          <p:cNvPr id="84" name="Google Shape;193;p7">
            <a:extLst>
              <a:ext uri="{FF2B5EF4-FFF2-40B4-BE49-F238E27FC236}">
                <a16:creationId xmlns:a16="http://schemas.microsoft.com/office/drawing/2014/main" id="{D8066DA7-5BD0-DE4C-B592-632A9C92FA1B}"/>
              </a:ext>
            </a:extLst>
          </p:cNvPr>
          <p:cNvSpPr txBox="1"/>
          <p:nvPr/>
        </p:nvSpPr>
        <p:spPr>
          <a:xfrm>
            <a:off x="3288050" y="5376361"/>
            <a:ext cx="379457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050"/>
              <a:buFont typeface="Arial"/>
              <a:buChar char="✅"/>
            </a:pPr>
            <a:r>
              <a:rPr lang="fr-FR" sz="16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Stereo</a:t>
            </a:r>
            <a:r>
              <a:rPr lang="fr-FR" sz="16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/ Tri-</a:t>
            </a:r>
            <a:r>
              <a:rPr lang="fr-FR" sz="16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stereo</a:t>
            </a:r>
            <a:r>
              <a:rPr lang="fr-FR" sz="16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6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Filter</a:t>
            </a:r>
            <a:r>
              <a:rPr lang="fr-FR" sz="16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fr-FR" sz="16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Pleiades</a:t>
            </a:r>
            <a:r>
              <a:rPr lang="fr-FR" sz="16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fr-FR" sz="2000" dirty="0"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548135"/>
              </a:buClr>
              <a:buSzPts val="1050"/>
              <a:buFont typeface="Arial"/>
              <a:buChar char="✅"/>
            </a:pPr>
            <a:r>
              <a:rPr lang="fr-FR" sz="16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On-line DEM </a:t>
            </a:r>
            <a:r>
              <a:rPr lang="fr-FR" sz="16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processing</a:t>
            </a:r>
            <a:r>
              <a:rPr lang="fr-FR" sz="16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fr-FR" sz="16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Pleiades</a:t>
            </a:r>
            <a:r>
              <a:rPr lang="fr-FR" sz="16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fr-FR" sz="1600" b="0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548135"/>
              </a:buClr>
              <a:buSzPts val="1050"/>
              <a:buFont typeface="Arial"/>
              <a:buChar char="✅"/>
            </a:pPr>
            <a:r>
              <a:rPr lang="fr-FR" sz="16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Multiple </a:t>
            </a:r>
            <a:r>
              <a:rPr lang="fr-FR" sz="16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download</a:t>
            </a:r>
            <a:r>
              <a:rPr lang="fr-FR" sz="16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6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cart</a:t>
            </a:r>
            <a:endParaRPr sz="2000" dirty="0"/>
          </a:p>
        </p:txBody>
      </p:sp>
      <p:sp>
        <p:nvSpPr>
          <p:cNvPr id="85" name="Google Shape;194;p7">
            <a:extLst>
              <a:ext uri="{FF2B5EF4-FFF2-40B4-BE49-F238E27FC236}">
                <a16:creationId xmlns:a16="http://schemas.microsoft.com/office/drawing/2014/main" id="{C2F558E9-CB60-3E4F-A0E5-A3C2BD7078F1}"/>
              </a:ext>
            </a:extLst>
          </p:cNvPr>
          <p:cNvSpPr txBox="1"/>
          <p:nvPr/>
        </p:nvSpPr>
        <p:spPr>
          <a:xfrm>
            <a:off x="6752416" y="5376361"/>
            <a:ext cx="5665994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050"/>
              <a:buFont typeface="Arial"/>
              <a:buChar char="✅"/>
            </a:pPr>
            <a:r>
              <a:rPr lang="fr-FR" sz="16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On-line </a:t>
            </a:r>
            <a:r>
              <a:rPr lang="fr-FR" sz="16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Ordering</a:t>
            </a:r>
            <a:r>
              <a:rPr lang="fr-FR" sz="16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6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requests</a:t>
            </a:r>
            <a:r>
              <a:rPr lang="fr-FR" sz="16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6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fr-FR" sz="16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Catalogue (first </a:t>
            </a:r>
            <a:r>
              <a:rPr lang="fr-FR" sz="16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steps</a:t>
            </a:r>
            <a:r>
              <a:rPr lang="fr-FR" sz="16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 dirty="0"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548135"/>
              </a:buClr>
              <a:buSzPts val="1050"/>
              <a:buFont typeface="Arial"/>
              <a:buChar char="🔄"/>
            </a:pPr>
            <a:r>
              <a:rPr lang="fr-FR" sz="16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Relay Global SWH </a:t>
            </a:r>
            <a:r>
              <a:rPr lang="fr-FR" sz="16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database</a:t>
            </a:r>
            <a:endParaRPr sz="2000" dirty="0"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548135"/>
              </a:buClr>
              <a:buSzPts val="1050"/>
              <a:buFont typeface="Arial"/>
              <a:buChar char="🔄"/>
            </a:pPr>
            <a:r>
              <a:rPr lang="fr-FR" sz="16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Back-Office Service monitoring </a:t>
            </a:r>
            <a:r>
              <a:rPr lang="fr-FR" sz="16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tool</a:t>
            </a:r>
            <a:r>
              <a:rPr lang="fr-FR" sz="16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r-FR" sz="16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Metadata</a:t>
            </a:r>
            <a:r>
              <a:rPr lang="fr-FR" sz="16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simplification, STAC API</a:t>
            </a:r>
            <a:endParaRPr sz="2000" dirty="0"/>
          </a:p>
        </p:txBody>
      </p:sp>
      <p:sp>
        <p:nvSpPr>
          <p:cNvPr id="86" name="Titre 1">
            <a:extLst>
              <a:ext uri="{FF2B5EF4-FFF2-40B4-BE49-F238E27FC236}">
                <a16:creationId xmlns:a16="http://schemas.microsoft.com/office/drawing/2014/main" id="{154BC24A-01AB-E04A-A90C-89F3A437B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982" y="48043"/>
            <a:ext cx="9879620" cy="652187"/>
          </a:xfrm>
        </p:spPr>
        <p:txBody>
          <a:bodyPr>
            <a:normAutofit/>
          </a:bodyPr>
          <a:lstStyle/>
          <a:p>
            <a:pPr algn="r"/>
            <a:r>
              <a:rPr lang="fr-FR" sz="3600" dirty="0"/>
              <a:t>On-line data </a:t>
            </a:r>
            <a:r>
              <a:rPr lang="fr-FR" sz="3600" dirty="0" err="1"/>
              <a:t>access</a:t>
            </a:r>
            <a:r>
              <a:rPr lang="fr-FR" sz="3600" dirty="0"/>
              <a:t> services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98B43859-779E-8142-B749-E28C5AEC6AE3}"/>
              </a:ext>
            </a:extLst>
          </p:cNvPr>
          <p:cNvSpPr txBox="1"/>
          <p:nvPr/>
        </p:nvSpPr>
        <p:spPr>
          <a:xfrm>
            <a:off x="249367" y="2945945"/>
            <a:ext cx="2219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Continuous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development</a:t>
            </a: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Double flèche horizontale 38">
            <a:extLst>
              <a:ext uri="{FF2B5EF4-FFF2-40B4-BE49-F238E27FC236}">
                <a16:creationId xmlns:a16="http://schemas.microsoft.com/office/drawing/2014/main" id="{E839FE24-29B9-B044-A122-BCB8365F7D58}"/>
              </a:ext>
            </a:extLst>
          </p:cNvPr>
          <p:cNvSpPr/>
          <p:nvPr/>
        </p:nvSpPr>
        <p:spPr>
          <a:xfrm>
            <a:off x="8647393" y="2879392"/>
            <a:ext cx="589548" cy="253083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ED09B5BD-E0E4-2742-BDA9-D56714A3F7F2}"/>
              </a:ext>
            </a:extLst>
          </p:cNvPr>
          <p:cNvSpPr txBox="1"/>
          <p:nvPr/>
        </p:nvSpPr>
        <p:spPr>
          <a:xfrm>
            <a:off x="194349" y="565241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2022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64539FA2-DE22-AC47-96C6-C91837AF4BAE}"/>
              </a:ext>
            </a:extLst>
          </p:cNvPr>
          <p:cNvSpPr txBox="1"/>
          <p:nvPr/>
        </p:nvSpPr>
        <p:spPr>
          <a:xfrm>
            <a:off x="6030197" y="3847874"/>
            <a:ext cx="286599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  <a:sym typeface="Calibri"/>
              </a:rPr>
              <a:t>+ 1 M km</a:t>
            </a:r>
            <a:r>
              <a:rPr lang="fr-FR" sz="12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  <a:sym typeface="Calibri"/>
              </a:rPr>
              <a:t>2</a:t>
            </a:r>
            <a:r>
              <a:rPr lang="fr-F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  <a:sym typeface="Calibri"/>
              </a:rPr>
              <a:t> per </a:t>
            </a:r>
            <a:r>
              <a:rPr lang="fr-F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  <a:sym typeface="Calibri"/>
              </a:rPr>
              <a:t>Year</a:t>
            </a:r>
            <a:r>
              <a:rPr lang="fr-F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  <a:sym typeface="Calibri"/>
              </a:rPr>
              <a:t> (</a:t>
            </a:r>
            <a:r>
              <a:rPr lang="fr-F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  <a:sym typeface="Calibri"/>
              </a:rPr>
              <a:t>average</a:t>
            </a:r>
            <a:r>
              <a:rPr lang="fr-F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  <a:sym typeface="Calibri"/>
              </a:rPr>
              <a:t>)   </a:t>
            </a:r>
          </a:p>
        </p:txBody>
      </p:sp>
    </p:spTree>
    <p:extLst>
      <p:ext uri="{BB962C8B-B14F-4D97-AF65-F5344CB8AC3E}">
        <p14:creationId xmlns:p14="http://schemas.microsoft.com/office/powerpoint/2010/main" val="341875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41" grpId="0"/>
    </p:bld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Tech-Présentation 2021.potx" id="{9B161110-BE42-424B-930E-9BE57BB6433D}" vid="{49A31E1C-F6F0-47F3-9896-8E38DC62DFD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EE949CE7B63F4DB3BCFC15B8A56DF4" ma:contentTypeVersion="6" ma:contentTypeDescription="Crée un document." ma:contentTypeScope="" ma:versionID="e6388ed2d1b77e27075d7705c87f8063">
  <xsd:schema xmlns:xsd="http://www.w3.org/2001/XMLSchema" xmlns:xs="http://www.w3.org/2001/XMLSchema" xmlns:p="http://schemas.microsoft.com/office/2006/metadata/properties" xmlns:ns3="075c593f-d12e-4f7c-b11b-ed8fcf0d96b8" xmlns:ns4="ef759a0e-cfc7-471e-82b8-2a302cc4185c" targetNamespace="http://schemas.microsoft.com/office/2006/metadata/properties" ma:root="true" ma:fieldsID="1fd20ecd607067359fe5bb78ad3d70d8" ns3:_="" ns4:_="">
    <xsd:import namespace="075c593f-d12e-4f7c-b11b-ed8fcf0d96b8"/>
    <xsd:import namespace="ef759a0e-cfc7-471e-82b8-2a302cc4185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5c593f-d12e-4f7c-b11b-ed8fcf0d96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759a0e-cfc7-471e-82b8-2a302cc4185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40B64F-9661-4D82-BF6D-C5E7FB31EC3C}">
  <ds:schemaRefs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075c593f-d12e-4f7c-b11b-ed8fcf0d96b8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ef759a0e-cfc7-471e-82b8-2a302cc4185c"/>
  </ds:schemaRefs>
</ds:datastoreItem>
</file>

<file path=customXml/itemProps2.xml><?xml version="1.0" encoding="utf-8"?>
<ds:datastoreItem xmlns:ds="http://schemas.openxmlformats.org/officeDocument/2006/customXml" ds:itemID="{7FE44FBB-86EF-4F09-8A73-7AC3DCE0ED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1B3013-4A49-4046-B27C-7F9630EA1C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5c593f-d12e-4f7c-b11b-ed8fcf0d96b8"/>
    <ds:schemaRef ds:uri="ef759a0e-cfc7-471e-82b8-2a302cc418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ASTech-Présentation 2021</Template>
  <TotalTime>20108</TotalTime>
  <Words>1288</Words>
  <Application>Microsoft Macintosh PowerPoint</Application>
  <PresentationFormat>Grand écran</PresentationFormat>
  <Paragraphs>288</Paragraphs>
  <Slides>18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CNES Sans</vt:lpstr>
      <vt:lpstr>CNES Sans ExtraLight</vt:lpstr>
      <vt:lpstr>CNES Sans Light</vt:lpstr>
      <vt:lpstr>Gill Sans SemiBold</vt:lpstr>
      <vt:lpstr>Menlo Regular</vt:lpstr>
      <vt:lpstr>Police système Courant</vt:lpstr>
      <vt:lpstr>Wingdings</vt:lpstr>
      <vt:lpstr>Conception personnalisée</vt:lpstr>
      <vt:lpstr>Présentation PowerPoint</vt:lpstr>
      <vt:lpstr>Very High Resolution satellite imagery</vt:lpstr>
      <vt:lpstr>Who are we ?</vt:lpstr>
      <vt:lpstr>Our endusers</vt:lpstr>
      <vt:lpstr>Our operational environment</vt:lpstr>
      <vt:lpstr>A collaborative transverse infrastructure</vt:lpstr>
      <vt:lpstr>A collaborative transverse infrastructure</vt:lpstr>
      <vt:lpstr>Présentation PowerPoint</vt:lpstr>
      <vt:lpstr>On-line data access services</vt:lpstr>
      <vt:lpstr>On-line data access services</vt:lpstr>
      <vt:lpstr>On-line data access services</vt:lpstr>
      <vt:lpstr>On-line data access services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Anaïs MARQUES</dc:creator>
  <cp:lastModifiedBy>Faure Jean-François</cp:lastModifiedBy>
  <cp:revision>316</cp:revision>
  <dcterms:created xsi:type="dcterms:W3CDTF">2022-03-04T12:24:34Z</dcterms:created>
  <dcterms:modified xsi:type="dcterms:W3CDTF">2022-12-01T00:43:29Z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0x010100B7EE949CE7B63F4DB3BCFC15B8A56DF4</vt:lpwstr>
  </property>
</Properties>
</file>