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84" r:id="rId7"/>
    <p:sldId id="258" r:id="rId8"/>
    <p:sldId id="259" r:id="rId9"/>
    <p:sldId id="260" r:id="rId10"/>
    <p:sldId id="261" r:id="rId11"/>
    <p:sldId id="262" r:id="rId12"/>
    <p:sldId id="263" r:id="rId13"/>
    <p:sldId id="264" r:id="rId14"/>
    <p:sldId id="277" r:id="rId15"/>
    <p:sldId id="266" r:id="rId16"/>
    <p:sldId id="268" r:id="rId17"/>
    <p:sldId id="282" r:id="rId18"/>
    <p:sldId id="278" r:id="rId19"/>
    <p:sldId id="279" r:id="rId20"/>
    <p:sldId id="280" r:id="rId21"/>
    <p:sldId id="285" r:id="rId22"/>
    <p:sldId id="281" r:id="rId23"/>
    <p:sldId id="273"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F3FE"/>
    <a:srgbClr val="00B0CA"/>
    <a:srgbClr val="0046AD"/>
    <a:srgbClr val="D5FA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CA714-9302-4F78-8284-842B920EF9B4}"/>
              </a:ext>
            </a:extLst>
          </p:cNvPr>
          <p:cNvSpPr>
            <a:spLocks noGrp="1"/>
          </p:cNvSpPr>
          <p:nvPr>
            <p:ph type="ctrTitle"/>
          </p:nvPr>
        </p:nvSpPr>
        <p:spPr>
          <a:xfrm>
            <a:off x="4998720" y="2646363"/>
            <a:ext cx="6736080" cy="2387600"/>
          </a:xfrm>
        </p:spPr>
        <p:txBody>
          <a:bodyPr anchor="b" anchorCtr="0"/>
          <a:lstStyle>
            <a:lvl1pPr algn="l">
              <a:defRPr sz="6000"/>
            </a:lvl1pPr>
          </a:lstStyle>
          <a:p>
            <a:r>
              <a:rPr lang="en-US"/>
              <a:t>Click to edit Master title style</a:t>
            </a:r>
            <a:endParaRPr lang="fr-FR" dirty="0"/>
          </a:p>
        </p:txBody>
      </p:sp>
      <p:sp>
        <p:nvSpPr>
          <p:cNvPr id="3" name="Subtitle 2">
            <a:extLst>
              <a:ext uri="{FF2B5EF4-FFF2-40B4-BE49-F238E27FC236}">
                <a16:creationId xmlns:a16="http://schemas.microsoft.com/office/drawing/2014/main" id="{7B0BE79B-66B3-4535-868E-13C4FF6E637F}"/>
              </a:ext>
            </a:extLst>
          </p:cNvPr>
          <p:cNvSpPr>
            <a:spLocks noGrp="1"/>
          </p:cNvSpPr>
          <p:nvPr>
            <p:ph type="subTitle" idx="1"/>
          </p:nvPr>
        </p:nvSpPr>
        <p:spPr>
          <a:xfrm>
            <a:off x="4998720" y="5126038"/>
            <a:ext cx="6736080" cy="583882"/>
          </a:xfrm>
        </p:spPr>
        <p:txBody>
          <a:bodyPr anchor="t"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dirty="0"/>
          </a:p>
        </p:txBody>
      </p:sp>
      <p:sp>
        <p:nvSpPr>
          <p:cNvPr id="4" name="Date Placeholder 3">
            <a:extLst>
              <a:ext uri="{FF2B5EF4-FFF2-40B4-BE49-F238E27FC236}">
                <a16:creationId xmlns:a16="http://schemas.microsoft.com/office/drawing/2014/main" id="{EB6E2576-EA73-40E8-A2F2-A62B73E3CC2A}"/>
              </a:ext>
            </a:extLst>
          </p:cNvPr>
          <p:cNvSpPr>
            <a:spLocks noGrp="1"/>
          </p:cNvSpPr>
          <p:nvPr>
            <p:ph type="dt" sz="half" idx="10"/>
          </p:nvPr>
        </p:nvSpPr>
        <p:spPr/>
        <p:txBody>
          <a:bodyPr/>
          <a:lstStyle/>
          <a:p>
            <a:fld id="{371E880D-16D1-4539-9948-C2240ACC59CA}" type="datetimeFigureOut">
              <a:rPr lang="fr-FR" smtClean="0"/>
              <a:t>25/11/2022</a:t>
            </a:fld>
            <a:endParaRPr lang="fr-FR"/>
          </a:p>
        </p:txBody>
      </p:sp>
      <p:sp>
        <p:nvSpPr>
          <p:cNvPr id="5" name="Footer Placeholder 4">
            <a:extLst>
              <a:ext uri="{FF2B5EF4-FFF2-40B4-BE49-F238E27FC236}">
                <a16:creationId xmlns:a16="http://schemas.microsoft.com/office/drawing/2014/main" id="{25C5CCD9-36E9-4809-B113-D53B5EBE8041}"/>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54FD451D-CA62-47FA-92B4-ED2D8FCD9795}"/>
              </a:ext>
            </a:extLst>
          </p:cNvPr>
          <p:cNvSpPr>
            <a:spLocks noGrp="1"/>
          </p:cNvSpPr>
          <p:nvPr>
            <p:ph type="sldNum" sz="quarter" idx="12"/>
          </p:nvPr>
        </p:nvSpPr>
        <p:spPr/>
        <p:txBody>
          <a:bodyPr/>
          <a:lstStyle/>
          <a:p>
            <a:fld id="{FA861154-064F-4AC5-84EA-549FDD985C1D}" type="slidenum">
              <a:rPr lang="fr-FR" smtClean="0"/>
              <a:t>‹#›</a:t>
            </a:fld>
            <a:endParaRPr lang="fr-FR"/>
          </a:p>
        </p:txBody>
      </p:sp>
    </p:spTree>
    <p:extLst>
      <p:ext uri="{BB962C8B-B14F-4D97-AF65-F5344CB8AC3E}">
        <p14:creationId xmlns:p14="http://schemas.microsoft.com/office/powerpoint/2010/main" val="2227072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boxed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00C6B7-69E3-4CA4-A6B4-C868D0CB7DBC}"/>
              </a:ext>
            </a:extLst>
          </p:cNvPr>
          <p:cNvSpPr/>
          <p:nvPr userDrawn="1"/>
        </p:nvSpPr>
        <p:spPr>
          <a:xfrm>
            <a:off x="836611" y="457200"/>
            <a:ext cx="3935413" cy="5403850"/>
          </a:xfrm>
          <a:prstGeom prst="rect">
            <a:avLst/>
          </a:prstGeom>
          <a:solidFill>
            <a:srgbClr val="DEF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background pattern&#10;&#10;Description automatically generated">
            <a:extLst>
              <a:ext uri="{FF2B5EF4-FFF2-40B4-BE49-F238E27FC236}">
                <a16:creationId xmlns:a16="http://schemas.microsoft.com/office/drawing/2014/main" id="{5845D4C9-5249-4694-9B85-C5361D6CB174}"/>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4436" r="25097" b="17760"/>
          <a:stretch/>
        </p:blipFill>
        <p:spPr>
          <a:xfrm>
            <a:off x="874911" y="1257300"/>
            <a:ext cx="3935413" cy="4603750"/>
          </a:xfrm>
          <a:prstGeom prst="rect">
            <a:avLst/>
          </a:prstGeom>
        </p:spPr>
      </p:pic>
      <p:sp>
        <p:nvSpPr>
          <p:cNvPr id="2" name="Title 1">
            <a:extLst>
              <a:ext uri="{FF2B5EF4-FFF2-40B4-BE49-F238E27FC236}">
                <a16:creationId xmlns:a16="http://schemas.microsoft.com/office/drawing/2014/main" id="{C90AA1D0-8E90-44C4-9562-41C22EE9F3E4}"/>
              </a:ext>
            </a:extLst>
          </p:cNvPr>
          <p:cNvSpPr>
            <a:spLocks noGrp="1"/>
          </p:cNvSpPr>
          <p:nvPr>
            <p:ph type="title"/>
          </p:nvPr>
        </p:nvSpPr>
        <p:spPr>
          <a:xfrm>
            <a:off x="839788" y="457200"/>
            <a:ext cx="3932237" cy="1600200"/>
          </a:xfrm>
        </p:spPr>
        <p:txBody>
          <a:bodyPr anchor="b"/>
          <a:lstStyle>
            <a:lvl1pPr>
              <a:defRPr sz="3200">
                <a:solidFill>
                  <a:srgbClr val="00B0CA"/>
                </a:solidFill>
              </a:defRPr>
            </a:lvl1pPr>
          </a:lstStyle>
          <a:p>
            <a:r>
              <a:rPr lang="en-US"/>
              <a:t>Click to edit Master title style</a:t>
            </a:r>
            <a:endParaRPr lang="fr-FR" dirty="0"/>
          </a:p>
        </p:txBody>
      </p:sp>
      <p:sp>
        <p:nvSpPr>
          <p:cNvPr id="3" name="Content Placeholder 2">
            <a:extLst>
              <a:ext uri="{FF2B5EF4-FFF2-40B4-BE49-F238E27FC236}">
                <a16:creationId xmlns:a16="http://schemas.microsoft.com/office/drawing/2014/main" id="{0281141B-7A45-42CD-9FA0-FA3F57FC21AE}"/>
              </a:ext>
            </a:extLst>
          </p:cNvPr>
          <p:cNvSpPr>
            <a:spLocks noGrp="1"/>
          </p:cNvSpPr>
          <p:nvPr>
            <p:ph idx="1"/>
          </p:nvPr>
        </p:nvSpPr>
        <p:spPr>
          <a:xfrm>
            <a:off x="5183188" y="1296000"/>
            <a:ext cx="6172200" cy="45650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5A69E0FD-1890-46F8-8BC3-E9516C5E2B98}"/>
              </a:ext>
            </a:extLst>
          </p:cNvPr>
          <p:cNvSpPr>
            <a:spLocks noGrp="1"/>
          </p:cNvSpPr>
          <p:nvPr>
            <p:ph type="body" sz="half" idx="2"/>
          </p:nvPr>
        </p:nvSpPr>
        <p:spPr>
          <a:xfrm>
            <a:off x="839788" y="2057400"/>
            <a:ext cx="3932237" cy="3811588"/>
          </a:xfrm>
        </p:spPr>
        <p:txBody>
          <a:bodyPr/>
          <a:lstStyle>
            <a:lvl1pPr marL="0" indent="0">
              <a:buNone/>
              <a:defRPr sz="1600">
                <a:solidFill>
                  <a:srgbClr val="0046AD"/>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DD326A-A223-4A66-8461-449419D236EE}"/>
              </a:ext>
            </a:extLst>
          </p:cNvPr>
          <p:cNvSpPr>
            <a:spLocks noGrp="1"/>
          </p:cNvSpPr>
          <p:nvPr>
            <p:ph type="dt" sz="half" idx="10"/>
          </p:nvPr>
        </p:nvSpPr>
        <p:spPr/>
        <p:txBody>
          <a:bodyPr/>
          <a:lstStyle/>
          <a:p>
            <a:fld id="{371E880D-16D1-4539-9948-C2240ACC59CA}" type="datetimeFigureOut">
              <a:rPr lang="fr-FR" smtClean="0"/>
              <a:t>25/11/2022</a:t>
            </a:fld>
            <a:endParaRPr lang="fr-FR" dirty="0"/>
          </a:p>
        </p:txBody>
      </p:sp>
      <p:sp>
        <p:nvSpPr>
          <p:cNvPr id="6" name="Footer Placeholder 5">
            <a:extLst>
              <a:ext uri="{FF2B5EF4-FFF2-40B4-BE49-F238E27FC236}">
                <a16:creationId xmlns:a16="http://schemas.microsoft.com/office/drawing/2014/main" id="{F55282F8-F662-4779-8227-5303B31DC656}"/>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E053B61E-AAF7-4610-9B1C-353FB2AD5762}"/>
              </a:ext>
            </a:extLst>
          </p:cNvPr>
          <p:cNvSpPr>
            <a:spLocks noGrp="1"/>
          </p:cNvSpPr>
          <p:nvPr>
            <p:ph type="sldNum" sz="quarter" idx="12"/>
          </p:nvPr>
        </p:nvSpPr>
        <p:spPr/>
        <p:txBody>
          <a:bodyPr/>
          <a:lstStyle/>
          <a:p>
            <a:fld id="{FA861154-064F-4AC5-84EA-549FDD985C1D}" type="slidenum">
              <a:rPr lang="fr-FR" smtClean="0"/>
              <a:t>‹#›</a:t>
            </a:fld>
            <a:endParaRPr lang="fr-FR"/>
          </a:p>
        </p:txBody>
      </p:sp>
      <p:pic>
        <p:nvPicPr>
          <p:cNvPr id="9" name="Picture 8" descr="Graphical user interface&#10;&#10;Description automatically generated with low confidence">
            <a:extLst>
              <a:ext uri="{FF2B5EF4-FFF2-40B4-BE49-F238E27FC236}">
                <a16:creationId xmlns:a16="http://schemas.microsoft.com/office/drawing/2014/main" id="{05C6FF66-E984-4E86-BEB9-13DCCC338BD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94993"/>
          <a:stretch/>
        </p:blipFill>
        <p:spPr>
          <a:xfrm>
            <a:off x="1" y="0"/>
            <a:ext cx="588854" cy="6858000"/>
          </a:xfrm>
          <a:prstGeom prst="rect">
            <a:avLst/>
          </a:prstGeom>
        </p:spPr>
      </p:pic>
      <p:pic>
        <p:nvPicPr>
          <p:cNvPr id="13" name="Picture 12">
            <a:extLst>
              <a:ext uri="{FF2B5EF4-FFF2-40B4-BE49-F238E27FC236}">
                <a16:creationId xmlns:a16="http://schemas.microsoft.com/office/drawing/2014/main" id="{6CCBCFA4-82D4-43DA-9EB0-AD33551A27A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640000" y="324000"/>
            <a:ext cx="2925126" cy="972000"/>
          </a:xfrm>
          <a:prstGeom prst="rect">
            <a:avLst/>
          </a:prstGeom>
        </p:spPr>
      </p:pic>
    </p:spTree>
    <p:extLst>
      <p:ext uri="{BB962C8B-B14F-4D97-AF65-F5344CB8AC3E}">
        <p14:creationId xmlns:p14="http://schemas.microsoft.com/office/powerpoint/2010/main" val="2716897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r blue bottom text left 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700C6-B419-416F-AF08-BBBA19493A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dirty="0"/>
          </a:p>
        </p:txBody>
      </p:sp>
      <p:sp>
        <p:nvSpPr>
          <p:cNvPr id="4" name="Text Placeholder 3">
            <a:extLst>
              <a:ext uri="{FF2B5EF4-FFF2-40B4-BE49-F238E27FC236}">
                <a16:creationId xmlns:a16="http://schemas.microsoft.com/office/drawing/2014/main" id="{19F95694-4689-49CA-92F4-A8F884B736AE}"/>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 image to be placed in the space on the right.</a:t>
            </a:r>
          </a:p>
        </p:txBody>
      </p:sp>
      <p:sp>
        <p:nvSpPr>
          <p:cNvPr id="5" name="Date Placeholder 4">
            <a:extLst>
              <a:ext uri="{FF2B5EF4-FFF2-40B4-BE49-F238E27FC236}">
                <a16:creationId xmlns:a16="http://schemas.microsoft.com/office/drawing/2014/main" id="{8045D2E4-52AC-40C7-83DE-BB12D5C90407}"/>
              </a:ext>
            </a:extLst>
          </p:cNvPr>
          <p:cNvSpPr>
            <a:spLocks noGrp="1"/>
          </p:cNvSpPr>
          <p:nvPr>
            <p:ph type="dt" sz="half" idx="10"/>
          </p:nvPr>
        </p:nvSpPr>
        <p:spPr/>
        <p:txBody>
          <a:bodyPr/>
          <a:lstStyle/>
          <a:p>
            <a:fld id="{371E880D-16D1-4539-9948-C2240ACC59CA}" type="datetimeFigureOut">
              <a:rPr lang="fr-FR" smtClean="0"/>
              <a:t>25/11/2022</a:t>
            </a:fld>
            <a:endParaRPr lang="fr-FR"/>
          </a:p>
        </p:txBody>
      </p:sp>
      <p:sp>
        <p:nvSpPr>
          <p:cNvPr id="6" name="Footer Placeholder 5">
            <a:extLst>
              <a:ext uri="{FF2B5EF4-FFF2-40B4-BE49-F238E27FC236}">
                <a16:creationId xmlns:a16="http://schemas.microsoft.com/office/drawing/2014/main" id="{1B6A3491-E6B6-4519-8AF0-E260E39E6C83}"/>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FEA53F7C-FA6A-46C2-A91A-51000F762368}"/>
              </a:ext>
            </a:extLst>
          </p:cNvPr>
          <p:cNvSpPr>
            <a:spLocks noGrp="1"/>
          </p:cNvSpPr>
          <p:nvPr>
            <p:ph type="sldNum" sz="quarter" idx="12"/>
          </p:nvPr>
        </p:nvSpPr>
        <p:spPr/>
        <p:txBody>
          <a:bodyPr/>
          <a:lstStyle/>
          <a:p>
            <a:fld id="{FA861154-064F-4AC5-84EA-549FDD985C1D}" type="slidenum">
              <a:rPr lang="fr-FR" smtClean="0"/>
              <a:t>‹#›</a:t>
            </a:fld>
            <a:endParaRPr lang="fr-FR"/>
          </a:p>
        </p:txBody>
      </p:sp>
      <p:pic>
        <p:nvPicPr>
          <p:cNvPr id="8" name="Picture 7">
            <a:extLst>
              <a:ext uri="{FF2B5EF4-FFF2-40B4-BE49-F238E27FC236}">
                <a16:creationId xmlns:a16="http://schemas.microsoft.com/office/drawing/2014/main" id="{3ACDFF72-5FE0-4DCD-8F5C-8D740AF8BD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640000" y="324000"/>
            <a:ext cx="2925126" cy="972000"/>
          </a:xfrm>
          <a:prstGeom prst="rect">
            <a:avLst/>
          </a:prstGeom>
        </p:spPr>
      </p:pic>
      <p:pic>
        <p:nvPicPr>
          <p:cNvPr id="9" name="Picture 8">
            <a:extLst>
              <a:ext uri="{FF2B5EF4-FFF2-40B4-BE49-F238E27FC236}">
                <a16:creationId xmlns:a16="http://schemas.microsoft.com/office/drawing/2014/main" id="{04A4F6D2-CD76-43F5-A681-3F113BDB5E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65906"/>
            <a:ext cx="12192000" cy="692094"/>
          </a:xfrm>
          <a:prstGeom prst="rect">
            <a:avLst/>
          </a:prstGeom>
        </p:spPr>
      </p:pic>
    </p:spTree>
    <p:extLst>
      <p:ext uri="{BB962C8B-B14F-4D97-AF65-F5344CB8AC3E}">
        <p14:creationId xmlns:p14="http://schemas.microsoft.com/office/powerpoint/2010/main" val="3494286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126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obj" userDrawn="1">
  <p:cSld name="1_Title and Content">
    <p:bg>
      <p:bgPr>
        <a:solidFill>
          <a:schemeClr val="bg1"/>
        </a:solidFill>
        <a:effectLst/>
      </p:bgPr>
    </p:bg>
    <p:spTree>
      <p:nvGrpSpPr>
        <p:cNvPr id="1" name=""/>
        <p:cNvGrpSpPr/>
        <p:nvPr/>
      </p:nvGrpSpPr>
      <p:grpSpPr bwMode="auto">
        <a:xfrm>
          <a:off x="0" y="0"/>
          <a:ext cx="0" cy="0"/>
          <a:chOff x="0" y="0"/>
          <a:chExt cx="0" cy="0"/>
        </a:xfrm>
      </p:grpSpPr>
      <p:pic>
        <p:nvPicPr>
          <p:cNvPr id="8" name="Picture 7" descr="Graphical user interface&#10;&#10;Description automatically generated with low confidence"/>
          <p:cNvPicPr>
            <a:picLocks noChangeAspect="1"/>
          </p:cNvPicPr>
          <p:nvPr userDrawn="1"/>
        </p:nvPicPr>
        <p:blipFill>
          <a:blip r:embed="rId2"/>
          <a:stretch/>
        </p:blipFill>
        <p:spPr bwMode="auto">
          <a:xfrm>
            <a:off x="0" y="5"/>
            <a:ext cx="11760549" cy="6858000"/>
          </a:xfrm>
          <a:prstGeom prst="rect">
            <a:avLst/>
          </a:prstGeom>
        </p:spPr>
      </p:pic>
      <p:sp>
        <p:nvSpPr>
          <p:cNvPr id="2" name="Title 1"/>
          <p:cNvSpPr>
            <a:spLocks noGrp="1"/>
          </p:cNvSpPr>
          <p:nvPr>
            <p:ph type="title"/>
          </p:nvPr>
        </p:nvSpPr>
        <p:spPr bwMode="auto">
          <a:xfrm>
            <a:off x="838200" y="1172477"/>
            <a:ext cx="11077575" cy="735806"/>
          </a:xfrm>
        </p:spPr>
        <p:txBody>
          <a:bodyPr/>
          <a:lstStyle/>
          <a:p>
            <a:pPr>
              <a:defRPr/>
            </a:pPr>
            <a:r>
              <a:rPr lang="en-US"/>
              <a:t>Click to edit Master title style</a:t>
            </a:r>
            <a:endParaRPr lang="fr-FR"/>
          </a:p>
        </p:txBody>
      </p:sp>
      <p:sp>
        <p:nvSpPr>
          <p:cNvPr id="3" name="Content Placeholder 2"/>
          <p:cNvSpPr>
            <a:spLocks noGrp="1"/>
          </p:cNvSpPr>
          <p:nvPr>
            <p:ph idx="1"/>
          </p:nvPr>
        </p:nvSpPr>
        <p:spPr bwMode="auto">
          <a:xfrm>
            <a:off x="838200" y="1997976"/>
            <a:ext cx="10515600" cy="435133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fr-FR"/>
          </a:p>
        </p:txBody>
      </p:sp>
      <p:sp>
        <p:nvSpPr>
          <p:cNvPr id="4" name="Date Placeholder 3"/>
          <p:cNvSpPr>
            <a:spLocks noGrp="1"/>
          </p:cNvSpPr>
          <p:nvPr>
            <p:ph type="dt" sz="half" idx="10"/>
          </p:nvPr>
        </p:nvSpPr>
        <p:spPr bwMode="auto"/>
        <p:txBody>
          <a:bodyPr/>
          <a:lstStyle/>
          <a:p>
            <a:pPr>
              <a:defRPr/>
            </a:pPr>
            <a:fld id="{371E880D-16D1-4539-9948-C2240ACC59CA}" type="datetimeFigureOut">
              <a:rPr lang="fr-FR"/>
              <a:t>25/11/2022</a:t>
            </a:fld>
            <a:endParaRPr lang="fr-FR"/>
          </a:p>
        </p:txBody>
      </p:sp>
      <p:sp>
        <p:nvSpPr>
          <p:cNvPr id="5" name="Footer Placeholder 4"/>
          <p:cNvSpPr>
            <a:spLocks noGrp="1"/>
          </p:cNvSpPr>
          <p:nvPr>
            <p:ph type="ftr" sz="quarter" idx="11"/>
          </p:nvPr>
        </p:nvSpPr>
        <p:spPr bwMode="auto"/>
        <p:txBody>
          <a:bodyPr/>
          <a:lstStyle/>
          <a:p>
            <a:pPr>
              <a:defRPr/>
            </a:pPr>
            <a:endParaRPr lang="fr-FR"/>
          </a:p>
        </p:txBody>
      </p:sp>
      <p:sp>
        <p:nvSpPr>
          <p:cNvPr id="6" name="Slide Number Placeholder 5"/>
          <p:cNvSpPr>
            <a:spLocks noGrp="1"/>
          </p:cNvSpPr>
          <p:nvPr>
            <p:ph type="sldNum" sz="quarter" idx="12"/>
          </p:nvPr>
        </p:nvSpPr>
        <p:spPr bwMode="auto"/>
        <p:txBody>
          <a:bodyPr/>
          <a:lstStyle/>
          <a:p>
            <a:pPr>
              <a:defRPr/>
            </a:pPr>
            <a:fld id="{FA861154-064F-4AC5-84EA-549FDD985C1D}" type="slidenum">
              <a:rPr lang="fr-FR"/>
              <a:t>‹#›</a:t>
            </a:fld>
            <a:endParaRPr lang="fr-FR"/>
          </a:p>
        </p:txBody>
      </p:sp>
      <p:pic>
        <p:nvPicPr>
          <p:cNvPr id="7" name="Picture 4"/>
          <p:cNvPicPr>
            <a:picLocks noChangeAspect="1"/>
          </p:cNvPicPr>
          <p:nvPr userDrawn="1"/>
        </p:nvPicPr>
        <p:blipFill>
          <a:blip r:embed="rId3"/>
          <a:stretch/>
        </p:blipFill>
        <p:spPr bwMode="auto">
          <a:xfrm>
            <a:off x="8640000" y="80160"/>
            <a:ext cx="2925126" cy="972000"/>
          </a:xfrm>
          <a:prstGeom prst="rect">
            <a:avLst/>
          </a:prstGeom>
        </p:spPr>
      </p:pic>
    </p:spTree>
    <p:extLst>
      <p:ext uri="{BB962C8B-B14F-4D97-AF65-F5344CB8AC3E}">
        <p14:creationId xmlns:p14="http://schemas.microsoft.com/office/powerpoint/2010/main" val="1743139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CA714-9302-4F78-8284-842B920EF9B4}"/>
              </a:ext>
            </a:extLst>
          </p:cNvPr>
          <p:cNvSpPr>
            <a:spLocks noGrp="1"/>
          </p:cNvSpPr>
          <p:nvPr>
            <p:ph type="ctrTitle"/>
          </p:nvPr>
        </p:nvSpPr>
        <p:spPr>
          <a:xfrm>
            <a:off x="838201" y="1042520"/>
            <a:ext cx="10515600" cy="818931"/>
          </a:xfrm>
        </p:spPr>
        <p:txBody>
          <a:bodyPr anchor="b" anchorCtr="0">
            <a:normAutofit/>
          </a:bodyPr>
          <a:lstStyle>
            <a:lvl1pPr algn="l">
              <a:defRPr sz="4400"/>
            </a:lvl1pPr>
          </a:lstStyle>
          <a:p>
            <a:r>
              <a:rPr lang="en-US"/>
              <a:t>Click to edit Master title style</a:t>
            </a:r>
            <a:endParaRPr lang="fr-FR" dirty="0"/>
          </a:p>
        </p:txBody>
      </p:sp>
      <p:sp>
        <p:nvSpPr>
          <p:cNvPr id="4" name="Date Placeholder 3">
            <a:extLst>
              <a:ext uri="{FF2B5EF4-FFF2-40B4-BE49-F238E27FC236}">
                <a16:creationId xmlns:a16="http://schemas.microsoft.com/office/drawing/2014/main" id="{EB6E2576-EA73-40E8-A2F2-A62B73E3CC2A}"/>
              </a:ext>
            </a:extLst>
          </p:cNvPr>
          <p:cNvSpPr>
            <a:spLocks noGrp="1"/>
          </p:cNvSpPr>
          <p:nvPr>
            <p:ph type="dt" sz="half" idx="10"/>
          </p:nvPr>
        </p:nvSpPr>
        <p:spPr/>
        <p:txBody>
          <a:bodyPr/>
          <a:lstStyle/>
          <a:p>
            <a:fld id="{371E880D-16D1-4539-9948-C2240ACC59CA}" type="datetimeFigureOut">
              <a:rPr lang="fr-FR" smtClean="0"/>
              <a:t>25/11/2022</a:t>
            </a:fld>
            <a:endParaRPr lang="fr-FR"/>
          </a:p>
        </p:txBody>
      </p:sp>
      <p:sp>
        <p:nvSpPr>
          <p:cNvPr id="5" name="Footer Placeholder 4">
            <a:extLst>
              <a:ext uri="{FF2B5EF4-FFF2-40B4-BE49-F238E27FC236}">
                <a16:creationId xmlns:a16="http://schemas.microsoft.com/office/drawing/2014/main" id="{25C5CCD9-36E9-4809-B113-D53B5EBE8041}"/>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54FD451D-CA62-47FA-92B4-ED2D8FCD9795}"/>
              </a:ext>
            </a:extLst>
          </p:cNvPr>
          <p:cNvSpPr>
            <a:spLocks noGrp="1"/>
          </p:cNvSpPr>
          <p:nvPr>
            <p:ph type="sldNum" sz="quarter" idx="12"/>
          </p:nvPr>
        </p:nvSpPr>
        <p:spPr/>
        <p:txBody>
          <a:bodyPr/>
          <a:lstStyle/>
          <a:p>
            <a:fld id="{FA861154-064F-4AC5-84EA-549FDD985C1D}" type="slidenum">
              <a:rPr lang="fr-FR" smtClean="0"/>
              <a:t>‹#›</a:t>
            </a:fld>
            <a:endParaRPr lang="fr-FR"/>
          </a:p>
        </p:txBody>
      </p:sp>
      <p:sp>
        <p:nvSpPr>
          <p:cNvPr id="8" name="Content Placeholder 2">
            <a:extLst>
              <a:ext uri="{FF2B5EF4-FFF2-40B4-BE49-F238E27FC236}">
                <a16:creationId xmlns:a16="http://schemas.microsoft.com/office/drawing/2014/main" id="{E0F5B987-D2FA-735F-68E9-F1DA21641D9E}"/>
              </a:ext>
            </a:extLst>
          </p:cNvPr>
          <p:cNvSpPr>
            <a:spLocks noGrp="1"/>
          </p:cNvSpPr>
          <p:nvPr>
            <p:ph idx="1"/>
          </p:nvPr>
        </p:nvSpPr>
        <p:spPr>
          <a:xfrm>
            <a:off x="838200" y="1997976"/>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2726413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ttom bar 1 column text">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873F47F-D34D-44F8-A4C7-085914045DB2}"/>
              </a:ext>
            </a:extLst>
          </p:cNvPr>
          <p:cNvSpPr>
            <a:spLocks noGrp="1"/>
          </p:cNvSpPr>
          <p:nvPr>
            <p:ph type="dt" sz="half" idx="10"/>
          </p:nvPr>
        </p:nvSpPr>
        <p:spPr/>
        <p:txBody>
          <a:bodyPr/>
          <a:lstStyle/>
          <a:p>
            <a:fld id="{371E880D-16D1-4539-9948-C2240ACC59CA}" type="datetimeFigureOut">
              <a:rPr lang="fr-FR" smtClean="0"/>
              <a:t>25/11/2022</a:t>
            </a:fld>
            <a:endParaRPr lang="fr-FR"/>
          </a:p>
        </p:txBody>
      </p:sp>
      <p:sp>
        <p:nvSpPr>
          <p:cNvPr id="8" name="Footer Placeholder 7">
            <a:extLst>
              <a:ext uri="{FF2B5EF4-FFF2-40B4-BE49-F238E27FC236}">
                <a16:creationId xmlns:a16="http://schemas.microsoft.com/office/drawing/2014/main" id="{C7580783-FC5E-4A67-8104-4FB7A8D4AB8A}"/>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07B6090D-A3EB-4FDF-A21C-83AB4FDD39B0}"/>
              </a:ext>
            </a:extLst>
          </p:cNvPr>
          <p:cNvSpPr>
            <a:spLocks noGrp="1"/>
          </p:cNvSpPr>
          <p:nvPr>
            <p:ph type="sldNum" sz="quarter" idx="12"/>
          </p:nvPr>
        </p:nvSpPr>
        <p:spPr/>
        <p:txBody>
          <a:bodyPr/>
          <a:lstStyle/>
          <a:p>
            <a:fld id="{FA861154-064F-4AC5-84EA-549FDD985C1D}" type="slidenum">
              <a:rPr lang="fr-FR" smtClean="0"/>
              <a:t>‹#›</a:t>
            </a:fld>
            <a:endParaRPr lang="fr-FR"/>
          </a:p>
        </p:txBody>
      </p:sp>
      <p:pic>
        <p:nvPicPr>
          <p:cNvPr id="11" name="Picture 10">
            <a:extLst>
              <a:ext uri="{FF2B5EF4-FFF2-40B4-BE49-F238E27FC236}">
                <a16:creationId xmlns:a16="http://schemas.microsoft.com/office/drawing/2014/main" id="{7F56E871-4E91-4005-95BD-4CA1216CC5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640000" y="324000"/>
            <a:ext cx="2925126" cy="972000"/>
          </a:xfrm>
          <a:prstGeom prst="rect">
            <a:avLst/>
          </a:prstGeom>
        </p:spPr>
      </p:pic>
      <p:sp>
        <p:nvSpPr>
          <p:cNvPr id="17" name="Content Placeholder 2">
            <a:extLst>
              <a:ext uri="{FF2B5EF4-FFF2-40B4-BE49-F238E27FC236}">
                <a16:creationId xmlns:a16="http://schemas.microsoft.com/office/drawing/2014/main" id="{28AC3570-27DB-4DE2-AF51-4C488E57DFD8}"/>
              </a:ext>
            </a:extLst>
          </p:cNvPr>
          <p:cNvSpPr>
            <a:spLocks noGrp="1"/>
          </p:cNvSpPr>
          <p:nvPr>
            <p:ph idx="1"/>
          </p:nvPr>
        </p:nvSpPr>
        <p:spPr>
          <a:xfrm>
            <a:off x="626874" y="1695245"/>
            <a:ext cx="10515600" cy="4326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pic>
        <p:nvPicPr>
          <p:cNvPr id="18" name="Picture 17" descr="Graphical user interface, text, application&#10;&#10;Description automatically generated">
            <a:extLst>
              <a:ext uri="{FF2B5EF4-FFF2-40B4-BE49-F238E27FC236}">
                <a16:creationId xmlns:a16="http://schemas.microsoft.com/office/drawing/2014/main" id="{381AFBA8-BA92-46A1-A31C-3787D0405F3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134" t="18038" r="4056" b="80046"/>
          <a:stretch/>
        </p:blipFill>
        <p:spPr>
          <a:xfrm>
            <a:off x="626875" y="1237014"/>
            <a:ext cx="11069826" cy="131411"/>
          </a:xfrm>
          <a:prstGeom prst="rect">
            <a:avLst/>
          </a:prstGeom>
        </p:spPr>
      </p:pic>
    </p:spTree>
    <p:extLst>
      <p:ext uri="{BB962C8B-B14F-4D97-AF65-F5344CB8AC3E}">
        <p14:creationId xmlns:p14="http://schemas.microsoft.com/office/powerpoint/2010/main" val="2279176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s">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6B5EE1E0-BA54-4E9E-A18B-F0BEFA42C83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640000" y="80160"/>
            <a:ext cx="2925126" cy="972000"/>
          </a:xfrm>
          <a:prstGeom prst="rect">
            <a:avLst/>
          </a:prstGeom>
        </p:spPr>
      </p:pic>
      <p:sp>
        <p:nvSpPr>
          <p:cNvPr id="3" name="Content Placeholder 2">
            <a:extLst>
              <a:ext uri="{FF2B5EF4-FFF2-40B4-BE49-F238E27FC236}">
                <a16:creationId xmlns:a16="http://schemas.microsoft.com/office/drawing/2014/main" id="{C4102A15-9DC6-4F18-A8CA-822A6ECB321F}"/>
              </a:ext>
            </a:extLst>
          </p:cNvPr>
          <p:cNvSpPr>
            <a:spLocks noGrp="1"/>
          </p:cNvSpPr>
          <p:nvPr>
            <p:ph sz="half" idx="1"/>
          </p:nvPr>
        </p:nvSpPr>
        <p:spPr>
          <a:xfrm>
            <a:off x="838200" y="2165528"/>
            <a:ext cx="5181600" cy="4134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4" name="Content Placeholder 3">
            <a:extLst>
              <a:ext uri="{FF2B5EF4-FFF2-40B4-BE49-F238E27FC236}">
                <a16:creationId xmlns:a16="http://schemas.microsoft.com/office/drawing/2014/main" id="{D1B36924-1628-4793-A109-B217B6E4E9B8}"/>
              </a:ext>
            </a:extLst>
          </p:cNvPr>
          <p:cNvSpPr>
            <a:spLocks noGrp="1"/>
          </p:cNvSpPr>
          <p:nvPr>
            <p:ph sz="half" idx="2"/>
          </p:nvPr>
        </p:nvSpPr>
        <p:spPr>
          <a:xfrm>
            <a:off x="6172200" y="2165528"/>
            <a:ext cx="5181600" cy="4134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C41B3672-26D8-4D46-B9DE-6B2D27E6AC94}"/>
              </a:ext>
            </a:extLst>
          </p:cNvPr>
          <p:cNvSpPr>
            <a:spLocks noGrp="1"/>
          </p:cNvSpPr>
          <p:nvPr>
            <p:ph type="dt" sz="half" idx="10"/>
          </p:nvPr>
        </p:nvSpPr>
        <p:spPr/>
        <p:txBody>
          <a:bodyPr/>
          <a:lstStyle/>
          <a:p>
            <a:fld id="{371E880D-16D1-4539-9948-C2240ACC59CA}" type="datetimeFigureOut">
              <a:rPr lang="fr-FR" smtClean="0"/>
              <a:t>25/11/2022</a:t>
            </a:fld>
            <a:endParaRPr lang="fr-FR"/>
          </a:p>
        </p:txBody>
      </p:sp>
      <p:sp>
        <p:nvSpPr>
          <p:cNvPr id="6" name="Footer Placeholder 5">
            <a:extLst>
              <a:ext uri="{FF2B5EF4-FFF2-40B4-BE49-F238E27FC236}">
                <a16:creationId xmlns:a16="http://schemas.microsoft.com/office/drawing/2014/main" id="{78D59EA9-83A3-477E-9E11-11C501E32706}"/>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14F8C123-B7F5-4FD2-9435-71E4F724DFE5}"/>
              </a:ext>
            </a:extLst>
          </p:cNvPr>
          <p:cNvSpPr>
            <a:spLocks noGrp="1"/>
          </p:cNvSpPr>
          <p:nvPr>
            <p:ph type="sldNum" sz="quarter" idx="12"/>
          </p:nvPr>
        </p:nvSpPr>
        <p:spPr/>
        <p:txBody>
          <a:bodyPr/>
          <a:lstStyle/>
          <a:p>
            <a:fld id="{FA861154-064F-4AC5-84EA-549FDD985C1D}" type="slidenum">
              <a:rPr lang="fr-FR" smtClean="0"/>
              <a:t>‹#›</a:t>
            </a:fld>
            <a:endParaRPr lang="fr-FR"/>
          </a:p>
        </p:txBody>
      </p:sp>
      <p:sp>
        <p:nvSpPr>
          <p:cNvPr id="10" name="Title 2">
            <a:extLst>
              <a:ext uri="{FF2B5EF4-FFF2-40B4-BE49-F238E27FC236}">
                <a16:creationId xmlns:a16="http://schemas.microsoft.com/office/drawing/2014/main" id="{4E407CDD-3680-7F88-9E3B-5C694F6B4EA5}"/>
              </a:ext>
            </a:extLst>
          </p:cNvPr>
          <p:cNvSpPr>
            <a:spLocks noGrp="1"/>
          </p:cNvSpPr>
          <p:nvPr>
            <p:ph type="title"/>
          </p:nvPr>
        </p:nvSpPr>
        <p:spPr>
          <a:xfrm>
            <a:off x="838200" y="1177892"/>
            <a:ext cx="10515600" cy="873696"/>
          </a:xfrm>
        </p:spPr>
        <p:txBody>
          <a:bodyPr/>
          <a:lstStyle/>
          <a:p>
            <a:r>
              <a:rPr lang="en-US"/>
              <a:t>Click to edit Master title style</a:t>
            </a:r>
            <a:endParaRPr lang="en-AU" dirty="0"/>
          </a:p>
        </p:txBody>
      </p:sp>
    </p:spTree>
    <p:extLst>
      <p:ext uri="{BB962C8B-B14F-4D97-AF65-F5344CB8AC3E}">
        <p14:creationId xmlns:p14="http://schemas.microsoft.com/office/powerpoint/2010/main" val="3172729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s">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AC94549-5071-4DBF-B0E3-39806E449DDC}"/>
              </a:ext>
            </a:extLst>
          </p:cNvPr>
          <p:cNvSpPr>
            <a:spLocks noGrp="1"/>
          </p:cNvSpPr>
          <p:nvPr>
            <p:ph sz="half" idx="1"/>
          </p:nvPr>
        </p:nvSpPr>
        <p:spPr>
          <a:xfrm>
            <a:off x="922380" y="2109345"/>
            <a:ext cx="3291578" cy="4134736"/>
          </a:xfrm>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9" name="Content Placeholder 3">
            <a:extLst>
              <a:ext uri="{FF2B5EF4-FFF2-40B4-BE49-F238E27FC236}">
                <a16:creationId xmlns:a16="http://schemas.microsoft.com/office/drawing/2014/main" id="{AB69AF1D-5AE6-496F-9BC9-B625966CEA29}"/>
              </a:ext>
            </a:extLst>
          </p:cNvPr>
          <p:cNvSpPr>
            <a:spLocks noGrp="1"/>
          </p:cNvSpPr>
          <p:nvPr>
            <p:ph sz="half" idx="2"/>
          </p:nvPr>
        </p:nvSpPr>
        <p:spPr>
          <a:xfrm>
            <a:off x="4450211" y="2117006"/>
            <a:ext cx="3291578" cy="4134736"/>
          </a:xfrm>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0" name="Date Placeholder 4">
            <a:extLst>
              <a:ext uri="{FF2B5EF4-FFF2-40B4-BE49-F238E27FC236}">
                <a16:creationId xmlns:a16="http://schemas.microsoft.com/office/drawing/2014/main" id="{80CBA766-0D8C-49E1-A44D-66671B54569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1E880D-16D1-4539-9948-C2240ACC59CA}" type="datetimeFigureOut">
              <a:rPr lang="fr-FR" smtClean="0"/>
              <a:pPr/>
              <a:t>25/11/2022</a:t>
            </a:fld>
            <a:endParaRPr lang="fr-FR"/>
          </a:p>
        </p:txBody>
      </p:sp>
      <p:sp>
        <p:nvSpPr>
          <p:cNvPr id="11" name="Slide Number Placeholder 6">
            <a:extLst>
              <a:ext uri="{FF2B5EF4-FFF2-40B4-BE49-F238E27FC236}">
                <a16:creationId xmlns:a16="http://schemas.microsoft.com/office/drawing/2014/main" id="{5247DC72-BEB6-409B-8BDD-1A1131638554}"/>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61154-064F-4AC5-84EA-549FDD985C1D}" type="slidenum">
              <a:rPr lang="fr-FR" smtClean="0"/>
              <a:pPr/>
              <a:t>‹#›</a:t>
            </a:fld>
            <a:endParaRPr lang="fr-FR"/>
          </a:p>
        </p:txBody>
      </p:sp>
      <p:sp>
        <p:nvSpPr>
          <p:cNvPr id="12" name="Title 1">
            <a:extLst>
              <a:ext uri="{FF2B5EF4-FFF2-40B4-BE49-F238E27FC236}">
                <a16:creationId xmlns:a16="http://schemas.microsoft.com/office/drawing/2014/main" id="{7EF54B22-ADB7-44CD-8D00-60A0BF2DC7AD}"/>
              </a:ext>
            </a:extLst>
          </p:cNvPr>
          <p:cNvSpPr txBox="1">
            <a:spLocks/>
          </p:cNvSpPr>
          <p:nvPr userDrawn="1"/>
        </p:nvSpPr>
        <p:spPr>
          <a:xfrm>
            <a:off x="922379" y="1244670"/>
            <a:ext cx="10431421" cy="7358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CA"/>
                </a:solidFill>
                <a:latin typeface="+mj-lt"/>
                <a:ea typeface="+mj-ea"/>
                <a:cs typeface="+mj-cs"/>
              </a:defRPr>
            </a:lvl1pPr>
          </a:lstStyle>
          <a:p>
            <a:r>
              <a:rPr lang="en-US" sz="4000" dirty="0"/>
              <a:t>Click to edit Master title style</a:t>
            </a:r>
            <a:endParaRPr lang="fr-FR" sz="4000" dirty="0"/>
          </a:p>
        </p:txBody>
      </p:sp>
      <p:sp>
        <p:nvSpPr>
          <p:cNvPr id="3" name="Date Placeholder 2">
            <a:extLst>
              <a:ext uri="{FF2B5EF4-FFF2-40B4-BE49-F238E27FC236}">
                <a16:creationId xmlns:a16="http://schemas.microsoft.com/office/drawing/2014/main" id="{9EFDA17A-0E28-4795-BD73-A8EFAD0C373D}"/>
              </a:ext>
            </a:extLst>
          </p:cNvPr>
          <p:cNvSpPr>
            <a:spLocks noGrp="1"/>
          </p:cNvSpPr>
          <p:nvPr>
            <p:ph type="dt" sz="half" idx="10"/>
          </p:nvPr>
        </p:nvSpPr>
        <p:spPr/>
        <p:txBody>
          <a:bodyPr/>
          <a:lstStyle/>
          <a:p>
            <a:fld id="{371E880D-16D1-4539-9948-C2240ACC59CA}" type="datetimeFigureOut">
              <a:rPr lang="fr-FR" smtClean="0"/>
              <a:t>25/11/2022</a:t>
            </a:fld>
            <a:endParaRPr lang="fr-FR"/>
          </a:p>
        </p:txBody>
      </p:sp>
      <p:sp>
        <p:nvSpPr>
          <p:cNvPr id="4" name="Footer Placeholder 3">
            <a:extLst>
              <a:ext uri="{FF2B5EF4-FFF2-40B4-BE49-F238E27FC236}">
                <a16:creationId xmlns:a16="http://schemas.microsoft.com/office/drawing/2014/main" id="{1891DDBC-065E-4D49-8735-94AFFE054819}"/>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624239D6-49DF-40DF-A7AC-008B9C5A538B}"/>
              </a:ext>
            </a:extLst>
          </p:cNvPr>
          <p:cNvSpPr>
            <a:spLocks noGrp="1"/>
          </p:cNvSpPr>
          <p:nvPr>
            <p:ph type="sldNum" sz="quarter" idx="12"/>
          </p:nvPr>
        </p:nvSpPr>
        <p:spPr/>
        <p:txBody>
          <a:bodyPr/>
          <a:lstStyle/>
          <a:p>
            <a:fld id="{FA861154-064F-4AC5-84EA-549FDD985C1D}" type="slidenum">
              <a:rPr lang="fr-FR" smtClean="0"/>
              <a:t>‹#›</a:t>
            </a:fld>
            <a:endParaRPr lang="fr-FR"/>
          </a:p>
        </p:txBody>
      </p:sp>
      <p:sp>
        <p:nvSpPr>
          <p:cNvPr id="13" name="Content Placeholder 3">
            <a:extLst>
              <a:ext uri="{FF2B5EF4-FFF2-40B4-BE49-F238E27FC236}">
                <a16:creationId xmlns:a16="http://schemas.microsoft.com/office/drawing/2014/main" id="{2A83EFD6-87FF-4AB7-8A5B-3BB13A6B5E2A}"/>
              </a:ext>
            </a:extLst>
          </p:cNvPr>
          <p:cNvSpPr>
            <a:spLocks noGrp="1"/>
          </p:cNvSpPr>
          <p:nvPr>
            <p:ph sz="half" idx="13"/>
          </p:nvPr>
        </p:nvSpPr>
        <p:spPr>
          <a:xfrm>
            <a:off x="7978042" y="2117006"/>
            <a:ext cx="3291578" cy="4134736"/>
          </a:xfrm>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pic>
        <p:nvPicPr>
          <p:cNvPr id="14" name="Picture 4">
            <a:extLst>
              <a:ext uri="{FF2B5EF4-FFF2-40B4-BE49-F238E27FC236}">
                <a16:creationId xmlns:a16="http://schemas.microsoft.com/office/drawing/2014/main" id="{246A9BF0-BA4B-0A96-E80B-3C86B648838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640000" y="80160"/>
            <a:ext cx="2925126" cy="972000"/>
          </a:xfrm>
          <a:prstGeom prst="rect">
            <a:avLst/>
          </a:prstGeom>
        </p:spPr>
      </p:pic>
    </p:spTree>
    <p:extLst>
      <p:ext uri="{BB962C8B-B14F-4D97-AF65-F5344CB8AC3E}">
        <p14:creationId xmlns:p14="http://schemas.microsoft.com/office/powerpoint/2010/main" val="2045006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Divider Chapt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7D3B5-5147-4C75-982C-4343F9374701}"/>
              </a:ext>
            </a:extLst>
          </p:cNvPr>
          <p:cNvSpPr>
            <a:spLocks noGrp="1"/>
          </p:cNvSpPr>
          <p:nvPr>
            <p:ph type="title" hasCustomPrompt="1"/>
          </p:nvPr>
        </p:nvSpPr>
        <p:spPr>
          <a:xfrm>
            <a:off x="831850" y="1709738"/>
            <a:ext cx="10515600" cy="2852737"/>
          </a:xfrm>
        </p:spPr>
        <p:txBody>
          <a:bodyPr anchor="b">
            <a:normAutofit/>
          </a:bodyPr>
          <a:lstStyle>
            <a:lvl1pPr>
              <a:defRPr sz="4400"/>
            </a:lvl1pPr>
          </a:lstStyle>
          <a:p>
            <a:r>
              <a:rPr lang="en-US" dirty="0"/>
              <a:t>Divider Chapter Slide</a:t>
            </a:r>
            <a:endParaRPr lang="fr-FR" dirty="0"/>
          </a:p>
        </p:txBody>
      </p:sp>
      <p:sp>
        <p:nvSpPr>
          <p:cNvPr id="3" name="Text Placeholder 2">
            <a:extLst>
              <a:ext uri="{FF2B5EF4-FFF2-40B4-BE49-F238E27FC236}">
                <a16:creationId xmlns:a16="http://schemas.microsoft.com/office/drawing/2014/main" id="{9F0C5762-9132-4ACE-8BCC-7261A3C05068}"/>
              </a:ext>
            </a:extLst>
          </p:cNvPr>
          <p:cNvSpPr>
            <a:spLocks noGrp="1"/>
          </p:cNvSpPr>
          <p:nvPr>
            <p:ph type="body" idx="1"/>
          </p:nvPr>
        </p:nvSpPr>
        <p:spPr>
          <a:xfrm>
            <a:off x="831850" y="4589463"/>
            <a:ext cx="10515600" cy="1500187"/>
          </a:xfrm>
        </p:spPr>
        <p:txBody>
          <a:bodyPr/>
          <a:lstStyle>
            <a:lvl1pPr marL="0" indent="0">
              <a:buNone/>
              <a:defRPr sz="2400">
                <a:solidFill>
                  <a:srgbClr val="0046A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7A38CB-A948-465D-80D8-92EA3137C8D2}"/>
              </a:ext>
            </a:extLst>
          </p:cNvPr>
          <p:cNvSpPr>
            <a:spLocks noGrp="1"/>
          </p:cNvSpPr>
          <p:nvPr>
            <p:ph type="dt" sz="half" idx="10"/>
          </p:nvPr>
        </p:nvSpPr>
        <p:spPr/>
        <p:txBody>
          <a:bodyPr/>
          <a:lstStyle/>
          <a:p>
            <a:fld id="{371E880D-16D1-4539-9948-C2240ACC59CA}" type="datetimeFigureOut">
              <a:rPr lang="fr-FR" smtClean="0"/>
              <a:t>25/11/2022</a:t>
            </a:fld>
            <a:endParaRPr lang="fr-FR"/>
          </a:p>
        </p:txBody>
      </p:sp>
      <p:sp>
        <p:nvSpPr>
          <p:cNvPr id="5" name="Footer Placeholder 4">
            <a:extLst>
              <a:ext uri="{FF2B5EF4-FFF2-40B4-BE49-F238E27FC236}">
                <a16:creationId xmlns:a16="http://schemas.microsoft.com/office/drawing/2014/main" id="{B54BAB24-1757-4627-856C-81AC996DCE07}"/>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D9BF7060-A99B-410E-B6C2-BDD91AFBA607}"/>
              </a:ext>
            </a:extLst>
          </p:cNvPr>
          <p:cNvSpPr>
            <a:spLocks noGrp="1"/>
          </p:cNvSpPr>
          <p:nvPr>
            <p:ph type="sldNum" sz="quarter" idx="12"/>
          </p:nvPr>
        </p:nvSpPr>
        <p:spPr/>
        <p:txBody>
          <a:bodyPr/>
          <a:lstStyle/>
          <a:p>
            <a:fld id="{FA861154-064F-4AC5-84EA-549FDD985C1D}" type="slidenum">
              <a:rPr lang="fr-FR" smtClean="0"/>
              <a:t>‹#›</a:t>
            </a:fld>
            <a:endParaRPr lang="fr-FR"/>
          </a:p>
        </p:txBody>
      </p:sp>
      <p:pic>
        <p:nvPicPr>
          <p:cNvPr id="10" name="Picture 4">
            <a:extLst>
              <a:ext uri="{FF2B5EF4-FFF2-40B4-BE49-F238E27FC236}">
                <a16:creationId xmlns:a16="http://schemas.microsoft.com/office/drawing/2014/main" id="{420E7D65-6188-8D6F-6243-65E5018905F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640000" y="80160"/>
            <a:ext cx="2925126" cy="972000"/>
          </a:xfrm>
          <a:prstGeom prst="rect">
            <a:avLst/>
          </a:prstGeom>
        </p:spPr>
      </p:pic>
    </p:spTree>
    <p:extLst>
      <p:ext uri="{BB962C8B-B14F-4D97-AF65-F5344CB8AC3E}">
        <p14:creationId xmlns:p14="http://schemas.microsoft.com/office/powerpoint/2010/main" val="1548201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ext-certificates et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AF0351-BBB5-4D90-BF18-C8CF3E51322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640000" y="324000"/>
            <a:ext cx="2925126" cy="972000"/>
          </a:xfrm>
          <a:prstGeom prst="rect">
            <a:avLst/>
          </a:prstGeom>
        </p:spPr>
      </p:pic>
      <p:sp>
        <p:nvSpPr>
          <p:cNvPr id="8" name="Content Placeholder 2">
            <a:extLst>
              <a:ext uri="{FF2B5EF4-FFF2-40B4-BE49-F238E27FC236}">
                <a16:creationId xmlns:a16="http://schemas.microsoft.com/office/drawing/2014/main" id="{C4669462-A299-40A0-81EC-EF072D29E893}"/>
              </a:ext>
            </a:extLst>
          </p:cNvPr>
          <p:cNvSpPr>
            <a:spLocks noGrp="1"/>
          </p:cNvSpPr>
          <p:nvPr>
            <p:ph idx="1"/>
          </p:nvPr>
        </p:nvSpPr>
        <p:spPr>
          <a:xfrm>
            <a:off x="838200" y="210808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0" name="Title 1">
            <a:extLst>
              <a:ext uri="{FF2B5EF4-FFF2-40B4-BE49-F238E27FC236}">
                <a16:creationId xmlns:a16="http://schemas.microsoft.com/office/drawing/2014/main" id="{2F87AC17-0C69-D96D-0DF0-F066319109DC}"/>
              </a:ext>
            </a:extLst>
          </p:cNvPr>
          <p:cNvSpPr>
            <a:spLocks noGrp="1"/>
          </p:cNvSpPr>
          <p:nvPr>
            <p:ph type="title" hasCustomPrompt="1"/>
          </p:nvPr>
        </p:nvSpPr>
        <p:spPr>
          <a:xfrm>
            <a:off x="838200" y="1234390"/>
            <a:ext cx="10515600" cy="873696"/>
          </a:xfrm>
        </p:spPr>
        <p:txBody>
          <a:bodyPr anchor="b">
            <a:normAutofit/>
          </a:bodyPr>
          <a:lstStyle>
            <a:lvl1pPr>
              <a:defRPr sz="4400"/>
            </a:lvl1pPr>
          </a:lstStyle>
          <a:p>
            <a:r>
              <a:rPr lang="en-US" dirty="0"/>
              <a:t>Click to edit Master title slide</a:t>
            </a:r>
            <a:endParaRPr lang="fr-FR" dirty="0"/>
          </a:p>
        </p:txBody>
      </p:sp>
    </p:spTree>
    <p:extLst>
      <p:ext uri="{BB962C8B-B14F-4D97-AF65-F5344CB8AC3E}">
        <p14:creationId xmlns:p14="http://schemas.microsoft.com/office/powerpoint/2010/main" val="3222281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hotos-SPC and 75th PNG logo ">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20324B-4022-401C-B651-29E4BA7209AF}"/>
              </a:ext>
            </a:extLst>
          </p:cNvPr>
          <p:cNvSpPr/>
          <p:nvPr userDrawn="1"/>
        </p:nvSpPr>
        <p:spPr>
          <a:xfrm>
            <a:off x="8963297" y="312482"/>
            <a:ext cx="2960629" cy="971849"/>
          </a:xfrm>
          <a:prstGeom prst="rect">
            <a:avLst/>
          </a:prstGeom>
          <a:noFill/>
          <a:ln>
            <a:solidFill>
              <a:srgbClr val="00B0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62B76DA5-349A-4EE5-ADB2-D962087D9D22}"/>
              </a:ext>
            </a:extLst>
          </p:cNvPr>
          <p:cNvSpPr>
            <a:spLocks noGrp="1"/>
          </p:cNvSpPr>
          <p:nvPr>
            <p:ph type="dt" sz="half" idx="10"/>
          </p:nvPr>
        </p:nvSpPr>
        <p:spPr/>
        <p:txBody>
          <a:bodyPr/>
          <a:lstStyle/>
          <a:p>
            <a:fld id="{371E880D-16D1-4539-9948-C2240ACC59CA}" type="datetimeFigureOut">
              <a:rPr lang="fr-FR" smtClean="0"/>
              <a:t>25/11/2022</a:t>
            </a:fld>
            <a:endParaRPr lang="fr-FR"/>
          </a:p>
        </p:txBody>
      </p:sp>
      <p:sp>
        <p:nvSpPr>
          <p:cNvPr id="3" name="Footer Placeholder 2">
            <a:extLst>
              <a:ext uri="{FF2B5EF4-FFF2-40B4-BE49-F238E27FC236}">
                <a16:creationId xmlns:a16="http://schemas.microsoft.com/office/drawing/2014/main" id="{557B3472-A959-4F60-8F58-DC0E7696159B}"/>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A189847C-A74E-4C7E-B70C-9C1083067541}"/>
              </a:ext>
            </a:extLst>
          </p:cNvPr>
          <p:cNvSpPr>
            <a:spLocks noGrp="1"/>
          </p:cNvSpPr>
          <p:nvPr>
            <p:ph type="sldNum" sz="quarter" idx="12"/>
          </p:nvPr>
        </p:nvSpPr>
        <p:spPr/>
        <p:txBody>
          <a:bodyPr/>
          <a:lstStyle/>
          <a:p>
            <a:fld id="{FA861154-064F-4AC5-84EA-549FDD985C1D}" type="slidenum">
              <a:rPr lang="fr-FR" smtClean="0"/>
              <a:t>‹#›</a:t>
            </a:fld>
            <a:endParaRPr lang="fr-FR"/>
          </a:p>
        </p:txBody>
      </p:sp>
      <p:sp>
        <p:nvSpPr>
          <p:cNvPr id="7" name="TextBox 6">
            <a:extLst>
              <a:ext uri="{FF2B5EF4-FFF2-40B4-BE49-F238E27FC236}">
                <a16:creationId xmlns:a16="http://schemas.microsoft.com/office/drawing/2014/main" id="{03AA036E-5135-4DB5-89F2-27ED202318E1}"/>
              </a:ext>
            </a:extLst>
          </p:cNvPr>
          <p:cNvSpPr txBox="1"/>
          <p:nvPr userDrawn="1"/>
        </p:nvSpPr>
        <p:spPr>
          <a:xfrm>
            <a:off x="8963297" y="367519"/>
            <a:ext cx="2888818" cy="861774"/>
          </a:xfrm>
          <a:prstGeom prst="rect">
            <a:avLst/>
          </a:prstGeom>
          <a:noFill/>
        </p:spPr>
        <p:txBody>
          <a:bodyPr wrap="square" rtlCol="0">
            <a:spAutoFit/>
          </a:bodyPr>
          <a:lstStyle/>
          <a:p>
            <a:r>
              <a:rPr lang="en-US" sz="1000" dirty="0"/>
              <a:t>If possible, when photo placed (covering whole slide, leave bar on left) please place in this box the SPC|75</a:t>
            </a:r>
            <a:r>
              <a:rPr lang="en-US" sz="1000" baseline="30000" dirty="0"/>
              <a:t>th</a:t>
            </a:r>
            <a:r>
              <a:rPr lang="en-US" sz="1000" dirty="0"/>
              <a:t> logo in PNG format (duo color, white, blue) on top of the image. Don’t forget copyright of the photo.</a:t>
            </a:r>
          </a:p>
        </p:txBody>
      </p:sp>
    </p:spTree>
    <p:extLst>
      <p:ext uri="{BB962C8B-B14F-4D97-AF65-F5344CB8AC3E}">
        <p14:creationId xmlns:p14="http://schemas.microsoft.com/office/powerpoint/2010/main" val="2077811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hotos-no  logos or ba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B76DA5-349A-4EE5-ADB2-D962087D9D22}"/>
              </a:ext>
            </a:extLst>
          </p:cNvPr>
          <p:cNvSpPr>
            <a:spLocks noGrp="1"/>
          </p:cNvSpPr>
          <p:nvPr>
            <p:ph type="dt" sz="half" idx="10"/>
          </p:nvPr>
        </p:nvSpPr>
        <p:spPr/>
        <p:txBody>
          <a:bodyPr/>
          <a:lstStyle/>
          <a:p>
            <a:fld id="{371E880D-16D1-4539-9948-C2240ACC59CA}" type="datetimeFigureOut">
              <a:rPr lang="fr-FR" smtClean="0"/>
              <a:t>25/11/2022</a:t>
            </a:fld>
            <a:endParaRPr lang="fr-FR"/>
          </a:p>
        </p:txBody>
      </p:sp>
      <p:sp>
        <p:nvSpPr>
          <p:cNvPr id="3" name="Footer Placeholder 2">
            <a:extLst>
              <a:ext uri="{FF2B5EF4-FFF2-40B4-BE49-F238E27FC236}">
                <a16:creationId xmlns:a16="http://schemas.microsoft.com/office/drawing/2014/main" id="{557B3472-A959-4F60-8F58-DC0E7696159B}"/>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A189847C-A74E-4C7E-B70C-9C1083067541}"/>
              </a:ext>
            </a:extLst>
          </p:cNvPr>
          <p:cNvSpPr>
            <a:spLocks noGrp="1"/>
          </p:cNvSpPr>
          <p:nvPr>
            <p:ph type="sldNum" sz="quarter" idx="12"/>
          </p:nvPr>
        </p:nvSpPr>
        <p:spPr/>
        <p:txBody>
          <a:bodyPr/>
          <a:lstStyle/>
          <a:p>
            <a:fld id="{FA861154-064F-4AC5-84EA-549FDD985C1D}" type="slidenum">
              <a:rPr lang="fr-FR" smtClean="0"/>
              <a:t>‹#›</a:t>
            </a:fld>
            <a:endParaRPr lang="fr-FR"/>
          </a:p>
        </p:txBody>
      </p:sp>
    </p:spTree>
    <p:extLst>
      <p:ext uri="{BB962C8B-B14F-4D97-AF65-F5344CB8AC3E}">
        <p14:creationId xmlns:p14="http://schemas.microsoft.com/office/powerpoint/2010/main" val="2589726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319846-29D1-46FA-A4B4-F51045673F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dirty="0"/>
          </a:p>
        </p:txBody>
      </p:sp>
      <p:sp>
        <p:nvSpPr>
          <p:cNvPr id="3" name="Text Placeholder 2">
            <a:extLst>
              <a:ext uri="{FF2B5EF4-FFF2-40B4-BE49-F238E27FC236}">
                <a16:creationId xmlns:a16="http://schemas.microsoft.com/office/drawing/2014/main" id="{B9CA294C-9B27-49AE-9128-3696CDEB78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4" name="Date Placeholder 3">
            <a:extLst>
              <a:ext uri="{FF2B5EF4-FFF2-40B4-BE49-F238E27FC236}">
                <a16:creationId xmlns:a16="http://schemas.microsoft.com/office/drawing/2014/main" id="{081656F4-F81B-4402-9B07-9F7FD5977B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E880D-16D1-4539-9948-C2240ACC59CA}" type="datetimeFigureOut">
              <a:rPr lang="fr-FR" smtClean="0"/>
              <a:t>25/11/2022</a:t>
            </a:fld>
            <a:endParaRPr lang="fr-FR"/>
          </a:p>
        </p:txBody>
      </p:sp>
      <p:sp>
        <p:nvSpPr>
          <p:cNvPr id="5" name="Footer Placeholder 4">
            <a:extLst>
              <a:ext uri="{FF2B5EF4-FFF2-40B4-BE49-F238E27FC236}">
                <a16:creationId xmlns:a16="http://schemas.microsoft.com/office/drawing/2014/main" id="{2E8CCE74-D5F7-4C92-B871-71638BD58A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1CC09639-0815-4873-A2C3-3182144E77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61154-064F-4AC5-84EA-549FDD985C1D}" type="slidenum">
              <a:rPr lang="fr-FR" smtClean="0"/>
              <a:t>‹#›</a:t>
            </a:fld>
            <a:endParaRPr lang="fr-FR"/>
          </a:p>
        </p:txBody>
      </p:sp>
    </p:spTree>
    <p:extLst>
      <p:ext uri="{BB962C8B-B14F-4D97-AF65-F5344CB8AC3E}">
        <p14:creationId xmlns:p14="http://schemas.microsoft.com/office/powerpoint/2010/main" val="361206847"/>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3" r:id="rId3"/>
    <p:sldLayoutId id="2147483652" r:id="rId4"/>
    <p:sldLayoutId id="2147483661" r:id="rId5"/>
    <p:sldLayoutId id="2147483651" r:id="rId6"/>
    <p:sldLayoutId id="2147483654" r:id="rId7"/>
    <p:sldLayoutId id="2147483655" r:id="rId8"/>
    <p:sldLayoutId id="2147483660" r:id="rId9"/>
    <p:sldLayoutId id="2147483656" r:id="rId10"/>
    <p:sldLayoutId id="2147483657" r:id="rId11"/>
    <p:sldLayoutId id="2147483650" r:id="rId12"/>
    <p:sldLayoutId id="2147483663" r:id="rId13"/>
  </p:sldLayoutIdLst>
  <p:txStyles>
    <p:titleStyle>
      <a:lvl1pPr algn="l" defTabSz="914400" rtl="0" eaLnBrk="1" latinLnBrk="0" hangingPunct="1">
        <a:lnSpc>
          <a:spcPct val="90000"/>
        </a:lnSpc>
        <a:spcBef>
          <a:spcPct val="0"/>
        </a:spcBef>
        <a:buNone/>
        <a:defRPr sz="4400" kern="1200">
          <a:solidFill>
            <a:srgbClr val="00B0C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6A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6A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6A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6A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6A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pacificdata.org/dashboard/maritime-boundaries" TargetMode="External"/><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9D4DE-54A0-4490-AC58-DF095DE209D7}"/>
              </a:ext>
            </a:extLst>
          </p:cNvPr>
          <p:cNvSpPr>
            <a:spLocks noGrp="1"/>
          </p:cNvSpPr>
          <p:nvPr>
            <p:ph type="ctrTitle"/>
          </p:nvPr>
        </p:nvSpPr>
        <p:spPr>
          <a:xfrm>
            <a:off x="4998720" y="1644961"/>
            <a:ext cx="6736080" cy="2947468"/>
          </a:xfrm>
        </p:spPr>
        <p:txBody>
          <a:bodyPr>
            <a:normAutofit/>
          </a:bodyPr>
          <a:lstStyle/>
          <a:p>
            <a:pPr algn="l"/>
            <a:r>
              <a:rPr lang="en-AU" dirty="0">
                <a:solidFill>
                  <a:srgbClr val="0046AD"/>
                </a:solidFill>
                <a:latin typeface="Myriad Pro Light" panose="020B0403030403020204" pitchFamily="34" charset="0"/>
              </a:rPr>
              <a:t>Pacific Data Hub and the Nexus Platform</a:t>
            </a:r>
            <a:endParaRPr lang="fr-FR" dirty="0">
              <a:solidFill>
                <a:srgbClr val="0046AD"/>
              </a:solidFill>
              <a:latin typeface="Myriad Pro Light" panose="020B0403030403020204" pitchFamily="34" charset="0"/>
            </a:endParaRPr>
          </a:p>
        </p:txBody>
      </p:sp>
      <p:sp>
        <p:nvSpPr>
          <p:cNvPr id="3" name="Subtitle 2">
            <a:extLst>
              <a:ext uri="{FF2B5EF4-FFF2-40B4-BE49-F238E27FC236}">
                <a16:creationId xmlns:a16="http://schemas.microsoft.com/office/drawing/2014/main" id="{A3CDEADE-B2E4-461D-BA82-EB7B04E50762}"/>
              </a:ext>
            </a:extLst>
          </p:cNvPr>
          <p:cNvSpPr>
            <a:spLocks noGrp="1"/>
          </p:cNvSpPr>
          <p:nvPr>
            <p:ph type="subTitle" idx="1"/>
          </p:nvPr>
        </p:nvSpPr>
        <p:spPr>
          <a:xfrm>
            <a:off x="4998720" y="4776903"/>
            <a:ext cx="6736080" cy="742747"/>
          </a:xfrm>
        </p:spPr>
        <p:txBody>
          <a:bodyPr>
            <a:normAutofit fontScale="85000" lnSpcReduction="20000"/>
          </a:bodyPr>
          <a:lstStyle/>
          <a:p>
            <a:pPr algn="l"/>
            <a:r>
              <a:rPr lang="en-AU" sz="3200" dirty="0">
                <a:solidFill>
                  <a:srgbClr val="00B0CA"/>
                </a:solidFill>
                <a:latin typeface="Myriad Pro" panose="020B0503030403020204" pitchFamily="34" charset="0"/>
              </a:rPr>
              <a:t>Spatial Data Infrastructure as a Regional Public Good</a:t>
            </a:r>
            <a:endParaRPr lang="fr-FR" sz="3200" dirty="0">
              <a:solidFill>
                <a:srgbClr val="00B0CA"/>
              </a:solidFill>
              <a:latin typeface="Myriad Pro" panose="020B0503030403020204" pitchFamily="34" charset="0"/>
            </a:endParaRPr>
          </a:p>
        </p:txBody>
      </p:sp>
      <p:pic>
        <p:nvPicPr>
          <p:cNvPr id="11" name="Picture 10" descr="Background pattern&#10;&#10;Description automatically generated">
            <a:extLst>
              <a:ext uri="{FF2B5EF4-FFF2-40B4-BE49-F238E27FC236}">
                <a16:creationId xmlns:a16="http://schemas.microsoft.com/office/drawing/2014/main" id="{1E5FFCB9-1F03-452E-AEF6-8BC77EE067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21263" cy="6858000"/>
          </a:xfrm>
          <a:prstGeom prst="rect">
            <a:avLst/>
          </a:prstGeom>
        </p:spPr>
      </p:pic>
      <p:pic>
        <p:nvPicPr>
          <p:cNvPr id="5" name="Picture 4">
            <a:extLst>
              <a:ext uri="{FF2B5EF4-FFF2-40B4-BE49-F238E27FC236}">
                <a16:creationId xmlns:a16="http://schemas.microsoft.com/office/drawing/2014/main" id="{E6829C63-236A-4A7F-9B05-49DE87FBCC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40000" y="324000"/>
            <a:ext cx="2925126" cy="972000"/>
          </a:xfrm>
          <a:prstGeom prst="rect">
            <a:avLst/>
          </a:prstGeom>
        </p:spPr>
      </p:pic>
      <p:pic>
        <p:nvPicPr>
          <p:cNvPr id="6" name="Graphic 5">
            <a:extLst>
              <a:ext uri="{FF2B5EF4-FFF2-40B4-BE49-F238E27FC236}">
                <a16:creationId xmlns:a16="http://schemas.microsoft.com/office/drawing/2014/main" id="{4D355ED8-B36A-4E43-68C8-1CD6FEE01C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4080" y="1296000"/>
            <a:ext cx="3209191" cy="3645391"/>
          </a:xfrm>
          <a:prstGeom prst="rect">
            <a:avLst/>
          </a:prstGeom>
        </p:spPr>
      </p:pic>
      <p:sp>
        <p:nvSpPr>
          <p:cNvPr id="7" name="TextBox 6">
            <a:extLst>
              <a:ext uri="{FF2B5EF4-FFF2-40B4-BE49-F238E27FC236}">
                <a16:creationId xmlns:a16="http://schemas.microsoft.com/office/drawing/2014/main" id="{70AA7EC9-DA4E-8E65-5B58-2BF497351E1B}"/>
              </a:ext>
            </a:extLst>
          </p:cNvPr>
          <p:cNvSpPr txBox="1"/>
          <p:nvPr/>
        </p:nvSpPr>
        <p:spPr>
          <a:xfrm>
            <a:off x="4998720" y="5843847"/>
            <a:ext cx="4118820" cy="646331"/>
          </a:xfrm>
          <a:prstGeom prst="rect">
            <a:avLst/>
          </a:prstGeom>
          <a:noFill/>
        </p:spPr>
        <p:txBody>
          <a:bodyPr wrap="none" rtlCol="0">
            <a:spAutoFit/>
          </a:bodyPr>
          <a:lstStyle/>
          <a:p>
            <a:r>
              <a:rPr lang="en-AU" b="1" dirty="0"/>
              <a:t>Sachindra Singh, </a:t>
            </a:r>
            <a:r>
              <a:rPr lang="en-AU" b="1" dirty="0" err="1"/>
              <a:t>Sioeli</a:t>
            </a:r>
            <a:r>
              <a:rPr lang="en-AU" b="1" dirty="0"/>
              <a:t> Tonga, Stan </a:t>
            </a:r>
            <a:r>
              <a:rPr lang="en-AU" b="1" dirty="0" err="1"/>
              <a:t>Ozier</a:t>
            </a:r>
            <a:r>
              <a:rPr lang="en-AU" b="1" dirty="0"/>
              <a:t> </a:t>
            </a:r>
          </a:p>
          <a:p>
            <a:r>
              <a:rPr lang="en-AU" dirty="0"/>
              <a:t>Pacific Community (SPC)</a:t>
            </a:r>
          </a:p>
        </p:txBody>
      </p:sp>
    </p:spTree>
    <p:extLst>
      <p:ext uri="{BB962C8B-B14F-4D97-AF65-F5344CB8AC3E}">
        <p14:creationId xmlns:p14="http://schemas.microsoft.com/office/powerpoint/2010/main" val="1164035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60713426" name="Title 1"/>
          <p:cNvSpPr>
            <a:spLocks noGrp="1"/>
          </p:cNvSpPr>
          <p:nvPr>
            <p:ph type="title"/>
          </p:nvPr>
        </p:nvSpPr>
        <p:spPr bwMode="auto">
          <a:xfrm>
            <a:off x="838199" y="164491"/>
            <a:ext cx="11077574" cy="735805"/>
          </a:xfrm>
        </p:spPr>
        <p:txBody>
          <a:bodyPr/>
          <a:lstStyle/>
          <a:p>
            <a:pPr>
              <a:defRPr/>
            </a:pPr>
            <a:r>
              <a:rPr lang="en-US"/>
              <a:t>Pacific Data Hub Integration</a:t>
            </a:r>
          </a:p>
        </p:txBody>
      </p:sp>
      <p:sp>
        <p:nvSpPr>
          <p:cNvPr id="1917850192" name="Content Placeholder 2"/>
          <p:cNvSpPr>
            <a:spLocks noGrp="1"/>
          </p:cNvSpPr>
          <p:nvPr>
            <p:ph idx="1"/>
          </p:nvPr>
        </p:nvSpPr>
        <p:spPr bwMode="auto">
          <a:xfrm>
            <a:off x="838199" y="1202184"/>
            <a:ext cx="11003622" cy="5147129"/>
          </a:xfrm>
        </p:spPr>
        <p:txBody>
          <a:bodyPr vert="horz" lIns="91440" tIns="45720" rIns="91440" bIns="45720" rtlCol="0" anchor="t">
            <a:normAutofit fontScale="92500" lnSpcReduction="10000"/>
          </a:bodyPr>
          <a:lstStyle/>
          <a:p>
            <a:pPr marL="0" indent="0">
              <a:buFont typeface="Arial"/>
              <a:buNone/>
              <a:defRPr/>
            </a:pPr>
            <a:r>
              <a:rPr lang="en-US" dirty="0"/>
              <a:t>Nexus Platform has </a:t>
            </a:r>
            <a:r>
              <a:rPr lang="en-US" u="sng" dirty="0"/>
              <a:t>deep integration</a:t>
            </a:r>
            <a:r>
              <a:rPr lang="en-US" dirty="0"/>
              <a:t> with Pacific Data Hub (PDH):</a:t>
            </a:r>
          </a:p>
          <a:p>
            <a:pPr marL="0" indent="0">
              <a:buNone/>
              <a:defRPr/>
            </a:pPr>
            <a:endParaRPr lang="en-US" dirty="0">
              <a:ea typeface="+mn-lt"/>
              <a:cs typeface="Arial"/>
            </a:endParaRPr>
          </a:p>
          <a:p>
            <a:pPr marL="0" indent="0" algn="just">
              <a:buNone/>
              <a:defRPr/>
            </a:pPr>
            <a:r>
              <a:rPr lang="en-US" sz="2400" dirty="0">
                <a:solidFill>
                  <a:schemeClr val="tx1"/>
                </a:solidFill>
                <a:ea typeface="+mn-lt"/>
                <a:cs typeface="+mn-lt"/>
              </a:rPr>
              <a:t>The </a:t>
            </a:r>
            <a:r>
              <a:rPr lang="en-US" sz="2400" b="1" dirty="0">
                <a:solidFill>
                  <a:schemeClr val="tx1"/>
                </a:solidFill>
                <a:ea typeface="+mn-lt"/>
                <a:cs typeface="+mn-lt"/>
              </a:rPr>
              <a:t>Pacific Data Hub (PDH</a:t>
            </a:r>
            <a:r>
              <a:rPr lang="en-US" sz="2400" dirty="0">
                <a:solidFill>
                  <a:schemeClr val="tx1"/>
                </a:solidFill>
                <a:ea typeface="+mn-lt"/>
                <a:cs typeface="+mn-lt"/>
              </a:rPr>
              <a:t>), is a central repository of data </a:t>
            </a:r>
            <a:r>
              <a:rPr lang="en-US" sz="2400" b="1" dirty="0">
                <a:solidFill>
                  <a:schemeClr val="tx1"/>
                </a:solidFill>
                <a:ea typeface="+mn-lt"/>
                <a:cs typeface="+mn-lt"/>
              </a:rPr>
              <a:t>about the Pacific</a:t>
            </a:r>
            <a:r>
              <a:rPr lang="en-US" sz="2400" dirty="0">
                <a:solidFill>
                  <a:schemeClr val="tx1"/>
                </a:solidFill>
                <a:ea typeface="+mn-lt"/>
                <a:cs typeface="+mn-lt"/>
              </a:rPr>
              <a:t> and </a:t>
            </a:r>
            <a:r>
              <a:rPr lang="en-US" sz="2400" b="1" dirty="0">
                <a:solidFill>
                  <a:schemeClr val="tx1"/>
                </a:solidFill>
                <a:ea typeface="+mn-lt"/>
                <a:cs typeface="+mn-lt"/>
              </a:rPr>
              <a:t>from the Pacific</a:t>
            </a:r>
            <a:r>
              <a:rPr lang="en-US" sz="2400" dirty="0">
                <a:solidFill>
                  <a:schemeClr val="tx1"/>
                </a:solidFill>
                <a:ea typeface="+mn-lt"/>
                <a:cs typeface="+mn-lt"/>
              </a:rPr>
              <a:t>. The platform serves as a gateway to the most comprehensive collection of data and information about the Pacific across key areas including population statistics, fisheries science, climate change adaptation, disaster risk reduction and resilience, public health surveillance, conservation of plant genetic resources for food security and human rights.</a:t>
            </a:r>
            <a:endParaRPr lang="en-US" sz="2400" dirty="0">
              <a:solidFill>
                <a:schemeClr val="tx1"/>
              </a:solidFill>
            </a:endParaRPr>
          </a:p>
          <a:p>
            <a:pPr marL="0" indent="0" algn="just">
              <a:buNone/>
              <a:defRPr/>
            </a:pPr>
            <a:endParaRPr lang="en-US" sz="2400" dirty="0">
              <a:solidFill>
                <a:schemeClr val="tx1"/>
              </a:solidFill>
              <a:cs typeface="Calibri"/>
            </a:endParaRPr>
          </a:p>
          <a:p>
            <a:pPr marL="393700" indent="-393700">
              <a:buFont typeface="Arial"/>
              <a:buAutoNum type="arabicPeriod"/>
              <a:defRPr/>
            </a:pPr>
            <a:r>
              <a:rPr lang="en-US" sz="2200" dirty="0"/>
              <a:t>Deployed on same cloud infrastructure</a:t>
            </a:r>
          </a:p>
          <a:p>
            <a:pPr marL="393700" indent="-393700">
              <a:buFont typeface="Arial"/>
              <a:buAutoNum type="arabicPeriod"/>
              <a:defRPr/>
            </a:pPr>
            <a:r>
              <a:rPr lang="en-US" sz="2200" dirty="0"/>
              <a:t>Shares core spatial component (</a:t>
            </a:r>
            <a:r>
              <a:rPr lang="en-US" sz="2200" dirty="0" err="1"/>
              <a:t>Geoserver</a:t>
            </a:r>
            <a:r>
              <a:rPr lang="en-US" sz="2200" dirty="0"/>
              <a:t>)</a:t>
            </a:r>
          </a:p>
          <a:p>
            <a:pPr marL="393700" indent="-393700">
              <a:buFont typeface="Arial"/>
              <a:buAutoNum type="arabicPeriod"/>
              <a:defRPr/>
            </a:pPr>
            <a:r>
              <a:rPr lang="en-US" sz="2200" dirty="0"/>
              <a:t>PDH can </a:t>
            </a:r>
            <a:r>
              <a:rPr lang="en-US" sz="2200" dirty="0" err="1"/>
              <a:t>injest</a:t>
            </a:r>
            <a:r>
              <a:rPr lang="en-US" sz="2200" dirty="0"/>
              <a:t> (meta)/data to/from Nexus (CKAN integration)</a:t>
            </a:r>
          </a:p>
          <a:p>
            <a:pPr marL="393700" indent="-393700">
              <a:buFont typeface="Arial"/>
              <a:buAutoNum type="arabicPeriod"/>
              <a:defRPr/>
            </a:pPr>
            <a:r>
              <a:rPr lang="en-US" sz="2200" dirty="0"/>
              <a:t>Nexus can display data on PDH Map Viewer – map.pacificdata.org</a:t>
            </a:r>
          </a:p>
          <a:p>
            <a:pPr marL="393700" indent="-393700">
              <a:buFont typeface="Arial"/>
              <a:buAutoNum type="arabicPeriod"/>
              <a:defRPr/>
            </a:pPr>
            <a:r>
              <a:rPr lang="en-US" sz="2200" dirty="0"/>
              <a:t>Infrastructure for both is maintained by same service provider</a:t>
            </a:r>
          </a:p>
          <a:p>
            <a:pPr marL="393700" indent="-393700">
              <a:buFont typeface="Arial"/>
              <a:buAutoNum type="arabicPeriod"/>
              <a:defRPr/>
            </a:pPr>
            <a:r>
              <a:rPr lang="en-US" sz="2200" dirty="0"/>
              <a:t>Sustainable funding avenues explored by PDH </a:t>
            </a:r>
            <a:r>
              <a:rPr lang="en-US" sz="2200" dirty="0" err="1"/>
              <a:t>programme</a:t>
            </a:r>
            <a:endParaRPr lang="en-US" sz="2600" dirty="0"/>
          </a:p>
        </p:txBody>
      </p:sp>
      <p:sp>
        <p:nvSpPr>
          <p:cNvPr id="1581412285" name=" 1581412284"/>
          <p:cNvSpPr/>
          <p:nvPr/>
        </p:nvSpPr>
        <p:spPr bwMode="auto">
          <a:xfrm>
            <a:off x="14984943" y="5809529"/>
            <a:ext cx="289243"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pic>
        <p:nvPicPr>
          <p:cNvPr id="289904015" name="Picture 289904014"/>
          <p:cNvPicPr>
            <a:picLocks noChangeAspect="1"/>
          </p:cNvPicPr>
          <p:nvPr/>
        </p:nvPicPr>
        <p:blipFill>
          <a:blip r:embed="rId2"/>
          <a:stretch/>
        </p:blipFill>
        <p:spPr bwMode="auto">
          <a:xfrm>
            <a:off x="8887956" y="4444094"/>
            <a:ext cx="2751578" cy="179402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14141581" name="Title 1"/>
          <p:cNvSpPr>
            <a:spLocks noGrp="1"/>
          </p:cNvSpPr>
          <p:nvPr>
            <p:ph type="title"/>
          </p:nvPr>
        </p:nvSpPr>
        <p:spPr bwMode="auto">
          <a:xfrm>
            <a:off x="838199" y="164491"/>
            <a:ext cx="11077574" cy="735805"/>
          </a:xfrm>
        </p:spPr>
        <p:txBody>
          <a:bodyPr/>
          <a:lstStyle/>
          <a:p>
            <a:pPr>
              <a:defRPr/>
            </a:pPr>
            <a:r>
              <a:rPr lang="en-US"/>
              <a:t>Features: Layers and Maps</a:t>
            </a:r>
          </a:p>
        </p:txBody>
      </p:sp>
      <p:pic>
        <p:nvPicPr>
          <p:cNvPr id="2006170183" name="Picture 2006170182"/>
          <p:cNvPicPr>
            <a:picLocks noChangeAspect="1"/>
          </p:cNvPicPr>
          <p:nvPr/>
        </p:nvPicPr>
        <p:blipFill>
          <a:blip r:embed="rId2"/>
          <a:stretch/>
        </p:blipFill>
        <p:spPr bwMode="auto">
          <a:xfrm>
            <a:off x="1405943" y="1058023"/>
            <a:ext cx="9984571" cy="4943650"/>
          </a:xfrm>
          <a:prstGeom prst="rect">
            <a:avLst/>
          </a:prstGeom>
        </p:spPr>
      </p:pic>
      <p:sp>
        <p:nvSpPr>
          <p:cNvPr id="626367714" name="TextBox 626367713"/>
          <p:cNvSpPr txBox="1"/>
          <p:nvPr/>
        </p:nvSpPr>
        <p:spPr bwMode="auto">
          <a:xfrm>
            <a:off x="1211744" y="6001674"/>
            <a:ext cx="10404441" cy="914436"/>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marL="217793" indent="-217793" algn="just">
              <a:buFont typeface="Arial"/>
              <a:buChar char="•"/>
              <a:defRPr/>
            </a:pPr>
            <a:r>
              <a:rPr sz="1200" b="1" i="0" u="none">
                <a:solidFill>
                  <a:srgbClr val="404040"/>
                </a:solidFill>
                <a:latin typeface="Lato"/>
                <a:ea typeface="Lato"/>
                <a:cs typeface="Lato"/>
              </a:rPr>
              <a:t>Layers</a:t>
            </a:r>
            <a:r>
              <a:rPr sz="1200" b="0" i="0" u="none">
                <a:solidFill>
                  <a:srgbClr val="404040"/>
                </a:solidFill>
                <a:latin typeface="Lato"/>
                <a:ea typeface="Lato"/>
                <a:cs typeface="Lato"/>
              </a:rPr>
              <a:t> are publishable resources representing a raster or vector spatial data source. Datasets also can be associated with metadata, ratings, and comments.</a:t>
            </a:r>
            <a:endParaRPr b="1"/>
          </a:p>
          <a:p>
            <a:pPr marL="217793" indent="-217793" algn="just">
              <a:buFont typeface="Arial"/>
              <a:buChar char="•"/>
              <a:defRPr/>
            </a:pPr>
            <a:r>
              <a:rPr sz="1200" b="1" i="0" u="none">
                <a:solidFill>
                  <a:srgbClr val="404040"/>
                </a:solidFill>
                <a:latin typeface="Lato"/>
                <a:ea typeface="Lato"/>
                <a:cs typeface="Lato"/>
              </a:rPr>
              <a:t>Maps</a:t>
            </a:r>
            <a:r>
              <a:rPr sz="1200" b="0" i="0" u="none">
                <a:solidFill>
                  <a:srgbClr val="404040"/>
                </a:solidFill>
                <a:latin typeface="Lato"/>
                <a:ea typeface="Lato"/>
                <a:cs typeface="Lato"/>
              </a:rPr>
              <a:t> are comprised of various datasets and their styles. Maps can have both local datasets in GeoNode as well as remote datasets either served from other WMS servers or by web service datasets</a:t>
            </a:r>
            <a: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20310920" name="Title 1"/>
          <p:cNvSpPr>
            <a:spLocks noGrp="1"/>
          </p:cNvSpPr>
          <p:nvPr>
            <p:ph type="title"/>
          </p:nvPr>
        </p:nvSpPr>
        <p:spPr bwMode="auto">
          <a:xfrm>
            <a:off x="838199" y="164491"/>
            <a:ext cx="11077574" cy="735805"/>
          </a:xfrm>
        </p:spPr>
        <p:txBody>
          <a:bodyPr/>
          <a:lstStyle/>
          <a:p>
            <a:pPr>
              <a:defRPr/>
            </a:pPr>
            <a:r>
              <a:rPr lang="en-US"/>
              <a:t>Features: Documents</a:t>
            </a:r>
          </a:p>
        </p:txBody>
      </p:sp>
      <p:pic>
        <p:nvPicPr>
          <p:cNvPr id="802965181" name="Picture 802965180"/>
          <p:cNvPicPr>
            <a:picLocks noChangeAspect="1"/>
          </p:cNvPicPr>
          <p:nvPr/>
        </p:nvPicPr>
        <p:blipFill>
          <a:blip r:embed="rId2"/>
          <a:stretch/>
        </p:blipFill>
        <p:spPr bwMode="auto">
          <a:xfrm>
            <a:off x="1100460" y="1135298"/>
            <a:ext cx="10327561" cy="542123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32374175" name="Title 1"/>
          <p:cNvSpPr>
            <a:spLocks noGrp="1"/>
          </p:cNvSpPr>
          <p:nvPr>
            <p:ph type="title"/>
          </p:nvPr>
        </p:nvSpPr>
        <p:spPr bwMode="auto">
          <a:xfrm>
            <a:off x="838199" y="164491"/>
            <a:ext cx="11077574" cy="735805"/>
          </a:xfrm>
        </p:spPr>
        <p:txBody>
          <a:bodyPr/>
          <a:lstStyle/>
          <a:p>
            <a:pPr>
              <a:defRPr/>
            </a:pPr>
            <a:r>
              <a:rPr lang="en-US"/>
              <a:t>Features: Dashboards</a:t>
            </a:r>
          </a:p>
        </p:txBody>
      </p:sp>
      <p:sp>
        <p:nvSpPr>
          <p:cNvPr id="346685180" name=" 346685179"/>
          <p:cNvSpPr/>
          <p:nvPr/>
        </p:nvSpPr>
        <p:spPr bwMode="auto">
          <a:xfrm>
            <a:off x="7020775" y="4484776"/>
            <a:ext cx="27053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pic>
        <p:nvPicPr>
          <p:cNvPr id="504095740" name="Picture 504095739"/>
          <p:cNvPicPr>
            <a:picLocks noChangeAspect="1"/>
          </p:cNvPicPr>
          <p:nvPr/>
        </p:nvPicPr>
        <p:blipFill>
          <a:blip r:embed="rId2"/>
          <a:stretch/>
        </p:blipFill>
        <p:spPr bwMode="auto">
          <a:xfrm>
            <a:off x="1052215" y="1192936"/>
            <a:ext cx="10385227" cy="4845727"/>
          </a:xfrm>
          <a:prstGeom prst="rect">
            <a:avLst/>
          </a:prstGeom>
        </p:spPr>
      </p:pic>
      <p:sp>
        <p:nvSpPr>
          <p:cNvPr id="1530935971" name="TextBox 1530935970"/>
          <p:cNvSpPr txBox="1"/>
          <p:nvPr/>
        </p:nvSpPr>
        <p:spPr bwMode="auto">
          <a:xfrm>
            <a:off x="1052215" y="6158883"/>
            <a:ext cx="10386019" cy="64011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r>
              <a:rPr sz="1200" b="1" i="0" u="none">
                <a:solidFill>
                  <a:srgbClr val="404040"/>
                </a:solidFill>
                <a:latin typeface="Calibri"/>
                <a:ea typeface="Calibri"/>
                <a:cs typeface="Calibri"/>
              </a:rPr>
              <a:t>Dashboard</a:t>
            </a:r>
            <a:r>
              <a:rPr sz="1200" b="0" i="0" u="none">
                <a:solidFill>
                  <a:srgbClr val="404040"/>
                </a:solidFill>
                <a:latin typeface="Calibri"/>
                <a:ea typeface="Calibri"/>
                <a:cs typeface="Calibri"/>
              </a:rPr>
              <a:t> is a tool integrated in GeoNode that provides the user with a space to add many Widgets, such as </a:t>
            </a:r>
            <a:r>
              <a:rPr sz="1200" b="1" i="0" u="sng">
                <a:solidFill>
                  <a:srgbClr val="404040"/>
                </a:solidFill>
                <a:latin typeface="Calibri"/>
                <a:ea typeface="Calibri"/>
                <a:cs typeface="Calibri"/>
              </a:rPr>
              <a:t>charts, maps, tables, texts and counters</a:t>
            </a:r>
            <a:r>
              <a:rPr sz="1200" b="0" i="0" u="none">
                <a:solidFill>
                  <a:srgbClr val="404040"/>
                </a:solidFill>
                <a:latin typeface="Calibri"/>
                <a:ea typeface="Calibri"/>
                <a:cs typeface="Calibri"/>
              </a:rPr>
              <a:t>, and can create connections between them in order to : Provide an overview to better </a:t>
            </a:r>
            <a:r>
              <a:rPr sz="1200" b="1" i="0" u="sng">
                <a:solidFill>
                  <a:srgbClr val="404040"/>
                </a:solidFill>
                <a:latin typeface="Calibri"/>
                <a:ea typeface="Calibri"/>
                <a:cs typeface="Calibri"/>
              </a:rPr>
              <a:t>visualize</a:t>
            </a:r>
            <a:r>
              <a:rPr sz="1200" b="0" i="0" u="none">
                <a:solidFill>
                  <a:srgbClr val="404040"/>
                </a:solidFill>
                <a:latin typeface="Calibri"/>
                <a:ea typeface="Calibri"/>
                <a:cs typeface="Calibri"/>
              </a:rPr>
              <a:t> a specific data context, Interact spatially and analytically with the data by creating connections between widgets, </a:t>
            </a:r>
            <a:r>
              <a:rPr sz="1200" b="0" i="0" u="sng">
                <a:solidFill>
                  <a:srgbClr val="404040"/>
                </a:solidFill>
                <a:latin typeface="Calibri"/>
                <a:ea typeface="Calibri"/>
                <a:cs typeface="Calibri"/>
              </a:rPr>
              <a:t>perform </a:t>
            </a:r>
            <a:r>
              <a:rPr sz="1200" b="1" i="0" u="sng">
                <a:solidFill>
                  <a:srgbClr val="404040"/>
                </a:solidFill>
                <a:latin typeface="Calibri"/>
                <a:ea typeface="Calibri"/>
                <a:cs typeface="Calibri"/>
              </a:rPr>
              <a:t>analysis</a:t>
            </a:r>
            <a:r>
              <a:rPr sz="1200" b="0" i="0" u="none">
                <a:solidFill>
                  <a:srgbClr val="404040"/>
                </a:solidFill>
                <a:latin typeface="Calibri"/>
                <a:ea typeface="Calibri"/>
                <a:cs typeface="Calibri"/>
              </a:rPr>
              <a:t> on involved data/layers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47010090" name="Title 1"/>
          <p:cNvSpPr>
            <a:spLocks noGrp="1"/>
          </p:cNvSpPr>
          <p:nvPr>
            <p:ph type="title"/>
          </p:nvPr>
        </p:nvSpPr>
        <p:spPr bwMode="auto">
          <a:xfrm>
            <a:off x="838199" y="164491"/>
            <a:ext cx="11077574" cy="735805"/>
          </a:xfrm>
        </p:spPr>
        <p:txBody>
          <a:bodyPr/>
          <a:lstStyle/>
          <a:p>
            <a:pPr>
              <a:defRPr/>
            </a:pPr>
            <a:r>
              <a:rPr lang="en-US"/>
              <a:t>Features: Dashboards</a:t>
            </a:r>
          </a:p>
        </p:txBody>
      </p:sp>
      <p:sp>
        <p:nvSpPr>
          <p:cNvPr id="1573410469" name=" 1573410468"/>
          <p:cNvSpPr/>
          <p:nvPr/>
        </p:nvSpPr>
        <p:spPr bwMode="auto">
          <a:xfrm>
            <a:off x="7020775" y="4484776"/>
            <a:ext cx="27053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pic>
        <p:nvPicPr>
          <p:cNvPr id="1417362468" name="Picture 1417362467"/>
          <p:cNvPicPr>
            <a:picLocks noChangeAspect="1"/>
          </p:cNvPicPr>
          <p:nvPr/>
        </p:nvPicPr>
        <p:blipFill>
          <a:blip r:embed="rId2"/>
          <a:stretch/>
        </p:blipFill>
        <p:spPr bwMode="auto">
          <a:xfrm>
            <a:off x="978782" y="1088624"/>
            <a:ext cx="10802574" cy="567135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03412294" name="Title 1"/>
          <p:cNvSpPr>
            <a:spLocks noGrp="1"/>
          </p:cNvSpPr>
          <p:nvPr>
            <p:ph type="title"/>
          </p:nvPr>
        </p:nvSpPr>
        <p:spPr bwMode="auto">
          <a:xfrm>
            <a:off x="740752" y="164491"/>
            <a:ext cx="11175022" cy="735805"/>
          </a:xfrm>
        </p:spPr>
        <p:txBody>
          <a:bodyPr/>
          <a:lstStyle/>
          <a:p>
            <a:pPr>
              <a:defRPr/>
            </a:pPr>
            <a:r>
              <a:rPr lang="en-US"/>
              <a:t>Features: Real-time Disaster Alerts</a:t>
            </a:r>
          </a:p>
        </p:txBody>
      </p:sp>
      <p:pic>
        <p:nvPicPr>
          <p:cNvPr id="1565507993" name="Picture 1565507992"/>
          <p:cNvPicPr>
            <a:picLocks noChangeAspect="1"/>
          </p:cNvPicPr>
          <p:nvPr/>
        </p:nvPicPr>
        <p:blipFill>
          <a:blip r:embed="rId2"/>
          <a:stretch/>
        </p:blipFill>
        <p:spPr bwMode="auto">
          <a:xfrm>
            <a:off x="1232377" y="1177724"/>
            <a:ext cx="10191771" cy="535068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98164404" name="Title 1"/>
          <p:cNvSpPr>
            <a:spLocks noGrp="1"/>
          </p:cNvSpPr>
          <p:nvPr>
            <p:ph type="title"/>
          </p:nvPr>
        </p:nvSpPr>
        <p:spPr bwMode="auto">
          <a:xfrm>
            <a:off x="740752" y="164491"/>
            <a:ext cx="11175022" cy="735805"/>
          </a:xfrm>
        </p:spPr>
        <p:txBody>
          <a:bodyPr/>
          <a:lstStyle/>
          <a:p>
            <a:pPr>
              <a:defRPr/>
            </a:pPr>
            <a:r>
              <a:rPr lang="en-US"/>
              <a:t>Features: Experts, Projects, News</a:t>
            </a:r>
          </a:p>
        </p:txBody>
      </p:sp>
      <p:pic>
        <p:nvPicPr>
          <p:cNvPr id="717394692" name="Picture 717394691"/>
          <p:cNvPicPr>
            <a:picLocks noChangeAspect="1"/>
          </p:cNvPicPr>
          <p:nvPr/>
        </p:nvPicPr>
        <p:blipFill>
          <a:blip r:embed="rId2"/>
          <a:stretch/>
        </p:blipFill>
        <p:spPr bwMode="auto">
          <a:xfrm>
            <a:off x="887766" y="1265114"/>
            <a:ext cx="5311030" cy="2626470"/>
          </a:xfrm>
          <a:prstGeom prst="rect">
            <a:avLst/>
          </a:prstGeom>
          <a:ln w="12699">
            <a:solidFill>
              <a:schemeClr val="accent1">
                <a:lumMod val="50196"/>
              </a:schemeClr>
            </a:solidFill>
            <a:prstDash val="solid"/>
          </a:ln>
        </p:spPr>
      </p:pic>
      <p:pic>
        <p:nvPicPr>
          <p:cNvPr id="1896388877" name="Picture 1896388876"/>
          <p:cNvPicPr>
            <a:picLocks noChangeAspect="1"/>
          </p:cNvPicPr>
          <p:nvPr/>
        </p:nvPicPr>
        <p:blipFill>
          <a:blip r:embed="rId3"/>
          <a:stretch/>
        </p:blipFill>
        <p:spPr bwMode="auto">
          <a:xfrm>
            <a:off x="887766" y="4105922"/>
            <a:ext cx="5362435" cy="2651891"/>
          </a:xfrm>
          <a:prstGeom prst="rect">
            <a:avLst/>
          </a:prstGeom>
          <a:ln w="12699">
            <a:solidFill>
              <a:schemeClr val="accent1">
                <a:lumMod val="50196"/>
              </a:schemeClr>
            </a:solidFill>
            <a:prstDash val="solid"/>
          </a:ln>
        </p:spPr>
      </p:pic>
      <p:pic>
        <p:nvPicPr>
          <p:cNvPr id="349516702" name="Picture 349516701"/>
          <p:cNvPicPr>
            <a:picLocks noChangeAspect="1"/>
          </p:cNvPicPr>
          <p:nvPr/>
        </p:nvPicPr>
        <p:blipFill>
          <a:blip r:embed="rId4"/>
          <a:stretch/>
        </p:blipFill>
        <p:spPr bwMode="auto">
          <a:xfrm>
            <a:off x="6447535" y="1265114"/>
            <a:ext cx="5311030" cy="2626470"/>
          </a:xfrm>
          <a:prstGeom prst="rect">
            <a:avLst/>
          </a:prstGeom>
          <a:ln w="12699">
            <a:solidFill>
              <a:schemeClr val="accent1">
                <a:lumMod val="50196"/>
              </a:schemeClr>
            </a:solidFill>
            <a:prstDash val="solid"/>
          </a:ln>
        </p:spPr>
      </p:pic>
      <p:sp>
        <p:nvSpPr>
          <p:cNvPr id="1962429474" name="TextBox 1962429473"/>
          <p:cNvSpPr txBox="1"/>
          <p:nvPr/>
        </p:nvSpPr>
        <p:spPr bwMode="auto">
          <a:xfrm>
            <a:off x="6326731" y="6099113"/>
            <a:ext cx="5589918" cy="718530"/>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r>
              <a:rPr sz="2000" dirty="0"/>
              <a:t>User-collated listing and information about projects, news and experts</a:t>
            </a:r>
            <a:r>
              <a:rPr lang="en-US" sz="2000" dirty="0"/>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07318711" name="Title 1"/>
          <p:cNvSpPr>
            <a:spLocks noGrp="1"/>
          </p:cNvSpPr>
          <p:nvPr>
            <p:ph type="title"/>
          </p:nvPr>
        </p:nvSpPr>
        <p:spPr bwMode="auto">
          <a:xfrm>
            <a:off x="838199" y="164491"/>
            <a:ext cx="11077574" cy="735805"/>
          </a:xfrm>
        </p:spPr>
        <p:txBody>
          <a:bodyPr/>
          <a:lstStyle/>
          <a:p>
            <a:pPr>
              <a:defRPr/>
            </a:pPr>
            <a:r>
              <a:rPr lang="en-US" dirty="0"/>
              <a:t>Features: Nexus QGIS Plugin</a:t>
            </a:r>
          </a:p>
        </p:txBody>
      </p:sp>
      <p:sp>
        <p:nvSpPr>
          <p:cNvPr id="53518593" name=" 53518592"/>
          <p:cNvSpPr/>
          <p:nvPr/>
        </p:nvSpPr>
        <p:spPr bwMode="auto">
          <a:xfrm>
            <a:off x="-767405" y="624923"/>
            <a:ext cx="120261"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pic>
        <p:nvPicPr>
          <p:cNvPr id="951943579" name="Picture 951943578"/>
          <p:cNvPicPr>
            <a:picLocks noChangeAspect="1"/>
          </p:cNvPicPr>
          <p:nvPr/>
        </p:nvPicPr>
        <p:blipFill>
          <a:blip r:embed="rId2"/>
          <a:stretch/>
        </p:blipFill>
        <p:spPr bwMode="auto">
          <a:xfrm>
            <a:off x="1082912" y="1135209"/>
            <a:ext cx="9026185" cy="4642441"/>
          </a:xfrm>
          <a:prstGeom prst="rect">
            <a:avLst/>
          </a:prstGeom>
          <a:ln w="12699">
            <a:solidFill>
              <a:schemeClr val="accent1">
                <a:lumMod val="50196"/>
              </a:schemeClr>
            </a:solidFill>
            <a:prstDash val="solid"/>
          </a:ln>
        </p:spPr>
      </p:pic>
      <p:sp>
        <p:nvSpPr>
          <p:cNvPr id="407513671" name="TextBox 407513670"/>
          <p:cNvSpPr txBox="1"/>
          <p:nvPr/>
        </p:nvSpPr>
        <p:spPr bwMode="auto">
          <a:xfrm>
            <a:off x="1082912" y="5844465"/>
            <a:ext cx="9069065" cy="1219373"/>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r>
              <a:rPr sz="1600" b="0" i="0" u="none" dirty="0">
                <a:solidFill>
                  <a:srgbClr val="24292F"/>
                </a:solidFill>
                <a:latin typeface="Calibri"/>
                <a:ea typeface="Arial"/>
                <a:cs typeface="Arial"/>
              </a:rPr>
              <a:t>This plugin was being created as an activity of the PREP/Nexus project, commissioned by the </a:t>
            </a:r>
            <a:r>
              <a:rPr sz="1600" b="0" i="0" u="none" dirty="0" err="1">
                <a:solidFill>
                  <a:srgbClr val="24292F"/>
                </a:solidFill>
                <a:latin typeface="Calibri"/>
                <a:ea typeface="Arial"/>
                <a:cs typeface="Arial"/>
              </a:rPr>
              <a:t>The</a:t>
            </a:r>
            <a:r>
              <a:rPr sz="1600" b="0" i="0" u="none" dirty="0">
                <a:solidFill>
                  <a:srgbClr val="24292F"/>
                </a:solidFill>
                <a:latin typeface="Calibri"/>
                <a:ea typeface="Arial"/>
                <a:cs typeface="Arial"/>
              </a:rPr>
              <a:t> Pacific Community (SPC) and with funding from the [World Bank]. Its goal is to develop a QGIS-based client for Nexus that allows GIS users to more easily integrate </a:t>
            </a:r>
            <a:r>
              <a:rPr sz="1600" b="0" i="0" u="none" dirty="0" err="1">
                <a:solidFill>
                  <a:srgbClr val="24292F"/>
                </a:solidFill>
                <a:latin typeface="Calibri"/>
                <a:ea typeface="Arial"/>
                <a:cs typeface="Arial"/>
              </a:rPr>
              <a:t>GeoNode</a:t>
            </a:r>
            <a:r>
              <a:rPr sz="1600" b="0" i="0" u="none" dirty="0">
                <a:solidFill>
                  <a:srgbClr val="24292F"/>
                </a:solidFill>
                <a:latin typeface="Calibri"/>
                <a:ea typeface="Arial"/>
                <a:cs typeface="Arial"/>
              </a:rPr>
              <a:t> into their workflows.</a:t>
            </a:r>
            <a:br>
              <a:rPr sz="1600" b="0" i="0" u="none" dirty="0">
                <a:latin typeface="Calibri"/>
                <a:ea typeface="Arial"/>
                <a:cs typeface="Arial"/>
              </a:rPr>
            </a:br>
            <a:endParaRPr lang="en-US" sz="2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07318711" name="Title 1"/>
          <p:cNvSpPr>
            <a:spLocks noGrp="1"/>
          </p:cNvSpPr>
          <p:nvPr>
            <p:ph type="title"/>
          </p:nvPr>
        </p:nvSpPr>
        <p:spPr bwMode="auto">
          <a:xfrm>
            <a:off x="838199" y="164491"/>
            <a:ext cx="11077574" cy="735805"/>
          </a:xfrm>
        </p:spPr>
        <p:txBody>
          <a:bodyPr>
            <a:normAutofit/>
          </a:bodyPr>
          <a:lstStyle/>
          <a:p>
            <a:pPr>
              <a:defRPr/>
            </a:pPr>
            <a:r>
              <a:rPr lang="en-US" sz="3800" dirty="0"/>
              <a:t>Data Foundation: Maritime Boundaries</a:t>
            </a:r>
          </a:p>
        </p:txBody>
      </p:sp>
      <p:sp>
        <p:nvSpPr>
          <p:cNvPr id="53518593" name=" 53518592"/>
          <p:cNvSpPr/>
          <p:nvPr/>
        </p:nvSpPr>
        <p:spPr bwMode="auto">
          <a:xfrm>
            <a:off x="-767405" y="624923"/>
            <a:ext cx="120261"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pic>
        <p:nvPicPr>
          <p:cNvPr id="2" name="Picture 1">
            <a:extLst>
              <a:ext uri="{FF2B5EF4-FFF2-40B4-BE49-F238E27FC236}">
                <a16:creationId xmlns:a16="http://schemas.microsoft.com/office/drawing/2014/main" id="{8D15A963-912A-8385-040F-F9081A3A9B2A}"/>
              </a:ext>
            </a:extLst>
          </p:cNvPr>
          <p:cNvPicPr>
            <a:picLocks noChangeAspect="1"/>
          </p:cNvPicPr>
          <p:nvPr/>
        </p:nvPicPr>
        <p:blipFill>
          <a:blip r:embed="rId2"/>
          <a:stretch/>
        </p:blipFill>
        <p:spPr bwMode="auto">
          <a:xfrm>
            <a:off x="907986" y="1106639"/>
            <a:ext cx="7456290" cy="5828041"/>
          </a:xfrm>
          <a:prstGeom prst="rect">
            <a:avLst/>
          </a:prstGeom>
        </p:spPr>
      </p:pic>
      <p:sp>
        <p:nvSpPr>
          <p:cNvPr id="3" name="TextBox 2">
            <a:extLst>
              <a:ext uri="{FF2B5EF4-FFF2-40B4-BE49-F238E27FC236}">
                <a16:creationId xmlns:a16="http://schemas.microsoft.com/office/drawing/2014/main" id="{CB48CAFF-0D33-C90A-3983-BEE6DF262AF7}"/>
              </a:ext>
            </a:extLst>
          </p:cNvPr>
          <p:cNvSpPr txBox="1"/>
          <p:nvPr/>
        </p:nvSpPr>
        <p:spPr bwMode="auto">
          <a:xfrm>
            <a:off x="8454044" y="5093071"/>
            <a:ext cx="3543223" cy="1384995"/>
          </a:xfrm>
          <a:prstGeom prst="rect">
            <a:avLst/>
          </a:prstGeom>
          <a:noFill/>
        </p:spPr>
        <p:txBody>
          <a:bodyPr wrap="square" rtlCol="0">
            <a:spAutoFit/>
          </a:bodyPr>
          <a:lstStyle/>
          <a:p>
            <a:r>
              <a:rPr lang="en-AU" sz="1400" b="0" i="0" dirty="0">
                <a:solidFill>
                  <a:srgbClr val="333333"/>
                </a:solidFill>
                <a:effectLst/>
              </a:rPr>
              <a:t>Clearly defined maritime zones (boundaries, territorial waters, economic zones, extended continental shelfs) underpin the governance, peace and security, marine conservation, and natural resource management of the Blue Pacific. </a:t>
            </a:r>
            <a:endParaRPr lang="en-AU" sz="1400" dirty="0"/>
          </a:p>
        </p:txBody>
      </p:sp>
      <p:sp>
        <p:nvSpPr>
          <p:cNvPr id="4" name="TextBox 3">
            <a:extLst>
              <a:ext uri="{FF2B5EF4-FFF2-40B4-BE49-F238E27FC236}">
                <a16:creationId xmlns:a16="http://schemas.microsoft.com/office/drawing/2014/main" id="{547F23CB-0BAC-703C-A972-23BFB8687EF8}"/>
              </a:ext>
            </a:extLst>
          </p:cNvPr>
          <p:cNvSpPr txBox="1"/>
          <p:nvPr/>
        </p:nvSpPr>
        <p:spPr>
          <a:xfrm>
            <a:off x="8454045" y="4334933"/>
            <a:ext cx="3760382" cy="461665"/>
          </a:xfrm>
          <a:prstGeom prst="rect">
            <a:avLst/>
          </a:prstGeom>
          <a:noFill/>
        </p:spPr>
        <p:txBody>
          <a:bodyPr wrap="square" rtlCol="0">
            <a:spAutoFit/>
          </a:bodyPr>
          <a:lstStyle/>
          <a:p>
            <a:r>
              <a:rPr lang="en-AU" sz="1200" dirty="0">
                <a:hlinkClick r:id="rId3"/>
              </a:rPr>
              <a:t>https://pacificdata.org/dashboard/maritime-boundaries</a:t>
            </a:r>
            <a:endParaRPr lang="en-AU" sz="1200" dirty="0"/>
          </a:p>
          <a:p>
            <a:endParaRPr lang="en-AU" sz="1200" dirty="0"/>
          </a:p>
        </p:txBody>
      </p:sp>
    </p:spTree>
    <p:extLst>
      <p:ext uri="{BB962C8B-B14F-4D97-AF65-F5344CB8AC3E}">
        <p14:creationId xmlns:p14="http://schemas.microsoft.com/office/powerpoint/2010/main" val="1578889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83726100" name="Title 1"/>
          <p:cNvSpPr>
            <a:spLocks noGrp="1"/>
          </p:cNvSpPr>
          <p:nvPr>
            <p:ph type="title"/>
          </p:nvPr>
        </p:nvSpPr>
        <p:spPr bwMode="auto">
          <a:xfrm>
            <a:off x="838199" y="164491"/>
            <a:ext cx="11077574" cy="735805"/>
          </a:xfrm>
        </p:spPr>
        <p:txBody>
          <a:bodyPr/>
          <a:lstStyle/>
          <a:p>
            <a:pPr>
              <a:defRPr/>
            </a:pPr>
            <a:r>
              <a:rPr lang="en-US"/>
              <a:t>Future Integrations</a:t>
            </a:r>
          </a:p>
        </p:txBody>
      </p:sp>
      <p:sp>
        <p:nvSpPr>
          <p:cNvPr id="1405709603" name="Content Placeholder 2"/>
          <p:cNvSpPr>
            <a:spLocks noGrp="1"/>
          </p:cNvSpPr>
          <p:nvPr>
            <p:ph idx="1"/>
          </p:nvPr>
        </p:nvSpPr>
        <p:spPr bwMode="auto">
          <a:xfrm>
            <a:off x="1045922" y="1396218"/>
            <a:ext cx="10307877" cy="4953095"/>
          </a:xfrm>
        </p:spPr>
        <p:txBody>
          <a:bodyPr vert="horz" lIns="91440" tIns="45720" rIns="91440" bIns="45720" rtlCol="0" anchor="t">
            <a:normAutofit/>
          </a:bodyPr>
          <a:lstStyle/>
          <a:p>
            <a:pPr>
              <a:defRPr/>
            </a:pPr>
            <a:r>
              <a:rPr lang="en-US" sz="1800" dirty="0">
                <a:solidFill>
                  <a:schemeClr val="tx1"/>
                </a:solidFill>
              </a:rPr>
              <a:t>Digital Earth Pacific outputs (</a:t>
            </a:r>
            <a:r>
              <a:rPr lang="en-US" sz="1800" dirty="0" err="1">
                <a:solidFill>
                  <a:schemeClr val="tx1"/>
                </a:solidFill>
              </a:rPr>
              <a:t>eg</a:t>
            </a:r>
            <a:r>
              <a:rPr lang="en-US" sz="1800" dirty="0">
                <a:solidFill>
                  <a:schemeClr val="tx1"/>
                </a:solidFill>
              </a:rPr>
              <a:t>: landcover, flood maps, building footprints, coastline change)</a:t>
            </a:r>
          </a:p>
          <a:p>
            <a:pPr>
              <a:defRPr/>
            </a:pPr>
            <a:r>
              <a:rPr lang="en-US" sz="1800" dirty="0">
                <a:solidFill>
                  <a:schemeClr val="tx1"/>
                </a:solidFill>
              </a:rPr>
              <a:t>SPC </a:t>
            </a:r>
            <a:r>
              <a:rPr lang="en-US" sz="1800" dirty="0" err="1">
                <a:solidFill>
                  <a:schemeClr val="tx1"/>
                </a:solidFill>
              </a:rPr>
              <a:t>Thredds</a:t>
            </a:r>
            <a:r>
              <a:rPr lang="en-US" sz="1800" dirty="0">
                <a:solidFill>
                  <a:schemeClr val="tx1"/>
                </a:solidFill>
              </a:rPr>
              <a:t> (Ocean/</a:t>
            </a:r>
            <a:r>
              <a:rPr lang="en-US" sz="1800" dirty="0" err="1">
                <a:solidFill>
                  <a:schemeClr val="tx1"/>
                </a:solidFill>
              </a:rPr>
              <a:t>Meteo</a:t>
            </a:r>
            <a:r>
              <a:rPr lang="en-US" sz="1800" dirty="0">
                <a:solidFill>
                  <a:schemeClr val="tx1"/>
                </a:solidFill>
              </a:rPr>
              <a:t> Data Observations and Products) </a:t>
            </a:r>
          </a:p>
          <a:p>
            <a:pPr>
              <a:defRPr/>
            </a:pPr>
            <a:r>
              <a:rPr lang="en-US" sz="1800" dirty="0">
                <a:solidFill>
                  <a:schemeClr val="tx1"/>
                </a:solidFill>
              </a:rPr>
              <a:t>UN HDX Data Integration (Disaster Response, Planning Data)</a:t>
            </a:r>
          </a:p>
          <a:p>
            <a:pPr>
              <a:defRPr/>
            </a:pPr>
            <a:r>
              <a:rPr lang="en-US" sz="1800" dirty="0">
                <a:solidFill>
                  <a:schemeClr val="tx1"/>
                </a:solidFill>
              </a:rPr>
              <a:t>Integrating Pacific Data Loss Assessment and Analysis (</a:t>
            </a:r>
            <a:r>
              <a:rPr lang="en-US" sz="1800" dirty="0" err="1">
                <a:solidFill>
                  <a:schemeClr val="tx1"/>
                </a:solidFill>
              </a:rPr>
              <a:t>PDalo</a:t>
            </a:r>
            <a:r>
              <a:rPr lang="en-US" sz="1800" dirty="0">
                <a:solidFill>
                  <a:schemeClr val="tx1"/>
                </a:solidFill>
              </a:rPr>
              <a:t>)</a:t>
            </a:r>
          </a:p>
          <a:p>
            <a:pPr>
              <a:defRPr/>
            </a:pPr>
            <a:r>
              <a:rPr lang="en-US" sz="1800" dirty="0" err="1">
                <a:solidFill>
                  <a:schemeClr val="tx1"/>
                </a:solidFill>
              </a:rPr>
              <a:t>Aggregrated</a:t>
            </a:r>
            <a:r>
              <a:rPr lang="en-US" sz="1800" dirty="0">
                <a:solidFill>
                  <a:schemeClr val="tx1"/>
                </a:solidFill>
              </a:rPr>
              <a:t> Damage/Loss Models (PCRIC)</a:t>
            </a:r>
          </a:p>
        </p:txBody>
      </p:sp>
      <p:pic>
        <p:nvPicPr>
          <p:cNvPr id="71834086" name="Picture 71834085"/>
          <p:cNvPicPr>
            <a:picLocks noChangeAspect="1"/>
          </p:cNvPicPr>
          <p:nvPr/>
        </p:nvPicPr>
        <p:blipFill>
          <a:blip r:embed="rId2"/>
          <a:stretch/>
        </p:blipFill>
        <p:spPr bwMode="auto">
          <a:xfrm>
            <a:off x="5479463" y="3777723"/>
            <a:ext cx="2231819" cy="1684059"/>
          </a:xfrm>
          <a:prstGeom prst="rect">
            <a:avLst/>
          </a:prstGeom>
          <a:ln w="12699">
            <a:solidFill>
              <a:schemeClr val="accent1">
                <a:lumMod val="50196"/>
              </a:schemeClr>
            </a:solidFill>
            <a:prstDash val="solid"/>
          </a:ln>
        </p:spPr>
      </p:pic>
      <p:pic>
        <p:nvPicPr>
          <p:cNvPr id="1627478153" name="Picture 1627478152"/>
          <p:cNvPicPr>
            <a:picLocks noChangeAspect="1"/>
          </p:cNvPicPr>
          <p:nvPr/>
        </p:nvPicPr>
        <p:blipFill>
          <a:blip r:embed="rId3"/>
          <a:stretch/>
        </p:blipFill>
        <p:spPr bwMode="auto">
          <a:xfrm>
            <a:off x="1343772" y="3777723"/>
            <a:ext cx="4011816" cy="2976890"/>
          </a:xfrm>
          <a:prstGeom prst="rect">
            <a:avLst/>
          </a:prstGeom>
          <a:ln w="12699">
            <a:solidFill>
              <a:schemeClr val="accent1">
                <a:lumMod val="50196"/>
              </a:schemeClr>
            </a:solidFill>
            <a:prstDash val="solid"/>
          </a:ln>
        </p:spPr>
      </p:pic>
      <p:pic>
        <p:nvPicPr>
          <p:cNvPr id="2" name="Picture 2" descr="Map&#10;&#10;Description automatically generated">
            <a:extLst>
              <a:ext uri="{FF2B5EF4-FFF2-40B4-BE49-F238E27FC236}">
                <a16:creationId xmlns:a16="http://schemas.microsoft.com/office/drawing/2014/main" id="{17FE0DA9-7193-8F89-188C-154750A6B47D}"/>
              </a:ext>
            </a:extLst>
          </p:cNvPr>
          <p:cNvPicPr>
            <a:picLocks noChangeAspect="1"/>
          </p:cNvPicPr>
          <p:nvPr/>
        </p:nvPicPr>
        <p:blipFill>
          <a:blip r:embed="rId4"/>
          <a:stretch>
            <a:fillRect/>
          </a:stretch>
        </p:blipFill>
        <p:spPr>
          <a:xfrm>
            <a:off x="7798085" y="3748256"/>
            <a:ext cx="4198705" cy="2366678"/>
          </a:xfrm>
          <a:prstGeom prst="rect">
            <a:avLst/>
          </a:prstGeom>
        </p:spPr>
      </p:pic>
      <p:pic>
        <p:nvPicPr>
          <p:cNvPr id="3" name="Picture 3">
            <a:extLst>
              <a:ext uri="{FF2B5EF4-FFF2-40B4-BE49-F238E27FC236}">
                <a16:creationId xmlns:a16="http://schemas.microsoft.com/office/drawing/2014/main" id="{E43C8C44-2EA3-B386-9949-15EA966A5742}"/>
              </a:ext>
            </a:extLst>
          </p:cNvPr>
          <p:cNvPicPr>
            <a:picLocks noChangeAspect="1"/>
          </p:cNvPicPr>
          <p:nvPr/>
        </p:nvPicPr>
        <p:blipFill>
          <a:blip r:embed="rId5"/>
          <a:stretch>
            <a:fillRect/>
          </a:stretch>
        </p:blipFill>
        <p:spPr>
          <a:xfrm>
            <a:off x="5477839" y="5554795"/>
            <a:ext cx="2238054" cy="126220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04703433" name="Title 1"/>
          <p:cNvSpPr>
            <a:spLocks noGrp="1"/>
          </p:cNvSpPr>
          <p:nvPr>
            <p:ph type="title"/>
          </p:nvPr>
        </p:nvSpPr>
        <p:spPr bwMode="auto">
          <a:xfrm>
            <a:off x="838199" y="164491"/>
            <a:ext cx="11077574" cy="735805"/>
          </a:xfrm>
        </p:spPr>
        <p:txBody>
          <a:bodyPr/>
          <a:lstStyle/>
          <a:p>
            <a:pPr>
              <a:defRPr/>
            </a:pPr>
            <a:r>
              <a:rPr lang="en-US" dirty="0"/>
              <a:t>Spatial Data Infrastructure</a:t>
            </a:r>
          </a:p>
        </p:txBody>
      </p:sp>
      <p:pic>
        <p:nvPicPr>
          <p:cNvPr id="5" name="Picture 2">
            <a:extLst>
              <a:ext uri="{FF2B5EF4-FFF2-40B4-BE49-F238E27FC236}">
                <a16:creationId xmlns:a16="http://schemas.microsoft.com/office/drawing/2014/main" id="{37C3D8D4-B169-BDC0-6443-FD7114B9999D}"/>
              </a:ext>
            </a:extLst>
          </p:cNvPr>
          <p:cNvPicPr/>
          <p:nvPr/>
        </p:nvPicPr>
        <p:blipFill>
          <a:blip r:embed="rId2"/>
          <a:stretch>
            <a:fillRect/>
          </a:stretch>
        </p:blipFill>
        <p:spPr>
          <a:xfrm>
            <a:off x="1099790" y="1996751"/>
            <a:ext cx="2315214" cy="3691282"/>
          </a:xfrm>
          <a:prstGeom prst="rect">
            <a:avLst/>
          </a:prstGeom>
          <a:ln>
            <a:noFill/>
          </a:ln>
        </p:spPr>
      </p:pic>
      <p:sp>
        <p:nvSpPr>
          <p:cNvPr id="6" name="CustomShape 3">
            <a:extLst>
              <a:ext uri="{FF2B5EF4-FFF2-40B4-BE49-F238E27FC236}">
                <a16:creationId xmlns:a16="http://schemas.microsoft.com/office/drawing/2014/main" id="{40645453-443E-59D2-E63C-93C6C2C05AF8}"/>
              </a:ext>
            </a:extLst>
          </p:cNvPr>
          <p:cNvSpPr/>
          <p:nvPr/>
        </p:nvSpPr>
        <p:spPr>
          <a:xfrm>
            <a:off x="3937518" y="1454805"/>
            <a:ext cx="7721704" cy="501777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en-GB" b="0" i="1" strike="noStrike" spc="-1" dirty="0">
              <a:solidFill>
                <a:srgbClr val="000000"/>
              </a:solidFill>
              <a:uFill>
                <a:solidFill>
                  <a:srgbClr val="FFFFFF"/>
                </a:solidFill>
              </a:uFill>
              <a:ea typeface="DejaVu Sans" panose="020B0603030804020204"/>
            </a:endParaRPr>
          </a:p>
          <a:p>
            <a:pPr algn="ctr">
              <a:lnSpc>
                <a:spcPct val="100000"/>
              </a:lnSpc>
            </a:pPr>
            <a:endParaRPr lang="en-GB" b="0" i="1" strike="noStrike" spc="-1" dirty="0">
              <a:solidFill>
                <a:srgbClr val="000000"/>
              </a:solidFill>
              <a:uFill>
                <a:solidFill>
                  <a:srgbClr val="FFFFFF"/>
                </a:solidFill>
              </a:uFill>
              <a:ea typeface="DejaVu Sans" panose="020B0603030804020204"/>
            </a:endParaRPr>
          </a:p>
          <a:p>
            <a:pPr algn="ctr">
              <a:lnSpc>
                <a:spcPct val="100000"/>
              </a:lnSpc>
            </a:pPr>
            <a:r>
              <a:rPr lang="en-GB" b="0" i="1" strike="noStrike" spc="-1" dirty="0">
                <a:solidFill>
                  <a:srgbClr val="000000"/>
                </a:solidFill>
                <a:uFill>
                  <a:solidFill>
                    <a:srgbClr val="FFFFFF"/>
                  </a:solidFill>
                </a:uFill>
                <a:ea typeface="DejaVu Sans" panose="020B0603030804020204"/>
              </a:rPr>
              <a:t>The term “Spatial Data Infrastructure” (SDI) is often used to denote the relevant base collection of </a:t>
            </a:r>
            <a:r>
              <a:rPr lang="en-GB" b="1" i="1" strike="noStrike" spc="-1" dirty="0">
                <a:solidFill>
                  <a:srgbClr val="000000"/>
                </a:solidFill>
                <a:uFill>
                  <a:solidFill>
                    <a:srgbClr val="FFFFFF"/>
                  </a:solidFill>
                </a:uFill>
                <a:ea typeface="DejaVu Sans" panose="020B0603030804020204"/>
              </a:rPr>
              <a:t>technologies, policies and institutional arrangements</a:t>
            </a:r>
            <a:r>
              <a:rPr lang="en-GB" b="0" i="1" strike="noStrike" spc="-1" dirty="0">
                <a:solidFill>
                  <a:srgbClr val="000000"/>
                </a:solidFill>
                <a:uFill>
                  <a:solidFill>
                    <a:srgbClr val="FFFFFF"/>
                  </a:solidFill>
                </a:uFill>
                <a:ea typeface="DejaVu Sans" panose="020B0603030804020204"/>
              </a:rPr>
              <a:t> that facilitate the availability of and access to spatial data. The SDI provides a basis for spatial data discovery, evaluation, and application for users and providers within all levels of government, the commercial sector, the non-profit sector, academia and by citizens in general.” </a:t>
            </a:r>
            <a:endParaRPr lang="en-GB" b="0" strike="noStrike" spc="-1" dirty="0">
              <a:solidFill>
                <a:srgbClr val="000000"/>
              </a:solidFill>
              <a:uFill>
                <a:solidFill>
                  <a:srgbClr val="FFFFFF"/>
                </a:solidFill>
              </a:uFill>
            </a:endParaRPr>
          </a:p>
          <a:p>
            <a:pPr algn="ctr">
              <a:lnSpc>
                <a:spcPct val="100000"/>
              </a:lnSpc>
            </a:pPr>
            <a:r>
              <a:rPr lang="en-GB" b="0" i="1" strike="noStrike" spc="-1" dirty="0">
                <a:solidFill>
                  <a:srgbClr val="000000"/>
                </a:solidFill>
                <a:uFill>
                  <a:solidFill>
                    <a:srgbClr val="FFFFFF"/>
                  </a:solidFill>
                </a:uFill>
                <a:ea typeface="DejaVu Sans" panose="020B0603030804020204"/>
              </a:rPr>
              <a:t>– SDI Cookbook</a:t>
            </a:r>
            <a:endParaRPr lang="en-GB" b="0" strike="noStrike" spc="-1" dirty="0">
              <a:solidFill>
                <a:srgbClr val="000000"/>
              </a:solidFill>
              <a:uFill>
                <a:solidFill>
                  <a:srgbClr val="FFFFFF"/>
                </a:solidFill>
              </a:uFill>
            </a:endParaRPr>
          </a:p>
          <a:p>
            <a:pPr algn="ctr">
              <a:lnSpc>
                <a:spcPct val="100000"/>
              </a:lnSpc>
            </a:pPr>
            <a:endParaRPr lang="en-GB" b="0" strike="noStrike" spc="-1" dirty="0">
              <a:solidFill>
                <a:srgbClr val="000000"/>
              </a:solidFill>
              <a:uFill>
                <a:solidFill>
                  <a:srgbClr val="FFFFFF"/>
                </a:solidFill>
              </a:uFill>
            </a:endParaRPr>
          </a:p>
          <a:p>
            <a:pPr algn="ctr">
              <a:lnSpc>
                <a:spcPct val="100000"/>
              </a:lnSpc>
            </a:pPr>
            <a:r>
              <a:rPr lang="en-GB" b="0" strike="noStrike" spc="-1" dirty="0">
                <a:solidFill>
                  <a:srgbClr val="0000FF"/>
                </a:solidFill>
                <a:uFill>
                  <a:solidFill>
                    <a:srgbClr val="FFFFFF"/>
                  </a:solidFill>
                </a:uFill>
                <a:ea typeface="DejaVu Sans" panose="020B0603030804020204"/>
              </a:rPr>
              <a:t>http://www.gsdi.org/gsdicookbookindex</a:t>
            </a:r>
            <a:endParaRPr lang="en-GB" b="0" strike="noStrike" spc="-1" dirty="0">
              <a:solidFill>
                <a:srgbClr val="000000"/>
              </a:solidFill>
              <a:uFill>
                <a:solidFill>
                  <a:srgbClr val="FFFFFF"/>
                </a:solidFill>
              </a:uFill>
            </a:endParaRPr>
          </a:p>
          <a:p>
            <a:pPr algn="ctr">
              <a:lnSpc>
                <a:spcPct val="100000"/>
              </a:lnSpc>
            </a:pPr>
            <a:endParaRPr lang="en-GB" b="0" strike="noStrike" spc="-1" dirty="0">
              <a:solidFill>
                <a:srgbClr val="000000"/>
              </a:solidFill>
              <a:uFill>
                <a:solidFill>
                  <a:srgbClr val="FFFFFF"/>
                </a:solidFill>
              </a:uFill>
            </a:endParaRPr>
          </a:p>
          <a:p>
            <a:pPr algn="just">
              <a:lnSpc>
                <a:spcPct val="100000"/>
              </a:lnSpc>
            </a:pPr>
            <a:r>
              <a:rPr lang="en-GB" b="0" strike="noStrike" spc="-1" dirty="0">
                <a:solidFill>
                  <a:srgbClr val="000000"/>
                </a:solidFill>
                <a:uFill>
                  <a:solidFill>
                    <a:srgbClr val="FFFFFF"/>
                  </a:solidFill>
                </a:uFill>
                <a:ea typeface="DejaVu Sans" panose="020B0603030804020204"/>
              </a:rPr>
              <a:t>An inter-connected set of </a:t>
            </a:r>
            <a:r>
              <a:rPr lang="en-GB" b="0" u="sng" strike="noStrike" spc="-1" dirty="0">
                <a:solidFill>
                  <a:srgbClr val="000000"/>
                </a:solidFill>
                <a:uFill>
                  <a:solidFill>
                    <a:srgbClr val="FFFFFF"/>
                  </a:solidFill>
                </a:uFill>
                <a:ea typeface="DejaVu Sans" panose="020B0603030804020204"/>
              </a:rPr>
              <a:t>systems</a:t>
            </a:r>
            <a:r>
              <a:rPr lang="en-GB" b="0" strike="noStrike" spc="-1" dirty="0">
                <a:solidFill>
                  <a:srgbClr val="000000"/>
                </a:solidFill>
                <a:uFill>
                  <a:solidFill>
                    <a:srgbClr val="FFFFFF"/>
                  </a:solidFill>
                </a:uFill>
                <a:ea typeface="DejaVu Sans" panose="020B0603030804020204"/>
              </a:rPr>
              <a:t> that enables </a:t>
            </a:r>
            <a:r>
              <a:rPr lang="en-GB" b="1" strike="noStrike" spc="-1" dirty="0">
                <a:solidFill>
                  <a:srgbClr val="000000"/>
                </a:solidFill>
                <a:uFill>
                  <a:solidFill>
                    <a:srgbClr val="FFFFFF"/>
                  </a:solidFill>
                </a:uFill>
                <a:ea typeface="DejaVu Sans" panose="020B0603030804020204"/>
              </a:rPr>
              <a:t>easy</a:t>
            </a:r>
            <a:r>
              <a:rPr lang="en-GB" b="0" strike="noStrike" spc="-1" dirty="0">
                <a:solidFill>
                  <a:srgbClr val="000000"/>
                </a:solidFill>
                <a:uFill>
                  <a:solidFill>
                    <a:srgbClr val="FFFFFF"/>
                  </a:solidFill>
                </a:uFill>
                <a:ea typeface="DejaVu Sans" panose="020B0603030804020204"/>
              </a:rPr>
              <a:t> management, exposure &amp; usage of information across all </a:t>
            </a:r>
            <a:r>
              <a:rPr lang="en-GB" b="1" strike="noStrike" spc="-1" dirty="0">
                <a:solidFill>
                  <a:srgbClr val="000000"/>
                </a:solidFill>
                <a:uFill>
                  <a:solidFill>
                    <a:srgbClr val="FFFFFF"/>
                  </a:solidFill>
                </a:uFill>
                <a:ea typeface="DejaVu Sans" panose="020B0603030804020204"/>
              </a:rPr>
              <a:t>spatial data themes.</a:t>
            </a:r>
            <a:endParaRPr lang="en-GB" b="0" strike="noStrike" spc="-1" dirty="0">
              <a:solidFill>
                <a:srgbClr val="000000"/>
              </a:solidFill>
              <a:uFill>
                <a:solidFill>
                  <a:srgbClr val="FFFFFF"/>
                </a:solidFill>
              </a:uFill>
            </a:endParaRPr>
          </a:p>
          <a:p>
            <a:pPr algn="ctr">
              <a:lnSpc>
                <a:spcPct val="100000"/>
              </a:lnSpc>
            </a:pPr>
            <a:endParaRPr lang="en-GB" b="0" strike="noStrike" spc="-1" dirty="0">
              <a:solidFill>
                <a:srgbClr val="000000"/>
              </a:solidFill>
              <a:uFill>
                <a:solidFill>
                  <a:srgbClr val="FFFFFF"/>
                </a:solidFill>
              </a:uFill>
            </a:endParaRPr>
          </a:p>
          <a:p>
            <a:pPr algn="ctr">
              <a:lnSpc>
                <a:spcPct val="100000"/>
              </a:lnSpc>
            </a:pPr>
            <a:endParaRPr lang="en-GB" b="0" strike="noStrike" spc="-1" dirty="0">
              <a:solidFill>
                <a:srgbClr val="000000"/>
              </a:solidFill>
              <a:uFill>
                <a:solidFill>
                  <a:srgbClr val="FFFFFF"/>
                </a:solidFill>
              </a:u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9AC4E-0702-C981-567D-86D5826EF7C5}"/>
              </a:ext>
            </a:extLst>
          </p:cNvPr>
          <p:cNvSpPr>
            <a:spLocks noGrp="1"/>
          </p:cNvSpPr>
          <p:nvPr>
            <p:ph type="title"/>
          </p:nvPr>
        </p:nvSpPr>
        <p:spPr/>
        <p:txBody>
          <a:bodyPr/>
          <a:lstStyle/>
          <a:p>
            <a:r>
              <a:rPr lang="en-AU" dirty="0"/>
              <a:t>Merci</a:t>
            </a:r>
          </a:p>
        </p:txBody>
      </p:sp>
      <p:pic>
        <p:nvPicPr>
          <p:cNvPr id="5" name="Picture 4">
            <a:extLst>
              <a:ext uri="{FF2B5EF4-FFF2-40B4-BE49-F238E27FC236}">
                <a16:creationId xmlns:a16="http://schemas.microsoft.com/office/drawing/2014/main" id="{AFF05A10-2DC1-9EC7-E6A1-1F8DE7D331F0}"/>
              </a:ext>
            </a:extLst>
          </p:cNvPr>
          <p:cNvPicPr>
            <a:picLocks noChangeAspect="1"/>
          </p:cNvPicPr>
          <p:nvPr/>
        </p:nvPicPr>
        <p:blipFill>
          <a:blip r:embed="rId2"/>
          <a:stretch/>
        </p:blipFill>
        <p:spPr bwMode="auto">
          <a:xfrm>
            <a:off x="6235884" y="2913153"/>
            <a:ext cx="5311524" cy="2866746"/>
          </a:xfrm>
          <a:prstGeom prst="rect">
            <a:avLst/>
          </a:prstGeom>
          <a:ln w="12699">
            <a:solidFill>
              <a:schemeClr val="accent1">
                <a:lumMod val="50196"/>
              </a:schemeClr>
            </a:solidFill>
            <a:prstDash val="solid"/>
          </a:ln>
        </p:spPr>
      </p:pic>
      <p:sp>
        <p:nvSpPr>
          <p:cNvPr id="6" name="TextBox 5">
            <a:extLst>
              <a:ext uri="{FF2B5EF4-FFF2-40B4-BE49-F238E27FC236}">
                <a16:creationId xmlns:a16="http://schemas.microsoft.com/office/drawing/2014/main" id="{A95BC317-AC2A-BA43-993F-5FB04DAA3981}"/>
              </a:ext>
            </a:extLst>
          </p:cNvPr>
          <p:cNvSpPr txBox="1"/>
          <p:nvPr/>
        </p:nvSpPr>
        <p:spPr bwMode="auto">
          <a:xfrm>
            <a:off x="839787" y="4023361"/>
            <a:ext cx="2460569" cy="646331"/>
          </a:xfrm>
          <a:prstGeom prst="rect">
            <a:avLst/>
          </a:prstGeom>
          <a:noFill/>
        </p:spPr>
        <p:txBody>
          <a:bodyPr wrap="square" rtlCol="0">
            <a:spAutoFit/>
          </a:bodyPr>
          <a:lstStyle/>
          <a:p>
            <a:r>
              <a:rPr lang="en-AU" dirty="0"/>
              <a:t>pacificdata.org</a:t>
            </a:r>
          </a:p>
          <a:p>
            <a:r>
              <a:rPr lang="en-AU" dirty="0"/>
              <a:t>nexus.pacificdata.org</a:t>
            </a:r>
          </a:p>
        </p:txBody>
      </p:sp>
    </p:spTree>
    <p:extLst>
      <p:ext uri="{BB962C8B-B14F-4D97-AF65-F5344CB8AC3E}">
        <p14:creationId xmlns:p14="http://schemas.microsoft.com/office/powerpoint/2010/main" val="3326787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04703433" name="Title 1"/>
          <p:cNvSpPr>
            <a:spLocks noGrp="1"/>
          </p:cNvSpPr>
          <p:nvPr>
            <p:ph type="title"/>
          </p:nvPr>
        </p:nvSpPr>
        <p:spPr bwMode="auto">
          <a:xfrm>
            <a:off x="838199" y="164491"/>
            <a:ext cx="11077574" cy="735805"/>
          </a:xfrm>
        </p:spPr>
        <p:txBody>
          <a:bodyPr/>
          <a:lstStyle/>
          <a:p>
            <a:pPr>
              <a:defRPr/>
            </a:pPr>
            <a:r>
              <a:rPr lang="en-US"/>
              <a:t>nexus.pacificdata.org</a:t>
            </a:r>
          </a:p>
        </p:txBody>
      </p:sp>
      <p:pic>
        <p:nvPicPr>
          <p:cNvPr id="2" name="Picture 2" descr="Graphical user interface, application&#10;&#10;Description automatically generated">
            <a:extLst>
              <a:ext uri="{FF2B5EF4-FFF2-40B4-BE49-F238E27FC236}">
                <a16:creationId xmlns:a16="http://schemas.microsoft.com/office/drawing/2014/main" id="{F50CAF7B-6F58-1F87-35B5-C19C9E3F99C8}"/>
              </a:ext>
            </a:extLst>
          </p:cNvPr>
          <p:cNvPicPr>
            <a:picLocks noChangeAspect="1"/>
          </p:cNvPicPr>
          <p:nvPr/>
        </p:nvPicPr>
        <p:blipFill>
          <a:blip r:embed="rId2"/>
          <a:stretch>
            <a:fillRect/>
          </a:stretch>
        </p:blipFill>
        <p:spPr>
          <a:xfrm>
            <a:off x="1393269" y="1621793"/>
            <a:ext cx="9846553" cy="4995137"/>
          </a:xfrm>
          <a:prstGeom prst="rect">
            <a:avLst/>
          </a:prstGeom>
        </p:spPr>
      </p:pic>
      <p:sp>
        <p:nvSpPr>
          <p:cNvPr id="4" name="TextBox 3">
            <a:extLst>
              <a:ext uri="{FF2B5EF4-FFF2-40B4-BE49-F238E27FC236}">
                <a16:creationId xmlns:a16="http://schemas.microsoft.com/office/drawing/2014/main" id="{E125C813-12A1-C19D-7BEE-DFE43535B592}"/>
              </a:ext>
            </a:extLst>
          </p:cNvPr>
          <p:cNvSpPr txBox="1"/>
          <p:nvPr/>
        </p:nvSpPr>
        <p:spPr>
          <a:xfrm>
            <a:off x="985945" y="1134568"/>
            <a:ext cx="10782081" cy="369332"/>
          </a:xfrm>
          <a:prstGeom prst="rect">
            <a:avLst/>
          </a:prstGeom>
          <a:noFill/>
        </p:spPr>
        <p:txBody>
          <a:bodyPr wrap="square">
            <a:spAutoFit/>
          </a:bodyPr>
          <a:lstStyle/>
          <a:p>
            <a:pPr algn="ctr">
              <a:defRPr/>
            </a:pPr>
            <a:r>
              <a:rPr lang="en-US" sz="1800" b="0" i="0" u="none" strike="noStrike" cap="none" spc="0" dirty="0">
                <a:solidFill>
                  <a:srgbClr val="0046AD"/>
                </a:solidFill>
                <a:latin typeface="+mn-lt"/>
                <a:ea typeface="+mn-ea"/>
                <a:cs typeface="+mn-cs"/>
              </a:rPr>
              <a:t>unification and strengthening of SPC data including disaster, risk and climate related data and knowledge hubs</a:t>
            </a:r>
            <a:endParaRPr lang="fr-FR" sz="800" dirty="0">
              <a:solidFill>
                <a:srgbClr val="00B0CA"/>
              </a:solidFill>
              <a:latin typeface="Myriad Pro"/>
            </a:endParaRPr>
          </a:p>
        </p:txBody>
      </p:sp>
    </p:spTree>
    <p:extLst>
      <p:ext uri="{BB962C8B-B14F-4D97-AF65-F5344CB8AC3E}">
        <p14:creationId xmlns:p14="http://schemas.microsoft.com/office/powerpoint/2010/main" val="642923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8199" y="164491"/>
            <a:ext cx="11077574" cy="735805"/>
          </a:xfrm>
        </p:spPr>
        <p:txBody>
          <a:bodyPr/>
          <a:lstStyle/>
          <a:p>
            <a:pPr>
              <a:defRPr/>
            </a:pPr>
            <a:r>
              <a:rPr lang="en-US"/>
              <a:t>Technical Concept</a:t>
            </a:r>
          </a:p>
        </p:txBody>
      </p:sp>
      <p:sp>
        <p:nvSpPr>
          <p:cNvPr id="3" name="Content Placeholder 2"/>
          <p:cNvSpPr>
            <a:spLocks noGrp="1"/>
          </p:cNvSpPr>
          <p:nvPr>
            <p:ph idx="1"/>
          </p:nvPr>
        </p:nvSpPr>
        <p:spPr bwMode="auto">
          <a:xfrm>
            <a:off x="777742" y="1137451"/>
            <a:ext cx="11013859" cy="5419077"/>
          </a:xfrm>
        </p:spPr>
        <p:txBody>
          <a:bodyPr vertOverflow="overflow" horzOverflow="clip" vert="horz" wrap="square" lIns="91440" tIns="45720" rIns="91440" bIns="45720" numCol="1" spcCol="0" rtlCol="0" fromWordArt="0" anchor="t" anchorCtr="0" forceAA="0" compatLnSpc="0">
            <a:normAutofit/>
          </a:bodyPr>
          <a:lstStyle/>
          <a:p>
            <a:pPr marL="0" indent="0" algn="just">
              <a:buFont typeface="Arial"/>
              <a:buNone/>
              <a:defRPr/>
            </a:pPr>
            <a:r>
              <a:rPr lang="en-US" b="0" i="0" u="none" strike="noStrike" cap="none" spc="0" dirty="0">
                <a:solidFill>
                  <a:srgbClr val="0046AD"/>
                </a:solidFill>
                <a:latin typeface="Calibri"/>
                <a:ea typeface="Calibri"/>
                <a:cs typeface="Calibri"/>
              </a:rPr>
              <a:t>An SPC-managed integrated IT infrastructure that will </a:t>
            </a:r>
            <a:r>
              <a:rPr lang="en-US" b="1" i="0" u="none" strike="noStrike" cap="none" spc="0" dirty="0">
                <a:solidFill>
                  <a:srgbClr val="0046AD"/>
                </a:solidFill>
                <a:latin typeface="Calibri"/>
                <a:ea typeface="Calibri"/>
                <a:cs typeface="Calibri"/>
              </a:rPr>
              <a:t>support</a:t>
            </a:r>
            <a:r>
              <a:rPr lang="en-US" b="0" i="0" u="none" strike="noStrike" cap="none" spc="0" dirty="0">
                <a:solidFill>
                  <a:srgbClr val="0046AD"/>
                </a:solidFill>
                <a:latin typeface="Calibri"/>
                <a:ea typeface="Calibri"/>
                <a:cs typeface="Calibri"/>
              </a:rPr>
              <a:t> and </a:t>
            </a:r>
            <a:r>
              <a:rPr lang="en-US" b="1" i="0" u="none" strike="noStrike" cap="none" spc="0" dirty="0">
                <a:solidFill>
                  <a:srgbClr val="0046AD"/>
                </a:solidFill>
                <a:latin typeface="Calibri"/>
                <a:ea typeface="Calibri"/>
                <a:cs typeface="Calibri"/>
              </a:rPr>
              <a:t>enhance</a:t>
            </a:r>
            <a:r>
              <a:rPr lang="en-US" b="0" i="0" u="none" strike="noStrike" cap="none" spc="0" dirty="0">
                <a:solidFill>
                  <a:srgbClr val="0046AD"/>
                </a:solidFill>
                <a:latin typeface="Calibri"/>
                <a:ea typeface="Calibri"/>
                <a:cs typeface="Calibri"/>
              </a:rPr>
              <a:t> the </a:t>
            </a:r>
            <a:r>
              <a:rPr lang="en-US" b="1" i="0" u="none" strike="noStrike" cap="none" spc="0" dirty="0">
                <a:solidFill>
                  <a:srgbClr val="0046AD"/>
                </a:solidFill>
                <a:latin typeface="Calibri"/>
                <a:ea typeface="Calibri"/>
                <a:cs typeface="Calibri"/>
              </a:rPr>
              <a:t>discovery and analysis</a:t>
            </a:r>
            <a:r>
              <a:rPr lang="en-US" b="0" i="0" u="none" strike="noStrike" cap="none" spc="0" dirty="0">
                <a:solidFill>
                  <a:srgbClr val="0046AD"/>
                </a:solidFill>
                <a:latin typeface="Calibri"/>
                <a:ea typeface="Calibri"/>
                <a:cs typeface="Calibri"/>
              </a:rPr>
              <a:t> of </a:t>
            </a:r>
            <a:r>
              <a:rPr lang="en-US" b="1" i="0" u="none" strike="noStrike" cap="none" spc="0" dirty="0">
                <a:solidFill>
                  <a:srgbClr val="0046AD"/>
                </a:solidFill>
                <a:latin typeface="Calibri"/>
                <a:ea typeface="Calibri"/>
                <a:cs typeface="Calibri"/>
              </a:rPr>
              <a:t>disaster, risk</a:t>
            </a:r>
            <a:r>
              <a:rPr lang="en-US" b="0" i="0" u="none" strike="noStrike" cap="none" spc="0" dirty="0">
                <a:solidFill>
                  <a:srgbClr val="0046AD"/>
                </a:solidFill>
                <a:latin typeface="Calibri"/>
                <a:ea typeface="Calibri"/>
                <a:cs typeface="Calibri"/>
              </a:rPr>
              <a:t> and </a:t>
            </a:r>
            <a:r>
              <a:rPr lang="en-US" b="1" i="0" u="none" strike="noStrike" cap="none" spc="0" dirty="0">
                <a:solidFill>
                  <a:srgbClr val="0046AD"/>
                </a:solidFill>
                <a:latin typeface="Calibri"/>
                <a:ea typeface="Calibri"/>
                <a:cs typeface="Calibri"/>
              </a:rPr>
              <a:t>climate</a:t>
            </a:r>
            <a:r>
              <a:rPr lang="en-US" b="0" i="0" u="none" strike="noStrike" cap="none" spc="0" dirty="0">
                <a:solidFill>
                  <a:srgbClr val="0046AD"/>
                </a:solidFill>
                <a:latin typeface="Calibri"/>
                <a:ea typeface="Calibri"/>
                <a:cs typeface="Calibri"/>
              </a:rPr>
              <a:t> related data and assets in a consolidated manner.</a:t>
            </a:r>
          </a:p>
          <a:p>
            <a:pPr marL="0" indent="0" algn="just">
              <a:buFont typeface="Arial"/>
              <a:buNone/>
              <a:defRPr/>
            </a:pPr>
            <a:endParaRPr lang="en-US" sz="1800" b="0" i="0" u="none" strike="noStrike" cap="none" spc="0" dirty="0">
              <a:solidFill>
                <a:srgbClr val="0046AD"/>
              </a:solidFill>
              <a:latin typeface="Calibri"/>
              <a:ea typeface="Calibri"/>
              <a:cs typeface="Calibri"/>
            </a:endParaRPr>
          </a:p>
          <a:p>
            <a:pPr>
              <a:defRPr/>
            </a:pPr>
            <a:r>
              <a:rPr lang="en-US" sz="2000" b="0" i="0" u="none" strike="noStrike" cap="none" spc="0" dirty="0">
                <a:solidFill>
                  <a:schemeClr val="tx1"/>
                </a:solidFill>
                <a:latin typeface="Calibri"/>
                <a:ea typeface="Calibri"/>
                <a:cs typeface="Calibri"/>
              </a:rPr>
              <a:t>Ingest, upload, </a:t>
            </a:r>
            <a:r>
              <a:rPr lang="en-US" sz="2000" b="0" i="0" u="sng" strike="noStrike" cap="none" spc="0" dirty="0">
                <a:solidFill>
                  <a:schemeClr val="tx1"/>
                </a:solidFill>
                <a:latin typeface="Calibri"/>
                <a:ea typeface="Calibri"/>
                <a:cs typeface="Calibri"/>
              </a:rPr>
              <a:t>manage</a:t>
            </a:r>
            <a:r>
              <a:rPr lang="en-US" sz="2000" b="0" i="0" u="none" strike="noStrike" cap="none" spc="0" dirty="0">
                <a:solidFill>
                  <a:schemeClr val="tx1"/>
                </a:solidFill>
                <a:latin typeface="Calibri"/>
                <a:ea typeface="Calibri"/>
                <a:cs typeface="Calibri"/>
              </a:rPr>
              <a:t>, disseminate and visualize, the following types of disaster, risk and climate related data sets existing within SPC -</a:t>
            </a:r>
            <a:r>
              <a:rPr lang="en-US" sz="2000" dirty="0">
                <a:solidFill>
                  <a:schemeClr val="tx1"/>
                </a:solidFill>
                <a:latin typeface="Calibri"/>
                <a:ea typeface="Calibri"/>
                <a:cs typeface="Calibri"/>
              </a:rPr>
              <a:t> </a:t>
            </a:r>
            <a:endParaRPr sz="2000" b="0" i="0" u="none" strike="noStrike" cap="none" spc="0" dirty="0">
              <a:solidFill>
                <a:schemeClr val="tx1"/>
              </a:solidFill>
              <a:latin typeface="Calibri"/>
              <a:ea typeface="Calibri"/>
              <a:cs typeface="Calibri"/>
            </a:endParaRPr>
          </a:p>
          <a:p>
            <a:pPr marL="1105535" lvl="2" indent="-305435">
              <a:buClr>
                <a:schemeClr val="accent1"/>
              </a:buClr>
              <a:buSzPct val="100000"/>
              <a:buFont typeface="Arial"/>
              <a:buAutoNum type="arabicPeriod"/>
              <a:defRPr/>
            </a:pPr>
            <a:r>
              <a:rPr lang="en-US" b="1" i="0" u="none" strike="noStrike" cap="none" spc="0" dirty="0">
                <a:solidFill>
                  <a:schemeClr val="tx1"/>
                </a:solidFill>
                <a:latin typeface="Calibri"/>
                <a:ea typeface="Calibri"/>
                <a:cs typeface="Calibri"/>
              </a:rPr>
              <a:t>Geospatial Data</a:t>
            </a:r>
            <a:r>
              <a:rPr lang="en-US" b="0" i="0" u="none" strike="noStrike" cap="none" spc="0" dirty="0">
                <a:solidFill>
                  <a:schemeClr val="tx1"/>
                </a:solidFill>
                <a:latin typeface="Calibri"/>
                <a:ea typeface="Calibri"/>
                <a:cs typeface="Calibri"/>
              </a:rPr>
              <a:t> incl. Field Survey Data Workflows</a:t>
            </a:r>
            <a:r>
              <a:rPr lang="en-US" dirty="0">
                <a:solidFill>
                  <a:schemeClr val="tx1"/>
                </a:solidFill>
                <a:latin typeface="Calibri"/>
                <a:ea typeface="Calibri"/>
                <a:cs typeface="Calibri"/>
              </a:rPr>
              <a:t> </a:t>
            </a:r>
            <a:endParaRPr b="0" i="0" u="none" strike="noStrike" cap="none" spc="0" dirty="0">
              <a:solidFill>
                <a:schemeClr val="tx1"/>
              </a:solidFill>
              <a:latin typeface="Calibri"/>
              <a:ea typeface="Calibri"/>
              <a:cs typeface="Calibri"/>
            </a:endParaRPr>
          </a:p>
          <a:p>
            <a:pPr marL="1105535" lvl="2" indent="-305435">
              <a:buClr>
                <a:schemeClr val="accent1"/>
              </a:buClr>
              <a:buSzPct val="100000"/>
              <a:buFont typeface="Arial"/>
              <a:buAutoNum type="arabicPeriod"/>
              <a:defRPr/>
            </a:pPr>
            <a:r>
              <a:rPr lang="en-US" b="0" i="0" u="none" strike="noStrike" cap="none" spc="0" dirty="0">
                <a:solidFill>
                  <a:schemeClr val="tx1"/>
                </a:solidFill>
                <a:latin typeface="Calibri"/>
                <a:ea typeface="Calibri"/>
                <a:cs typeface="Calibri"/>
              </a:rPr>
              <a:t>Temporal and Statistical Data</a:t>
            </a:r>
            <a:endParaRPr b="0" i="0" u="none" strike="noStrike" cap="none" spc="0" dirty="0">
              <a:solidFill>
                <a:schemeClr val="tx1"/>
              </a:solidFill>
              <a:latin typeface="Calibri"/>
              <a:ea typeface="Calibri"/>
              <a:cs typeface="Calibri"/>
            </a:endParaRPr>
          </a:p>
          <a:p>
            <a:pPr>
              <a:defRPr/>
            </a:pPr>
            <a:r>
              <a:rPr lang="en-US" sz="2000" b="0" i="0" u="none" strike="noStrike" cap="none" spc="0" dirty="0">
                <a:solidFill>
                  <a:schemeClr val="tx1"/>
                </a:solidFill>
                <a:latin typeface="Calibri"/>
                <a:ea typeface="Calibri"/>
                <a:cs typeface="Calibri"/>
              </a:rPr>
              <a:t>Related </a:t>
            </a:r>
            <a:r>
              <a:rPr lang="en-US" sz="2000" b="1" i="0" u="none" strike="noStrike" cap="none" spc="0" dirty="0">
                <a:solidFill>
                  <a:schemeClr val="tx1"/>
                </a:solidFill>
                <a:latin typeface="Calibri"/>
                <a:ea typeface="Calibri"/>
                <a:cs typeface="Calibri"/>
              </a:rPr>
              <a:t>Documents</a:t>
            </a:r>
            <a:r>
              <a:rPr lang="en-US" sz="2000" b="0" i="0" u="none" strike="noStrike" cap="none" spc="0" dirty="0">
                <a:solidFill>
                  <a:schemeClr val="tx1"/>
                </a:solidFill>
                <a:latin typeface="Calibri"/>
                <a:ea typeface="Calibri"/>
                <a:cs typeface="Calibri"/>
              </a:rPr>
              <a:t> and </a:t>
            </a:r>
            <a:r>
              <a:rPr lang="en-US" sz="2000" b="1" i="0" u="none" strike="noStrike" cap="none" spc="0" dirty="0">
                <a:solidFill>
                  <a:schemeClr val="tx1"/>
                </a:solidFill>
                <a:latin typeface="Calibri"/>
                <a:ea typeface="Calibri"/>
                <a:cs typeface="Calibri"/>
              </a:rPr>
              <a:t>Media Assets</a:t>
            </a:r>
            <a:r>
              <a:rPr lang="en-US" sz="2000" dirty="0">
                <a:solidFill>
                  <a:schemeClr val="tx1"/>
                </a:solidFill>
              </a:rPr>
              <a:t>, real-time Disaster </a:t>
            </a:r>
            <a:r>
              <a:rPr lang="en-US" sz="2000" b="1" dirty="0">
                <a:solidFill>
                  <a:schemeClr val="tx1"/>
                </a:solidFill>
              </a:rPr>
              <a:t>Alerts</a:t>
            </a:r>
            <a:endParaRPr sz="2000" dirty="0">
              <a:solidFill>
                <a:schemeClr val="tx1"/>
              </a:solidFill>
            </a:endParaRPr>
          </a:p>
          <a:p>
            <a:pPr>
              <a:defRPr/>
            </a:pPr>
            <a:r>
              <a:rPr lang="en-US" sz="2000" dirty="0">
                <a:solidFill>
                  <a:schemeClr val="tx1"/>
                </a:solidFill>
              </a:rPr>
              <a:t>Information about </a:t>
            </a:r>
            <a:r>
              <a:rPr lang="en-US" sz="2000" b="1" dirty="0">
                <a:solidFill>
                  <a:schemeClr val="tx1"/>
                </a:solidFill>
              </a:rPr>
              <a:t>Projects</a:t>
            </a:r>
            <a:r>
              <a:rPr lang="en-US" sz="2000" dirty="0">
                <a:solidFill>
                  <a:schemeClr val="tx1"/>
                </a:solidFill>
              </a:rPr>
              <a:t> and </a:t>
            </a:r>
            <a:r>
              <a:rPr lang="en-US" sz="2000" b="1" dirty="0">
                <a:solidFill>
                  <a:schemeClr val="tx1"/>
                </a:solidFill>
              </a:rPr>
              <a:t>People</a:t>
            </a:r>
            <a:r>
              <a:rPr lang="en-US" sz="2000" dirty="0">
                <a:solidFill>
                  <a:schemeClr val="tx1"/>
                </a:solidFill>
              </a:rPr>
              <a:t> acting within DRM/CC space in the region</a:t>
            </a:r>
            <a:endParaRPr sz="2000" dirty="0">
              <a:solidFill>
                <a:schemeClr val="tx1"/>
              </a:solidFill>
            </a:endParaRPr>
          </a:p>
          <a:p>
            <a:pPr>
              <a:defRPr/>
            </a:pPr>
            <a:r>
              <a:rPr lang="en-US" sz="2000" dirty="0">
                <a:solidFill>
                  <a:schemeClr val="tx1"/>
                </a:solidFill>
              </a:rPr>
              <a:t>Focus on </a:t>
            </a:r>
            <a:r>
              <a:rPr lang="en-US" sz="2000" u="sng" dirty="0">
                <a:solidFill>
                  <a:schemeClr val="tx1"/>
                </a:solidFill>
              </a:rPr>
              <a:t>data </a:t>
            </a:r>
            <a:r>
              <a:rPr lang="en-US" sz="2000" u="sng" dirty="0" err="1">
                <a:solidFill>
                  <a:schemeClr val="tx1"/>
                </a:solidFill>
              </a:rPr>
              <a:t>visualisation</a:t>
            </a:r>
            <a:r>
              <a:rPr lang="en-US" sz="2000" dirty="0">
                <a:solidFill>
                  <a:schemeClr val="tx1"/>
                </a:solidFill>
              </a:rPr>
              <a:t> by the way of </a:t>
            </a:r>
            <a:r>
              <a:rPr lang="en-US" sz="2000" b="1" dirty="0">
                <a:solidFill>
                  <a:schemeClr val="tx1"/>
                </a:solidFill>
              </a:rPr>
              <a:t>Dashboards</a:t>
            </a:r>
            <a:r>
              <a:rPr lang="en-US" sz="2000" dirty="0">
                <a:solidFill>
                  <a:schemeClr val="tx1"/>
                </a:solidFill>
              </a:rPr>
              <a:t> and </a:t>
            </a:r>
            <a:r>
              <a:rPr lang="en-US" sz="2000" b="1" dirty="0" err="1">
                <a:solidFill>
                  <a:schemeClr val="tx1"/>
                </a:solidFill>
              </a:rPr>
              <a:t>Geostories</a:t>
            </a:r>
            <a:endParaRPr sz="2000" dirty="0" err="1">
              <a:solidFill>
                <a:schemeClr val="tx1"/>
              </a:solidFill>
            </a:endParaRPr>
          </a:p>
          <a:p>
            <a:pPr>
              <a:defRPr/>
            </a:pPr>
            <a:r>
              <a:rPr lang="en-US" sz="2000" dirty="0">
                <a:solidFill>
                  <a:schemeClr val="tx1"/>
                </a:solidFill>
              </a:rPr>
              <a:t>Deep </a:t>
            </a:r>
            <a:r>
              <a:rPr lang="en-US" sz="2000" u="sng" dirty="0">
                <a:solidFill>
                  <a:schemeClr val="tx1"/>
                </a:solidFill>
              </a:rPr>
              <a:t>integration</a:t>
            </a:r>
            <a:r>
              <a:rPr lang="en-US" sz="2000" dirty="0">
                <a:solidFill>
                  <a:schemeClr val="tx1"/>
                </a:solidFill>
              </a:rPr>
              <a:t> with Pacific Data Hubs, Geoportals and Open Source GIS Ecosystem</a:t>
            </a:r>
            <a:endParaRPr sz="2000" b="0" i="0" u="none" strike="noStrike" cap="none" spc="0" dirty="0">
              <a:solidFill>
                <a:schemeClr val="tx1"/>
              </a:solidFill>
              <a:latin typeface="Calibri"/>
              <a:ea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2442580" name="Title 1"/>
          <p:cNvSpPr>
            <a:spLocks noGrp="1"/>
          </p:cNvSpPr>
          <p:nvPr>
            <p:ph type="title"/>
          </p:nvPr>
        </p:nvSpPr>
        <p:spPr bwMode="auto">
          <a:xfrm>
            <a:off x="838199" y="164491"/>
            <a:ext cx="11077574" cy="735805"/>
          </a:xfrm>
        </p:spPr>
        <p:txBody>
          <a:bodyPr/>
          <a:lstStyle/>
          <a:p>
            <a:pPr>
              <a:defRPr/>
            </a:pPr>
            <a:r>
              <a:rPr lang="en-US"/>
              <a:t>Legacy Platforms </a:t>
            </a:r>
          </a:p>
        </p:txBody>
      </p:sp>
      <p:pic>
        <p:nvPicPr>
          <p:cNvPr id="38423521" name="Picture 38423520"/>
          <p:cNvPicPr>
            <a:picLocks noChangeAspect="1"/>
          </p:cNvPicPr>
          <p:nvPr/>
        </p:nvPicPr>
        <p:blipFill>
          <a:blip r:embed="rId2"/>
          <a:stretch/>
        </p:blipFill>
        <p:spPr bwMode="auto">
          <a:xfrm>
            <a:off x="4495266" y="1162974"/>
            <a:ext cx="3342747" cy="4052656"/>
          </a:xfrm>
          <a:prstGeom prst="rect">
            <a:avLst/>
          </a:prstGeom>
          <a:ln w="12699">
            <a:solidFill>
              <a:schemeClr val="accent1">
                <a:lumMod val="50196"/>
              </a:schemeClr>
            </a:solidFill>
            <a:prstDash val="solid"/>
          </a:ln>
        </p:spPr>
      </p:pic>
      <p:pic>
        <p:nvPicPr>
          <p:cNvPr id="1783965821" name="Picture 3" descr="3"/>
          <p:cNvPicPr/>
          <p:nvPr/>
        </p:nvPicPr>
        <p:blipFill>
          <a:blip r:embed="rId3"/>
          <a:stretch/>
        </p:blipFill>
        <p:spPr bwMode="auto">
          <a:xfrm>
            <a:off x="7975126" y="1162974"/>
            <a:ext cx="3757896" cy="4052656"/>
          </a:xfrm>
          <a:prstGeom prst="rect">
            <a:avLst/>
          </a:prstGeom>
          <a:ln w="12699">
            <a:solidFill>
              <a:schemeClr val="accent1">
                <a:lumMod val="50196"/>
              </a:schemeClr>
            </a:solidFill>
            <a:prstDash val="solid"/>
          </a:ln>
        </p:spPr>
      </p:pic>
      <p:pic>
        <p:nvPicPr>
          <p:cNvPr id="1671700600" name="Picture 1671700599"/>
          <p:cNvPicPr>
            <a:picLocks noChangeAspect="1"/>
          </p:cNvPicPr>
          <p:nvPr/>
        </p:nvPicPr>
        <p:blipFill>
          <a:blip r:embed="rId4"/>
          <a:stretch/>
        </p:blipFill>
        <p:spPr bwMode="auto">
          <a:xfrm>
            <a:off x="942531" y="1162974"/>
            <a:ext cx="3441764" cy="4052656"/>
          </a:xfrm>
          <a:prstGeom prst="rect">
            <a:avLst/>
          </a:prstGeom>
          <a:ln w="12699">
            <a:solidFill>
              <a:schemeClr val="accent1">
                <a:lumMod val="50196"/>
              </a:schemeClr>
            </a:solidFill>
            <a:prstDash val="solid"/>
          </a:ln>
        </p:spPr>
      </p:pic>
      <p:sp>
        <p:nvSpPr>
          <p:cNvPr id="1954483837" name="TextBox 1954483836"/>
          <p:cNvSpPr txBox="1"/>
          <p:nvPr/>
        </p:nvSpPr>
        <p:spPr bwMode="auto">
          <a:xfrm>
            <a:off x="942531" y="5345096"/>
            <a:ext cx="10793227" cy="1501373"/>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r>
              <a:rPr dirty="0"/>
              <a:t>Multiple Spatial Data Infrastructures within SPC and the Pacific deployed and maintained by GEM </a:t>
            </a:r>
            <a:r>
              <a:rPr dirty="0" err="1"/>
              <a:t>eg</a:t>
            </a:r>
            <a:r>
              <a:rPr dirty="0"/>
              <a:t> : </a:t>
            </a:r>
            <a:r>
              <a:rPr b="1" dirty="0"/>
              <a:t>Pacific Risk Information System</a:t>
            </a:r>
            <a:r>
              <a:rPr dirty="0"/>
              <a:t>, </a:t>
            </a:r>
            <a:r>
              <a:rPr b="1" dirty="0"/>
              <a:t>Ridge to Reef State of Coast Platform</a:t>
            </a:r>
            <a:r>
              <a:rPr dirty="0"/>
              <a:t>, </a:t>
            </a:r>
            <a:r>
              <a:rPr b="1" dirty="0" err="1"/>
              <a:t>PacGeo</a:t>
            </a:r>
            <a:r>
              <a:rPr dirty="0"/>
              <a:t>, along with </a:t>
            </a:r>
            <a:r>
              <a:rPr u="sng" dirty="0"/>
              <a:t>15 local government deployments</a:t>
            </a:r>
            <a:r>
              <a:rPr dirty="0"/>
              <a:t> across countries since 2010.</a:t>
            </a:r>
          </a:p>
          <a:p>
            <a:pPr algn="r">
              <a:defRPr/>
            </a:pPr>
            <a:r>
              <a:rPr u="sng" dirty="0">
                <a:solidFill>
                  <a:schemeClr val="accent1"/>
                </a:solidFill>
              </a:rPr>
              <a:t>https ://risk.spc.int</a:t>
            </a:r>
          </a:p>
          <a:p>
            <a:pPr algn="r">
              <a:defRPr/>
            </a:pPr>
            <a:r>
              <a:rPr u="sng" dirty="0">
                <a:solidFill>
                  <a:schemeClr val="accent1"/>
                </a:solidFill>
              </a:rPr>
              <a:t>http ://r2r.spc.int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46764586" name="Title 1"/>
          <p:cNvSpPr>
            <a:spLocks noGrp="1"/>
          </p:cNvSpPr>
          <p:nvPr>
            <p:ph type="title"/>
          </p:nvPr>
        </p:nvSpPr>
        <p:spPr bwMode="auto">
          <a:xfrm>
            <a:off x="838199" y="164491"/>
            <a:ext cx="11077574" cy="735805"/>
          </a:xfrm>
        </p:spPr>
        <p:txBody>
          <a:bodyPr/>
          <a:lstStyle/>
          <a:p>
            <a:pPr>
              <a:defRPr/>
            </a:pPr>
            <a:r>
              <a:rPr lang="en-US"/>
              <a:t>Legacy Issues</a:t>
            </a:r>
          </a:p>
        </p:txBody>
      </p:sp>
      <p:pic>
        <p:nvPicPr>
          <p:cNvPr id="758233702" name="Picture 3" descr="2020-02-05-131827_1920x1080_scrot"/>
          <p:cNvPicPr/>
          <p:nvPr/>
        </p:nvPicPr>
        <p:blipFill>
          <a:blip r:embed="rId2"/>
          <a:stretch/>
        </p:blipFill>
        <p:spPr bwMode="auto">
          <a:xfrm>
            <a:off x="1036674" y="1154055"/>
            <a:ext cx="4909929" cy="2563468"/>
          </a:xfrm>
          <a:prstGeom prst="rect">
            <a:avLst/>
          </a:prstGeom>
          <a:ln w="12699">
            <a:solidFill>
              <a:schemeClr val="accent1">
                <a:lumMod val="50196"/>
              </a:schemeClr>
            </a:solidFill>
            <a:prstDash val="solid"/>
          </a:ln>
        </p:spPr>
      </p:pic>
      <p:pic>
        <p:nvPicPr>
          <p:cNvPr id="1659179346" name="Picture 1659179345"/>
          <p:cNvPicPr>
            <a:picLocks noChangeAspect="1"/>
          </p:cNvPicPr>
          <p:nvPr/>
        </p:nvPicPr>
        <p:blipFill>
          <a:blip r:embed="rId3"/>
          <a:stretch/>
        </p:blipFill>
        <p:spPr bwMode="auto">
          <a:xfrm>
            <a:off x="8702912" y="1154055"/>
            <a:ext cx="3302249" cy="4460181"/>
          </a:xfrm>
          <a:prstGeom prst="rect">
            <a:avLst/>
          </a:prstGeom>
          <a:ln w="12699">
            <a:solidFill>
              <a:schemeClr val="accent1">
                <a:lumMod val="50196"/>
              </a:schemeClr>
            </a:solidFill>
            <a:prstDash val="solid"/>
          </a:ln>
        </p:spPr>
      </p:pic>
      <p:sp>
        <p:nvSpPr>
          <p:cNvPr id="1058880196" name="TextBox 1058880195"/>
          <p:cNvSpPr txBox="1"/>
          <p:nvPr/>
        </p:nvSpPr>
        <p:spPr bwMode="auto">
          <a:xfrm>
            <a:off x="882562" y="5724247"/>
            <a:ext cx="11346321" cy="843693"/>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marL="285750" indent="-285750">
              <a:buFont typeface="Arial"/>
              <a:buChar char="•"/>
              <a:defRPr/>
            </a:pPr>
            <a:r>
              <a:rPr sz="1600" dirty="0"/>
              <a:t>Multiple regional, national and project-specific SDI’s proved difficult and too cost-intensive to maintain.</a:t>
            </a:r>
            <a:r>
              <a:rPr lang="en-US" sz="1600" dirty="0"/>
              <a:t> </a:t>
            </a:r>
            <a:endParaRPr lang="en-US" dirty="0"/>
          </a:p>
          <a:p>
            <a:pPr marL="285750" indent="-285750">
              <a:buFont typeface="Arial"/>
              <a:buChar char="•"/>
              <a:defRPr/>
            </a:pPr>
            <a:r>
              <a:rPr sz="1600" dirty="0"/>
              <a:t>High turnover within ministries</a:t>
            </a:r>
            <a:r>
              <a:rPr lang="en-US" sz="1600" dirty="0"/>
              <a:t>/agencies</a:t>
            </a:r>
            <a:r>
              <a:rPr sz="1600" dirty="0"/>
              <a:t> of </a:t>
            </a:r>
            <a:r>
              <a:rPr lang="en-US" sz="1600" dirty="0"/>
              <a:t>trained </a:t>
            </a:r>
            <a:r>
              <a:rPr sz="1600" dirty="0"/>
              <a:t>technical staff meant lack of personnel resources for sustainability of platforms.</a:t>
            </a:r>
            <a:endParaRPr dirty="0"/>
          </a:p>
          <a:p>
            <a:pPr marL="285750" indent="-285750">
              <a:buFont typeface="Arial"/>
              <a:buChar char="•"/>
              <a:defRPr/>
            </a:pPr>
            <a:r>
              <a:rPr sz="1600" dirty="0"/>
              <a:t>SPC’s</a:t>
            </a:r>
            <a:r>
              <a:rPr lang="en-US" sz="1600" dirty="0"/>
              <a:t> regional</a:t>
            </a:r>
            <a:r>
              <a:rPr sz="1600" dirty="0"/>
              <a:t> mandate to align data platforms with Pacific Data Hub.</a:t>
            </a:r>
          </a:p>
        </p:txBody>
      </p:sp>
      <p:pic>
        <p:nvPicPr>
          <p:cNvPr id="1348762942" name="Picture 1348762941"/>
          <p:cNvPicPr>
            <a:picLocks noChangeAspect="1"/>
          </p:cNvPicPr>
          <p:nvPr/>
        </p:nvPicPr>
        <p:blipFill>
          <a:blip r:embed="rId4"/>
          <a:stretch/>
        </p:blipFill>
        <p:spPr bwMode="auto">
          <a:xfrm>
            <a:off x="4707820" y="2036330"/>
            <a:ext cx="3878906" cy="3550333"/>
          </a:xfrm>
          <a:prstGeom prst="rect">
            <a:avLst/>
          </a:prstGeom>
          <a:ln w="12699">
            <a:solidFill>
              <a:schemeClr val="accent1">
                <a:lumMod val="50196"/>
              </a:schemeClr>
            </a:solidFill>
            <a:prstDash val="solid"/>
          </a:ln>
        </p:spPr>
      </p:pic>
      <p:pic>
        <p:nvPicPr>
          <p:cNvPr id="301488116" name="Picture 301488115"/>
          <p:cNvPicPr>
            <a:picLocks noChangeAspect="1"/>
          </p:cNvPicPr>
          <p:nvPr/>
        </p:nvPicPr>
        <p:blipFill>
          <a:blip r:embed="rId5"/>
          <a:stretch/>
        </p:blipFill>
        <p:spPr bwMode="auto">
          <a:xfrm>
            <a:off x="1036674" y="3781807"/>
            <a:ext cx="1581957" cy="18048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80497279" name="Title 1"/>
          <p:cNvSpPr>
            <a:spLocks noGrp="1"/>
          </p:cNvSpPr>
          <p:nvPr>
            <p:ph type="title"/>
          </p:nvPr>
        </p:nvSpPr>
        <p:spPr bwMode="auto">
          <a:xfrm>
            <a:off x="838199" y="164491"/>
            <a:ext cx="11077574" cy="735805"/>
          </a:xfrm>
        </p:spPr>
        <p:txBody>
          <a:bodyPr/>
          <a:lstStyle/>
          <a:p>
            <a:pPr>
              <a:defRPr/>
            </a:pPr>
            <a:r>
              <a:rPr lang="en-US"/>
              <a:t>Architecture</a:t>
            </a:r>
          </a:p>
        </p:txBody>
      </p:sp>
      <p:pic>
        <p:nvPicPr>
          <p:cNvPr id="1779470469" name="Google Shape;76;p15"/>
          <p:cNvPicPr/>
          <p:nvPr/>
        </p:nvPicPr>
        <p:blipFill>
          <a:blip r:embed="rId2">
            <a:alphaModFix/>
            <a:lum/>
          </a:blip>
          <a:stretch/>
        </p:blipFill>
        <p:spPr bwMode="auto">
          <a:xfrm>
            <a:off x="1082912" y="1165194"/>
            <a:ext cx="5659514" cy="5567038"/>
          </a:xfrm>
          <a:prstGeom prst="rect">
            <a:avLst/>
          </a:prstGeom>
          <a:ln>
            <a:noFill/>
          </a:ln>
        </p:spPr>
      </p:pic>
      <p:sp>
        <p:nvSpPr>
          <p:cNvPr id="1166621757" name="Rectangle 1166621756"/>
          <p:cNvSpPr/>
          <p:nvPr/>
        </p:nvSpPr>
        <p:spPr bwMode="auto">
          <a:xfrm>
            <a:off x="6742427" y="1063469"/>
            <a:ext cx="4912519" cy="374399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marL="283878" indent="-283878">
              <a:buFont typeface="Arial"/>
              <a:buChar char="•"/>
              <a:defRPr/>
            </a:pPr>
            <a:r>
              <a:rPr sz="1700">
                <a:latin typeface="Calibri"/>
                <a:ea typeface="Calibri"/>
                <a:cs typeface="Calibri"/>
              </a:rPr>
              <a:t>Based on GeoNode Platform</a:t>
            </a:r>
          </a:p>
          <a:p>
            <a:pPr marL="283878" indent="-283878">
              <a:buFont typeface="Arial"/>
              <a:buChar char="•"/>
              <a:defRPr/>
            </a:pPr>
            <a:endParaRPr sz="1700">
              <a:latin typeface="Calibri"/>
              <a:ea typeface="Calibri"/>
              <a:cs typeface="Calibri"/>
            </a:endParaRPr>
          </a:p>
          <a:p>
            <a:pPr marL="283878" indent="-283878">
              <a:buFont typeface="Arial"/>
              <a:buChar char="•"/>
              <a:defRPr/>
            </a:pPr>
            <a:r>
              <a:rPr sz="1700">
                <a:latin typeface="Calibri"/>
                <a:ea typeface="Calibri"/>
                <a:cs typeface="Calibri"/>
              </a:rPr>
              <a:t>GEM has standardised on Geonode as it's </a:t>
            </a:r>
            <a:r>
              <a:rPr sz="1700" u="sng">
                <a:latin typeface="Calibri"/>
                <a:ea typeface="Calibri"/>
                <a:cs typeface="Calibri"/>
              </a:rPr>
              <a:t>Spatial Data Infrastructure</a:t>
            </a:r>
            <a:r>
              <a:rPr sz="1700">
                <a:latin typeface="Calibri"/>
                <a:ea typeface="Calibri"/>
                <a:cs typeface="Calibri"/>
              </a:rPr>
              <a:t> since 2009. Prior to this GEM was using </a:t>
            </a:r>
            <a:r>
              <a:rPr sz="1700" i="1">
                <a:latin typeface="Calibri"/>
                <a:ea typeface="Calibri"/>
                <a:cs typeface="Calibri"/>
              </a:rPr>
              <a:t>MapServer</a:t>
            </a:r>
            <a:r>
              <a:rPr sz="1700">
                <a:latin typeface="Calibri"/>
                <a:ea typeface="Calibri"/>
                <a:cs typeface="Calibri"/>
              </a:rPr>
              <a:t> and </a:t>
            </a:r>
            <a:r>
              <a:rPr sz="1700" i="1">
                <a:latin typeface="Calibri"/>
                <a:ea typeface="Calibri"/>
                <a:cs typeface="Calibri"/>
              </a:rPr>
              <a:t>Geonetwork</a:t>
            </a:r>
            <a:r>
              <a:rPr sz="1700">
                <a:latin typeface="Calibri"/>
                <a:ea typeface="Calibri"/>
                <a:cs typeface="Calibri"/>
              </a:rPr>
              <a:t> from early 2000's</a:t>
            </a:r>
          </a:p>
          <a:p>
            <a:pPr marL="283878" indent="-283878">
              <a:buFont typeface="Arial"/>
              <a:buChar char="•"/>
              <a:defRPr/>
            </a:pPr>
            <a:endParaRPr sz="1700">
              <a:latin typeface="Calibri"/>
              <a:ea typeface="Calibri"/>
              <a:cs typeface="Calibri"/>
            </a:endParaRPr>
          </a:p>
          <a:p>
            <a:pPr marL="283878" indent="-283878">
              <a:buFont typeface="Arial"/>
              <a:buChar char="•"/>
              <a:defRPr/>
            </a:pPr>
            <a:r>
              <a:rPr sz="1700">
                <a:latin typeface="Calibri"/>
                <a:ea typeface="Calibri"/>
                <a:cs typeface="Calibri"/>
              </a:rPr>
              <a:t>GEM is a Geonode Contributor and was part of it's steering committee with World Bank in 2010s.</a:t>
            </a:r>
          </a:p>
          <a:p>
            <a:pPr marL="283878" indent="-283878">
              <a:buFont typeface="Arial"/>
              <a:buChar char="•"/>
              <a:defRPr/>
            </a:pPr>
            <a:endParaRPr sz="1700">
              <a:latin typeface="Calibri"/>
              <a:ea typeface="Calibri"/>
              <a:cs typeface="Calibri"/>
            </a:endParaRPr>
          </a:p>
          <a:p>
            <a:pPr marL="283878" indent="-283878">
              <a:buFont typeface="Arial"/>
              <a:buChar char="•"/>
              <a:defRPr/>
            </a:pPr>
            <a:r>
              <a:rPr sz="1700">
                <a:latin typeface="Calibri"/>
                <a:ea typeface="Calibri"/>
                <a:cs typeface="Calibri"/>
              </a:rPr>
              <a:t>GEM has deployed national govt-wide level Geonode instances in SB, VU, FJ, TO along with internal ministry level deployments across 14 countries.</a:t>
            </a:r>
          </a:p>
        </p:txBody>
      </p:sp>
      <p:pic>
        <p:nvPicPr>
          <p:cNvPr id="1136641200" name="Picture 2" descr="PaRIS"/>
          <p:cNvPicPr>
            <a:picLocks noChangeAspect="1" noChangeArrowheads="1"/>
          </p:cNvPicPr>
          <p:nvPr/>
        </p:nvPicPr>
        <p:blipFill>
          <a:blip r:embed="rId3"/>
          <a:stretch/>
        </p:blipFill>
        <p:spPr bwMode="auto">
          <a:xfrm>
            <a:off x="7138900" y="4807466"/>
            <a:ext cx="2433473" cy="1961754"/>
          </a:xfrm>
          <a:prstGeom prst="rect">
            <a:avLst/>
          </a:prstGeom>
          <a:noFill/>
          <a:ln w="12699">
            <a:solidFill>
              <a:schemeClr val="accent1">
                <a:lumMod val="50196"/>
              </a:schemeClr>
            </a:solidFill>
            <a:prstDash val="solid"/>
          </a:ln>
        </p:spPr>
      </p:pic>
      <p:sp>
        <p:nvSpPr>
          <p:cNvPr id="1300224692" name="Rectangle 1300224691"/>
          <p:cNvSpPr/>
          <p:nvPr/>
        </p:nvSpPr>
        <p:spPr bwMode="auto">
          <a:xfrm>
            <a:off x="9636917" y="5909198"/>
            <a:ext cx="2487596" cy="545605"/>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sz="1400" i="1">
                <a:latin typeface="Calibri"/>
                <a:ea typeface="Calibri"/>
                <a:cs typeface="Calibri"/>
              </a:rPr>
              <a:t>First Deployment of Geonode in 2009, Second Global-wide Deployment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93403491" name="Title 1"/>
          <p:cNvSpPr>
            <a:spLocks noGrp="1"/>
          </p:cNvSpPr>
          <p:nvPr>
            <p:ph type="title"/>
          </p:nvPr>
        </p:nvSpPr>
        <p:spPr bwMode="auto">
          <a:xfrm>
            <a:off x="838199" y="164491"/>
            <a:ext cx="11077574" cy="735805"/>
          </a:xfrm>
        </p:spPr>
        <p:txBody>
          <a:bodyPr/>
          <a:lstStyle/>
          <a:p>
            <a:pPr>
              <a:defRPr/>
            </a:pPr>
            <a:r>
              <a:rPr lang="en-US"/>
              <a:t>Adopted Policy</a:t>
            </a:r>
          </a:p>
        </p:txBody>
      </p:sp>
      <p:pic>
        <p:nvPicPr>
          <p:cNvPr id="1595790378" name="Picture 1"/>
          <p:cNvPicPr/>
          <p:nvPr/>
        </p:nvPicPr>
        <p:blipFill>
          <a:blip r:embed="rId2"/>
          <a:stretch/>
        </p:blipFill>
        <p:spPr bwMode="auto">
          <a:xfrm>
            <a:off x="907238" y="1442155"/>
            <a:ext cx="6843074" cy="4816528"/>
          </a:xfrm>
          <a:prstGeom prst="rect">
            <a:avLst/>
          </a:prstGeom>
          <a:ln>
            <a:noFill/>
          </a:ln>
        </p:spPr>
      </p:pic>
      <p:sp>
        <p:nvSpPr>
          <p:cNvPr id="1642421421" name="TextBox 1642421420"/>
          <p:cNvSpPr txBox="1"/>
          <p:nvPr/>
        </p:nvSpPr>
        <p:spPr bwMode="auto">
          <a:xfrm>
            <a:off x="7833639" y="1442155"/>
            <a:ext cx="4061340" cy="484635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lgn="l">
              <a:defRPr/>
            </a:pPr>
            <a:r>
              <a:rPr lang="en-US" sz="2600" b="0" i="0" u="none" strike="noStrike" cap="none" spc="0">
                <a:solidFill>
                  <a:schemeClr val="tx1"/>
                </a:solidFill>
                <a:latin typeface="Calibri"/>
                <a:ea typeface="Arial"/>
                <a:cs typeface="Arial"/>
              </a:rPr>
              <a:t>Open Data for Disaster Risk and Resilience Initiative</a:t>
            </a:r>
          </a:p>
          <a:p>
            <a:pPr algn="l">
              <a:defRPr/>
            </a:pPr>
            <a:r>
              <a:rPr lang="en-US" sz="2600" b="0" i="0" u="none" strike="noStrike" cap="none" spc="0">
                <a:solidFill>
                  <a:schemeClr val="tx1"/>
                </a:solidFill>
                <a:latin typeface="Calibri"/>
                <a:ea typeface="Arial"/>
                <a:cs typeface="Arial"/>
              </a:rPr>
              <a:t>(OpenDRI)</a:t>
            </a:r>
            <a:endParaRPr sz="2800"/>
          </a:p>
          <a:p>
            <a:pPr>
              <a:defRPr/>
            </a:pPr>
            <a:endParaRPr sz="2200"/>
          </a:p>
          <a:p>
            <a:pPr>
              <a:defRPr/>
            </a:pPr>
            <a:endParaRPr sz="2200"/>
          </a:p>
          <a:p>
            <a:pPr>
              <a:defRPr/>
            </a:pPr>
            <a:endParaRPr sz="2200"/>
          </a:p>
          <a:p>
            <a:pPr>
              <a:defRPr/>
            </a:pPr>
            <a:endParaRPr/>
          </a:p>
          <a:p>
            <a:pPr>
              <a:defRPr/>
            </a:pPr>
            <a:endParaRPr/>
          </a:p>
          <a:p>
            <a:pPr>
              <a:defRPr/>
            </a:pPr>
            <a:endParaRPr/>
          </a:p>
          <a:p>
            <a:pPr>
              <a:defRPr/>
            </a:pPr>
            <a:endParaRPr/>
          </a:p>
          <a:p>
            <a:pPr>
              <a:defRPr/>
            </a:pPr>
            <a:endParaRPr/>
          </a:p>
          <a:p>
            <a:pPr>
              <a:defRPr/>
            </a:pPr>
            <a:endParaRPr/>
          </a:p>
          <a:p>
            <a:pPr>
              <a:defRPr/>
            </a:pPr>
            <a:endParaRPr/>
          </a:p>
          <a:p>
            <a:pPr algn="r">
              <a:lnSpc>
                <a:spcPct val="100000"/>
              </a:lnSpc>
              <a:defRPr/>
            </a:pPr>
            <a:r>
              <a:rPr lang="en-GB" sz="1400" b="0" i="1" u="none" strike="noStrike" cap="none" spc="0">
                <a:solidFill>
                  <a:srgbClr val="000000"/>
                </a:solidFill>
                <a:latin typeface="Arial"/>
                <a:ea typeface="MS PGothic"/>
                <a:cs typeface="Arial"/>
              </a:rPr>
              <a:t>Policy Notes and Principles: </a:t>
            </a:r>
            <a:r>
              <a:rPr lang="en-GB" sz="1400" b="0" i="0" u="none" strike="noStrike" cap="none" spc="0">
                <a:solidFill>
                  <a:srgbClr val="000000"/>
                </a:solidFill>
                <a:latin typeface="Arial"/>
                <a:ea typeface="MS PGothic"/>
                <a:cs typeface="Arial"/>
              </a:rPr>
              <a:t>OpenDRI by GFDRR, World Bank, May 2016</a:t>
            </a:r>
            <a:endParaRPr sz="1400" spc="0">
              <a:solidFill>
                <a:srgbClr val="000000"/>
              </a:solidFill>
              <a:latin typeface="Arial"/>
            </a:endParaRPr>
          </a:p>
          <a:p>
            <a:pPr algn="r">
              <a:defRPr/>
            </a:pPr>
            <a:r>
              <a:rPr lang="en-GB" sz="1400" b="0" i="0" u="sng" strike="noStrike" cap="none" spc="0">
                <a:solidFill>
                  <a:srgbClr val="0000FF"/>
                </a:solidFill>
                <a:latin typeface="Arial"/>
                <a:ea typeface="Arial"/>
                <a:cs typeface="Arial"/>
              </a:rPr>
              <a:t>https://opendri.org/</a:t>
            </a:r>
            <a:endParaRPr sz="1400" spc="0">
              <a:solidFill>
                <a:srgbClr val="000000"/>
              </a:solidFill>
              <a:latin typeface="Arial"/>
            </a:endParaRPr>
          </a:p>
        </p:txBody>
      </p:sp>
      <p:sp>
        <p:nvSpPr>
          <p:cNvPr id="597900907" name=" 597900906"/>
          <p:cNvSpPr/>
          <p:nvPr/>
        </p:nvSpPr>
        <p:spPr bwMode="auto">
          <a:xfrm>
            <a:off x="13802278" y="7865361"/>
            <a:ext cx="3906603"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pic>
        <p:nvPicPr>
          <p:cNvPr id="2012071164" name="Picture 2012071163"/>
          <p:cNvPicPr>
            <a:picLocks noChangeAspect="1"/>
          </p:cNvPicPr>
          <p:nvPr/>
        </p:nvPicPr>
        <p:blipFill>
          <a:blip r:embed="rId3"/>
          <a:stretch/>
        </p:blipFill>
        <p:spPr bwMode="auto">
          <a:xfrm>
            <a:off x="7911076" y="2862720"/>
            <a:ext cx="3906430" cy="58987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40268040" name="Title 1"/>
          <p:cNvSpPr>
            <a:spLocks noGrp="1"/>
          </p:cNvSpPr>
          <p:nvPr>
            <p:ph type="title"/>
          </p:nvPr>
        </p:nvSpPr>
        <p:spPr bwMode="auto">
          <a:xfrm>
            <a:off x="838199" y="164491"/>
            <a:ext cx="11077574" cy="735805"/>
          </a:xfrm>
        </p:spPr>
        <p:txBody>
          <a:bodyPr/>
          <a:lstStyle/>
          <a:p>
            <a:pPr>
              <a:defRPr/>
            </a:pPr>
            <a:r>
              <a:rPr lang="en-US" dirty="0"/>
              <a:t>Harvested Data</a:t>
            </a:r>
          </a:p>
        </p:txBody>
      </p:sp>
      <p:sp>
        <p:nvSpPr>
          <p:cNvPr id="1223202916" name="Content Placeholder 2"/>
          <p:cNvSpPr>
            <a:spLocks noGrp="1"/>
          </p:cNvSpPr>
          <p:nvPr>
            <p:ph idx="1"/>
          </p:nvPr>
        </p:nvSpPr>
        <p:spPr bwMode="auto">
          <a:xfrm>
            <a:off x="1183688" y="1202184"/>
            <a:ext cx="10592500" cy="5147129"/>
          </a:xfrm>
        </p:spPr>
        <p:txBody>
          <a:bodyPr vert="horz" lIns="91440" tIns="45720" rIns="91440" bIns="45720" rtlCol="0" anchor="t">
            <a:normAutofit/>
          </a:bodyPr>
          <a:lstStyle/>
          <a:p>
            <a:pPr>
              <a:defRPr/>
            </a:pPr>
            <a:r>
              <a:rPr lang="en-US" sz="1800" b="1" dirty="0"/>
              <a:t>Assets and Exposure </a:t>
            </a:r>
            <a:r>
              <a:rPr lang="en-US" sz="1800" dirty="0"/>
              <a:t>data (from PCRAFI Project, Open Street Maps, Field Surveys </a:t>
            </a:r>
            <a:r>
              <a:rPr lang="en-US" sz="1800" dirty="0" err="1"/>
              <a:t>etc</a:t>
            </a:r>
            <a:r>
              <a:rPr lang="en-US" sz="1800" dirty="0"/>
              <a:t>)</a:t>
            </a:r>
          </a:p>
          <a:p>
            <a:pPr>
              <a:defRPr/>
            </a:pPr>
            <a:r>
              <a:rPr lang="en-US" sz="1800" b="1" dirty="0"/>
              <a:t>Hazards</a:t>
            </a:r>
            <a:r>
              <a:rPr lang="en-US" sz="1800" dirty="0"/>
              <a:t> Models and Maps (Floods, Tsunamis, Tropical Cyclones, Earthquakes </a:t>
            </a:r>
            <a:r>
              <a:rPr lang="en-US" sz="1800" dirty="0" err="1"/>
              <a:t>etc</a:t>
            </a:r>
            <a:r>
              <a:rPr lang="en-US" sz="1800" dirty="0"/>
              <a:t>)</a:t>
            </a:r>
          </a:p>
          <a:p>
            <a:pPr>
              <a:defRPr/>
            </a:pPr>
            <a:r>
              <a:rPr lang="en-US" sz="1800" b="1" dirty="0"/>
              <a:t>Population</a:t>
            </a:r>
            <a:r>
              <a:rPr lang="en-US" sz="1800" dirty="0"/>
              <a:t> Grids (SPC Statistics for Development Division, UN Humanitarian Data Exchange </a:t>
            </a:r>
            <a:r>
              <a:rPr lang="en-US" sz="1800" dirty="0" err="1"/>
              <a:t>etc</a:t>
            </a:r>
            <a:r>
              <a:rPr lang="en-US" sz="1800" dirty="0"/>
              <a:t>)</a:t>
            </a:r>
          </a:p>
          <a:p>
            <a:pPr>
              <a:defRPr/>
            </a:pPr>
            <a:r>
              <a:rPr lang="en-US" sz="1800" b="1" dirty="0"/>
              <a:t>Environmental</a:t>
            </a:r>
            <a:r>
              <a:rPr lang="en-US" sz="1800" dirty="0"/>
              <a:t> Data (Ridge to Reef, MFAT/NIWA Environmental Exposure Assessment Project </a:t>
            </a:r>
            <a:r>
              <a:rPr lang="en-US" sz="1800" dirty="0" err="1"/>
              <a:t>etc</a:t>
            </a:r>
            <a:r>
              <a:rPr lang="en-US" sz="1800" dirty="0"/>
              <a:t>)</a:t>
            </a:r>
          </a:p>
          <a:p>
            <a:pPr>
              <a:defRPr/>
            </a:pPr>
            <a:r>
              <a:rPr lang="en-US" sz="1800" dirty="0"/>
              <a:t>Disaster </a:t>
            </a:r>
            <a:r>
              <a:rPr lang="en-US" sz="1800" b="1" dirty="0"/>
              <a:t>Statistics</a:t>
            </a:r>
            <a:r>
              <a:rPr lang="en-US" sz="1800" dirty="0"/>
              <a:t> and Damage Loss Assessments Data </a:t>
            </a:r>
          </a:p>
          <a:p>
            <a:pPr>
              <a:defRPr/>
            </a:pPr>
            <a:r>
              <a:rPr lang="en-US" sz="1800" dirty="0"/>
              <a:t>Water Security (Resistivity Lines)</a:t>
            </a:r>
          </a:p>
          <a:p>
            <a:pPr>
              <a:defRPr/>
            </a:pPr>
            <a:r>
              <a:rPr lang="en-US" sz="1800" dirty="0"/>
              <a:t>Bathymetric Data (Multibeam Surveys)</a:t>
            </a:r>
          </a:p>
        </p:txBody>
      </p:sp>
      <p:pic>
        <p:nvPicPr>
          <p:cNvPr id="251798656" name="Picture 251798655"/>
          <p:cNvPicPr>
            <a:picLocks noChangeAspect="1"/>
          </p:cNvPicPr>
          <p:nvPr/>
        </p:nvPicPr>
        <p:blipFill>
          <a:blip r:embed="rId2"/>
          <a:stretch/>
        </p:blipFill>
        <p:spPr bwMode="auto">
          <a:xfrm>
            <a:off x="6936626" y="3868224"/>
            <a:ext cx="4839563" cy="2946004"/>
          </a:xfrm>
          <a:prstGeom prst="rect">
            <a:avLst/>
          </a:prstGeom>
          <a:ln w="12699">
            <a:solidFill>
              <a:schemeClr val="accent1">
                <a:lumMod val="50196"/>
              </a:schemeClr>
            </a:solidFill>
            <a:prstDash val="solid"/>
          </a:ln>
        </p:spPr>
      </p:pic>
      <p:pic>
        <p:nvPicPr>
          <p:cNvPr id="1273142325" name="Picture 1273142324"/>
          <p:cNvPicPr>
            <a:picLocks noChangeAspect="1"/>
          </p:cNvPicPr>
          <p:nvPr/>
        </p:nvPicPr>
        <p:blipFill>
          <a:blip r:embed="rId3"/>
          <a:stretch/>
        </p:blipFill>
        <p:spPr bwMode="auto">
          <a:xfrm>
            <a:off x="1183688" y="3868224"/>
            <a:ext cx="5614223" cy="2946004"/>
          </a:xfrm>
          <a:prstGeom prst="rect">
            <a:avLst/>
          </a:prstGeom>
          <a:ln w="12699">
            <a:solidFill>
              <a:schemeClr val="accent1">
                <a:lumMod val="50196"/>
              </a:schemeClr>
            </a:solidFill>
            <a:prstDash val="soli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Presentation SPC - 2022-V1" id="{175285CF-D3F3-4EC7-AC2B-F283C7FDE297}" vid="{42E51C42-0206-42F2-AE4D-18CE997FD4E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5AAC2F25D61348B8922E59BDF82BAD" ma:contentTypeVersion="16" ma:contentTypeDescription="Create a new document." ma:contentTypeScope="" ma:versionID="fc497a70cc3de4b4baad45e0ef3fdc3b">
  <xsd:schema xmlns:xsd="http://www.w3.org/2001/XMLSchema" xmlns:xs="http://www.w3.org/2001/XMLSchema" xmlns:p="http://schemas.microsoft.com/office/2006/metadata/properties" xmlns:ns1="http://schemas.microsoft.com/sharepoint/v3" xmlns:ns2="8429cdef-8c4a-4b4f-a5bd-9a657e45f834" xmlns:ns3="fe0e20ed-f52e-4993-be80-54db2a133aca" xmlns:ns4="1644aaaf-76d5-4a97-8df4-1ac44f24cfd9" targetNamespace="http://schemas.microsoft.com/office/2006/metadata/properties" ma:root="true" ma:fieldsID="54d1022210cd15832b1e3515874fd266" ns1:_="" ns2:_="" ns3:_="" ns4:_="">
    <xsd:import namespace="http://schemas.microsoft.com/sharepoint/v3"/>
    <xsd:import namespace="8429cdef-8c4a-4b4f-a5bd-9a657e45f834"/>
    <xsd:import namespace="fe0e20ed-f52e-4993-be80-54db2a133aca"/>
    <xsd:import namespace="1644aaaf-76d5-4a97-8df4-1ac44f24cfd9"/>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429cdef-8c4a-4b4f-a5bd-9a657e45f83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e002d73-fcbf-44f2-bb02-7941846832b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e0e20ed-f52e-4993-be80-54db2a133ac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44aaaf-76d5-4a97-8df4-1ac44f24cfd9"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ae2f09f5-5f26-4fce-975f-9860d26050a3}" ma:internalName="TaxCatchAll" ma:showField="CatchAllData" ma:web="1644aaaf-76d5-4a97-8df4-1ac44f24cf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TaxCatchAll xmlns="1644aaaf-76d5-4a97-8df4-1ac44f24cfd9" xsi:nil="true"/>
    <lcf76f155ced4ddcb4097134ff3c332f xmlns="8429cdef-8c4a-4b4f-a5bd-9a657e45f83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889AF99-7D19-4788-9A5C-BC1290B1D0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429cdef-8c4a-4b4f-a5bd-9a657e45f834"/>
    <ds:schemaRef ds:uri="fe0e20ed-f52e-4993-be80-54db2a133aca"/>
    <ds:schemaRef ds:uri="1644aaaf-76d5-4a97-8df4-1ac44f24cf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D86592-F64F-4784-9AC1-23AEE8436EED}">
  <ds:schemaRefs>
    <ds:schemaRef ds:uri="http://schemas.microsoft.com/sharepoint/v3/contenttype/forms"/>
  </ds:schemaRefs>
</ds:datastoreItem>
</file>

<file path=customXml/itemProps3.xml><?xml version="1.0" encoding="utf-8"?>
<ds:datastoreItem xmlns:ds="http://schemas.openxmlformats.org/officeDocument/2006/customXml" ds:itemID="{B3A39C41-8802-4B40-BC66-25A6D9B1EFAE}">
  <ds:schemaRefs>
    <ds:schemaRef ds:uri="http://schemas.microsoft.com/office/2006/metadata/properties"/>
    <ds:schemaRef ds:uri="http://schemas.microsoft.com/office/infopath/2007/PartnerControls"/>
    <ds:schemaRef ds:uri="http://schemas.microsoft.com/sharepoint/v3"/>
    <ds:schemaRef ds:uri="1644aaaf-76d5-4a97-8df4-1ac44f24cfd9"/>
    <ds:schemaRef ds:uri="8429cdef-8c4a-4b4f-a5bd-9a657e45f834"/>
  </ds:schemaRefs>
</ds:datastoreItem>
</file>

<file path=docProps/app.xml><?xml version="1.0" encoding="utf-8"?>
<Properties xmlns="http://schemas.openxmlformats.org/officeDocument/2006/extended-properties" xmlns:vt="http://schemas.openxmlformats.org/officeDocument/2006/docPropsVTypes">
  <Template>Template</Template>
  <TotalTime>51</TotalTime>
  <Words>1085</Words>
  <Application>Microsoft Office PowerPoint</Application>
  <PresentationFormat>Widescreen</PresentationFormat>
  <Paragraphs>100</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Lato</vt:lpstr>
      <vt:lpstr>Myriad Pro</vt:lpstr>
      <vt:lpstr>Myriad Pro Light</vt:lpstr>
      <vt:lpstr>Office Theme</vt:lpstr>
      <vt:lpstr>Pacific Data Hub and the Nexus Platform</vt:lpstr>
      <vt:lpstr>Spatial Data Infrastructure</vt:lpstr>
      <vt:lpstr>nexus.pacificdata.org</vt:lpstr>
      <vt:lpstr>Technical Concept</vt:lpstr>
      <vt:lpstr>Legacy Platforms </vt:lpstr>
      <vt:lpstr>Legacy Issues</vt:lpstr>
      <vt:lpstr>Architecture</vt:lpstr>
      <vt:lpstr>Adopted Policy</vt:lpstr>
      <vt:lpstr>Harvested Data</vt:lpstr>
      <vt:lpstr>Pacific Data Hub Integration</vt:lpstr>
      <vt:lpstr>Features: Layers and Maps</vt:lpstr>
      <vt:lpstr>Features: Documents</vt:lpstr>
      <vt:lpstr>Features: Dashboards</vt:lpstr>
      <vt:lpstr>Features: Dashboards</vt:lpstr>
      <vt:lpstr>Features: Real-time Disaster Alerts</vt:lpstr>
      <vt:lpstr>Features: Experts, Projects, News</vt:lpstr>
      <vt:lpstr>Features: Nexus QGIS Plugin</vt:lpstr>
      <vt:lpstr>Data Foundation: Maritime Boundaries</vt:lpstr>
      <vt:lpstr>Future Integrations</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Name</dc:title>
  <dc:creator>Sachindra Singh</dc:creator>
  <cp:lastModifiedBy>Sachindra Singh</cp:lastModifiedBy>
  <cp:revision>14</cp:revision>
  <dcterms:created xsi:type="dcterms:W3CDTF">2022-11-20T23:55:42Z</dcterms:created>
  <dcterms:modified xsi:type="dcterms:W3CDTF">2022-11-25T05:38:37Z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0x010100C85AAC2F25D61348B8922E59BDF82BAD</vt:lpwstr>
  </property>
</Properties>
</file>