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8" r:id="rId5"/>
    <p:sldMasterId id="2147483682" r:id="rId6"/>
    <p:sldMasterId id="2147483662" r:id="rId7"/>
  </p:sldMasterIdLst>
  <p:notesMasterIdLst>
    <p:notesMasterId r:id="rId16"/>
  </p:notesMasterIdLst>
  <p:handoutMasterIdLst>
    <p:handoutMasterId r:id="rId17"/>
  </p:handoutMasterIdLst>
  <p:sldIdLst>
    <p:sldId id="256" r:id="rId8"/>
    <p:sldId id="264" r:id="rId9"/>
    <p:sldId id="266" r:id="rId10"/>
    <p:sldId id="265" r:id="rId11"/>
    <p:sldId id="261" r:id="rId12"/>
    <p:sldId id="267" r:id="rId13"/>
    <p:sldId id="259" r:id="rId14"/>
    <p:sldId id="262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91"/>
    <a:srgbClr val="17467A"/>
    <a:srgbClr val="000000"/>
    <a:srgbClr val="10A09B"/>
    <a:srgbClr val="00608E"/>
    <a:srgbClr val="055992"/>
    <a:srgbClr val="017394"/>
    <a:srgbClr val="44C39D"/>
    <a:srgbClr val="020251"/>
    <a:srgbClr val="00B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52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48" d="100"/>
          <a:sy n="148" d="100"/>
        </p:scale>
        <p:origin x="29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9B3FD3-E16B-4A12-A3AE-EFC34D008185}" type="doc">
      <dgm:prSet loTypeId="urn:microsoft.com/office/officeart/2005/8/layout/radial4" loCatId="relationship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DA6D700C-1475-427E-91E2-D69CAE207B9B}">
      <dgm:prSet phldrT="[Texte]"/>
      <dgm:spPr/>
      <dgm:t>
        <a:bodyPr/>
        <a:lstStyle/>
        <a:p>
          <a:endParaRPr lang="fr-FR" dirty="0"/>
        </a:p>
      </dgm:t>
    </dgm:pt>
    <dgm:pt modelId="{D09455C8-CDB4-4846-AE1C-ECD1CE5456CC}" type="parTrans" cxnId="{33482862-F9E6-404C-97C0-B9E951155062}">
      <dgm:prSet/>
      <dgm:spPr/>
      <dgm:t>
        <a:bodyPr/>
        <a:lstStyle/>
        <a:p>
          <a:endParaRPr lang="fr-FR"/>
        </a:p>
      </dgm:t>
    </dgm:pt>
    <dgm:pt modelId="{0E7D5B01-5AEB-4B1A-AE17-23FF09872004}" type="sibTrans" cxnId="{33482862-F9E6-404C-97C0-B9E951155062}">
      <dgm:prSet/>
      <dgm:spPr/>
      <dgm:t>
        <a:bodyPr/>
        <a:lstStyle/>
        <a:p>
          <a:endParaRPr lang="fr-FR"/>
        </a:p>
      </dgm:t>
    </dgm:pt>
    <dgm:pt modelId="{38A83526-0D7F-4B78-BFEF-A0388E55FB06}">
      <dgm:prSet phldrT="[Texte]"/>
      <dgm:spPr/>
      <dgm:t>
        <a:bodyPr/>
        <a:lstStyle/>
        <a:p>
          <a:r>
            <a:rPr lang="en-GB" b="1">
              <a:latin typeface="+mn-lt"/>
            </a:rPr>
            <a:t>operational tools </a:t>
          </a:r>
          <a:r>
            <a:rPr lang="en-GB">
              <a:latin typeface="+mn-lt"/>
            </a:rPr>
            <a:t>for climate adaptation, mitigation and monitoring</a:t>
          </a:r>
          <a:endParaRPr lang="fr-FR" dirty="0"/>
        </a:p>
      </dgm:t>
    </dgm:pt>
    <dgm:pt modelId="{3620F635-8F4E-452E-ACC2-08D79FFA11B3}" type="parTrans" cxnId="{184A3D30-0861-4800-8B80-F9F9AE8C3625}">
      <dgm:prSet/>
      <dgm:spPr/>
      <dgm:t>
        <a:bodyPr/>
        <a:lstStyle/>
        <a:p>
          <a:endParaRPr lang="fr-FR"/>
        </a:p>
      </dgm:t>
    </dgm:pt>
    <dgm:pt modelId="{F6EE30F4-26EC-4E5B-981B-224B1F038A6C}" type="sibTrans" cxnId="{184A3D30-0861-4800-8B80-F9F9AE8C3625}">
      <dgm:prSet/>
      <dgm:spPr/>
      <dgm:t>
        <a:bodyPr/>
        <a:lstStyle/>
        <a:p>
          <a:endParaRPr lang="fr-FR"/>
        </a:p>
      </dgm:t>
    </dgm:pt>
    <dgm:pt modelId="{5D4D4D6B-7A9E-4220-9636-9A34B4C85FDC}">
      <dgm:prSet phldrT="[Texte]"/>
      <dgm:spPr/>
      <dgm:t>
        <a:bodyPr/>
        <a:lstStyle/>
        <a:p>
          <a:r>
            <a:rPr lang="en-GB" b="1">
              <a:latin typeface="+mn-lt"/>
            </a:rPr>
            <a:t>Foster cooperation </a:t>
          </a:r>
          <a:r>
            <a:rPr lang="en-GB">
              <a:latin typeface="+mn-lt"/>
            </a:rPr>
            <a:t>around these applications to favour their reuse and communicate on them</a:t>
          </a:r>
          <a:endParaRPr lang="fr-FR" dirty="0"/>
        </a:p>
      </dgm:t>
    </dgm:pt>
    <dgm:pt modelId="{A0AEBD17-8AA9-4E27-AD05-05A8E5F1BE83}" type="parTrans" cxnId="{15933C2C-2E27-43E5-9303-C55E065D2C64}">
      <dgm:prSet/>
      <dgm:spPr/>
      <dgm:t>
        <a:bodyPr/>
        <a:lstStyle/>
        <a:p>
          <a:endParaRPr lang="fr-FR"/>
        </a:p>
      </dgm:t>
    </dgm:pt>
    <dgm:pt modelId="{9C4DEB78-4437-4882-998F-4673594B8F80}" type="sibTrans" cxnId="{15933C2C-2E27-43E5-9303-C55E065D2C64}">
      <dgm:prSet/>
      <dgm:spPr/>
      <dgm:t>
        <a:bodyPr/>
        <a:lstStyle/>
        <a:p>
          <a:endParaRPr lang="fr-FR"/>
        </a:p>
      </dgm:t>
    </dgm:pt>
    <dgm:pt modelId="{26312F1B-303C-47A1-9E5F-35814E309550}">
      <dgm:prSet phldrT="[Texte]"/>
      <dgm:spPr/>
      <dgm:t>
        <a:bodyPr/>
        <a:lstStyle/>
        <a:p>
          <a:r>
            <a:rPr lang="en-GB" b="1">
              <a:latin typeface="+mn-lt"/>
            </a:rPr>
            <a:t>Build a network </a:t>
          </a:r>
          <a:r>
            <a:rPr lang="en-GB">
              <a:latin typeface="+mn-lt"/>
            </a:rPr>
            <a:t>for space agencies and public and private entities involved in the use of EO data for operational climate action</a:t>
          </a:r>
          <a:endParaRPr lang="fr-FR" dirty="0"/>
        </a:p>
      </dgm:t>
    </dgm:pt>
    <dgm:pt modelId="{38ADD585-7C57-43CE-A489-44C831AD206C}" type="parTrans" cxnId="{A59C3D06-0E59-4E8B-915B-53D00E2CE2C6}">
      <dgm:prSet/>
      <dgm:spPr/>
      <dgm:t>
        <a:bodyPr/>
        <a:lstStyle/>
        <a:p>
          <a:endParaRPr lang="fr-FR"/>
        </a:p>
      </dgm:t>
    </dgm:pt>
    <dgm:pt modelId="{F695E6CA-C17F-419D-B19C-0E24862DAA4B}" type="sibTrans" cxnId="{A59C3D06-0E59-4E8B-915B-53D00E2CE2C6}">
      <dgm:prSet/>
      <dgm:spPr/>
      <dgm:t>
        <a:bodyPr/>
        <a:lstStyle/>
        <a:p>
          <a:endParaRPr lang="fr-FR"/>
        </a:p>
      </dgm:t>
    </dgm:pt>
    <dgm:pt modelId="{1F744C31-B37D-4E4C-9D32-95C3F186188D}" type="pres">
      <dgm:prSet presAssocID="{069B3FD3-E16B-4A12-A3AE-EFC34D00818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53B5224-7374-4954-B682-EADC7319CAE7}" type="pres">
      <dgm:prSet presAssocID="{DA6D700C-1475-427E-91E2-D69CAE207B9B}" presName="centerShape" presStyleLbl="node0" presStyleIdx="0" presStyleCnt="1"/>
      <dgm:spPr/>
    </dgm:pt>
    <dgm:pt modelId="{0BF9F906-7228-4AC5-B9C1-48D5F63C90FF}" type="pres">
      <dgm:prSet presAssocID="{3620F635-8F4E-452E-ACC2-08D79FFA11B3}" presName="parTrans" presStyleLbl="bgSibTrans2D1" presStyleIdx="0" presStyleCnt="3"/>
      <dgm:spPr/>
    </dgm:pt>
    <dgm:pt modelId="{F28B7217-B38B-49FB-B697-3E2F58791EF9}" type="pres">
      <dgm:prSet presAssocID="{38A83526-0D7F-4B78-BFEF-A0388E55FB06}" presName="node" presStyleLbl="node1" presStyleIdx="0" presStyleCnt="3">
        <dgm:presLayoutVars>
          <dgm:bulletEnabled val="1"/>
        </dgm:presLayoutVars>
      </dgm:prSet>
      <dgm:spPr/>
    </dgm:pt>
    <dgm:pt modelId="{EC5384C1-AF2D-4765-B0EA-7187F68521EA}" type="pres">
      <dgm:prSet presAssocID="{A0AEBD17-8AA9-4E27-AD05-05A8E5F1BE83}" presName="parTrans" presStyleLbl="bgSibTrans2D1" presStyleIdx="1" presStyleCnt="3"/>
      <dgm:spPr/>
    </dgm:pt>
    <dgm:pt modelId="{7D4F764F-2E24-481E-9FA7-AADD58DCED49}" type="pres">
      <dgm:prSet presAssocID="{5D4D4D6B-7A9E-4220-9636-9A34B4C85FDC}" presName="node" presStyleLbl="node1" presStyleIdx="1" presStyleCnt="3">
        <dgm:presLayoutVars>
          <dgm:bulletEnabled val="1"/>
        </dgm:presLayoutVars>
      </dgm:prSet>
      <dgm:spPr/>
    </dgm:pt>
    <dgm:pt modelId="{3B17BD3C-BDBC-4F08-8CF2-4BEC6E7F22CA}" type="pres">
      <dgm:prSet presAssocID="{38ADD585-7C57-43CE-A489-44C831AD206C}" presName="parTrans" presStyleLbl="bgSibTrans2D1" presStyleIdx="2" presStyleCnt="3"/>
      <dgm:spPr/>
    </dgm:pt>
    <dgm:pt modelId="{DD805124-1E32-4D7D-92B9-80960BBFF126}" type="pres">
      <dgm:prSet presAssocID="{26312F1B-303C-47A1-9E5F-35814E309550}" presName="node" presStyleLbl="node1" presStyleIdx="2" presStyleCnt="3">
        <dgm:presLayoutVars>
          <dgm:bulletEnabled val="1"/>
        </dgm:presLayoutVars>
      </dgm:prSet>
      <dgm:spPr/>
    </dgm:pt>
  </dgm:ptLst>
  <dgm:cxnLst>
    <dgm:cxn modelId="{A59C3D06-0E59-4E8B-915B-53D00E2CE2C6}" srcId="{DA6D700C-1475-427E-91E2-D69CAE207B9B}" destId="{26312F1B-303C-47A1-9E5F-35814E309550}" srcOrd="2" destOrd="0" parTransId="{38ADD585-7C57-43CE-A489-44C831AD206C}" sibTransId="{F695E6CA-C17F-419D-B19C-0E24862DAA4B}"/>
    <dgm:cxn modelId="{8AA8D61D-8A80-49F1-8D49-06B79F59305F}" type="presOf" srcId="{3620F635-8F4E-452E-ACC2-08D79FFA11B3}" destId="{0BF9F906-7228-4AC5-B9C1-48D5F63C90FF}" srcOrd="0" destOrd="0" presId="urn:microsoft.com/office/officeart/2005/8/layout/radial4"/>
    <dgm:cxn modelId="{69618B21-947B-466D-AFFA-98E2BA038CF9}" type="presOf" srcId="{5D4D4D6B-7A9E-4220-9636-9A34B4C85FDC}" destId="{7D4F764F-2E24-481E-9FA7-AADD58DCED49}" srcOrd="0" destOrd="0" presId="urn:microsoft.com/office/officeart/2005/8/layout/radial4"/>
    <dgm:cxn modelId="{C59CBA2B-98A7-4924-AA01-DD37250F9C58}" type="presOf" srcId="{38ADD585-7C57-43CE-A489-44C831AD206C}" destId="{3B17BD3C-BDBC-4F08-8CF2-4BEC6E7F22CA}" srcOrd="0" destOrd="0" presId="urn:microsoft.com/office/officeart/2005/8/layout/radial4"/>
    <dgm:cxn modelId="{15933C2C-2E27-43E5-9303-C55E065D2C64}" srcId="{DA6D700C-1475-427E-91E2-D69CAE207B9B}" destId="{5D4D4D6B-7A9E-4220-9636-9A34B4C85FDC}" srcOrd="1" destOrd="0" parTransId="{A0AEBD17-8AA9-4E27-AD05-05A8E5F1BE83}" sibTransId="{9C4DEB78-4437-4882-998F-4673594B8F80}"/>
    <dgm:cxn modelId="{184A3D30-0861-4800-8B80-F9F9AE8C3625}" srcId="{DA6D700C-1475-427E-91E2-D69CAE207B9B}" destId="{38A83526-0D7F-4B78-BFEF-A0388E55FB06}" srcOrd="0" destOrd="0" parTransId="{3620F635-8F4E-452E-ACC2-08D79FFA11B3}" sibTransId="{F6EE30F4-26EC-4E5B-981B-224B1F038A6C}"/>
    <dgm:cxn modelId="{346CF340-02AA-4143-9EAC-5F962BEDDD44}" type="presOf" srcId="{A0AEBD17-8AA9-4E27-AD05-05A8E5F1BE83}" destId="{EC5384C1-AF2D-4765-B0EA-7187F68521EA}" srcOrd="0" destOrd="0" presId="urn:microsoft.com/office/officeart/2005/8/layout/radial4"/>
    <dgm:cxn modelId="{834F9F56-F589-4A11-A101-094CB1CE72E2}" type="presOf" srcId="{069B3FD3-E16B-4A12-A3AE-EFC34D008185}" destId="{1F744C31-B37D-4E4C-9D32-95C3F186188D}" srcOrd="0" destOrd="0" presId="urn:microsoft.com/office/officeart/2005/8/layout/radial4"/>
    <dgm:cxn modelId="{33482862-F9E6-404C-97C0-B9E951155062}" srcId="{069B3FD3-E16B-4A12-A3AE-EFC34D008185}" destId="{DA6D700C-1475-427E-91E2-D69CAE207B9B}" srcOrd="0" destOrd="0" parTransId="{D09455C8-CDB4-4846-AE1C-ECD1CE5456CC}" sibTransId="{0E7D5B01-5AEB-4B1A-AE17-23FF09872004}"/>
    <dgm:cxn modelId="{6E328F74-2E21-4350-831B-C6F2D2BF818F}" type="presOf" srcId="{DA6D700C-1475-427E-91E2-D69CAE207B9B}" destId="{753B5224-7374-4954-B682-EADC7319CAE7}" srcOrd="0" destOrd="0" presId="urn:microsoft.com/office/officeart/2005/8/layout/radial4"/>
    <dgm:cxn modelId="{299F2ADA-617E-4F71-8768-E015B076FAF4}" type="presOf" srcId="{38A83526-0D7F-4B78-BFEF-A0388E55FB06}" destId="{F28B7217-B38B-49FB-B697-3E2F58791EF9}" srcOrd="0" destOrd="0" presId="urn:microsoft.com/office/officeart/2005/8/layout/radial4"/>
    <dgm:cxn modelId="{9014F3E0-741C-4175-AA13-70A0637D8B4D}" type="presOf" srcId="{26312F1B-303C-47A1-9E5F-35814E309550}" destId="{DD805124-1E32-4D7D-92B9-80960BBFF126}" srcOrd="0" destOrd="0" presId="urn:microsoft.com/office/officeart/2005/8/layout/radial4"/>
    <dgm:cxn modelId="{24BD8A67-745E-4DEB-AD37-88DA25E04842}" type="presParOf" srcId="{1F744C31-B37D-4E4C-9D32-95C3F186188D}" destId="{753B5224-7374-4954-B682-EADC7319CAE7}" srcOrd="0" destOrd="0" presId="urn:microsoft.com/office/officeart/2005/8/layout/radial4"/>
    <dgm:cxn modelId="{69F635C0-7309-4C8B-9A7B-8CB800C07834}" type="presParOf" srcId="{1F744C31-B37D-4E4C-9D32-95C3F186188D}" destId="{0BF9F906-7228-4AC5-B9C1-48D5F63C90FF}" srcOrd="1" destOrd="0" presId="urn:microsoft.com/office/officeart/2005/8/layout/radial4"/>
    <dgm:cxn modelId="{C34BF200-8A54-4FCC-9DB0-60249A17B81D}" type="presParOf" srcId="{1F744C31-B37D-4E4C-9D32-95C3F186188D}" destId="{F28B7217-B38B-49FB-B697-3E2F58791EF9}" srcOrd="2" destOrd="0" presId="urn:microsoft.com/office/officeart/2005/8/layout/radial4"/>
    <dgm:cxn modelId="{5AC4AB7F-CBFB-4178-84D3-F66B536A0485}" type="presParOf" srcId="{1F744C31-B37D-4E4C-9D32-95C3F186188D}" destId="{EC5384C1-AF2D-4765-B0EA-7187F68521EA}" srcOrd="3" destOrd="0" presId="urn:microsoft.com/office/officeart/2005/8/layout/radial4"/>
    <dgm:cxn modelId="{E30DD4EC-F3BF-4FF6-96A2-71D3B00923E2}" type="presParOf" srcId="{1F744C31-B37D-4E4C-9D32-95C3F186188D}" destId="{7D4F764F-2E24-481E-9FA7-AADD58DCED49}" srcOrd="4" destOrd="0" presId="urn:microsoft.com/office/officeart/2005/8/layout/radial4"/>
    <dgm:cxn modelId="{AD4CCA95-4F54-4272-AF0E-81A09D25CFE0}" type="presParOf" srcId="{1F744C31-B37D-4E4C-9D32-95C3F186188D}" destId="{3B17BD3C-BDBC-4F08-8CF2-4BEC6E7F22CA}" srcOrd="5" destOrd="0" presId="urn:microsoft.com/office/officeart/2005/8/layout/radial4"/>
    <dgm:cxn modelId="{4F211B87-8B0C-4112-A483-FB47C93F02B9}" type="presParOf" srcId="{1F744C31-B37D-4E4C-9D32-95C3F186188D}" destId="{DD805124-1E32-4D7D-92B9-80960BBFF12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A66489-ED08-4ADA-B18E-4AAF9A312511}" type="doc">
      <dgm:prSet loTypeId="urn:microsoft.com/office/officeart/2005/8/layout/funnel1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2EAF118-26D6-463E-B320-77A7A2697E6C}">
      <dgm:prSet phldrT="[Texte]" custT="1"/>
      <dgm:spPr/>
      <dgm:t>
        <a:bodyPr/>
        <a:lstStyle/>
        <a:p>
          <a:r>
            <a:rPr lang="fr-FR" sz="1800" dirty="0" err="1"/>
            <a:t>Users</a:t>
          </a:r>
          <a:endParaRPr lang="fr-FR" sz="1100" dirty="0"/>
        </a:p>
      </dgm:t>
    </dgm:pt>
    <dgm:pt modelId="{E5D3F8A3-5530-4E7B-A6A9-32DD478FEF59}" type="parTrans" cxnId="{8AB18B93-8E91-4B0D-9B2E-D5F5254AE0A3}">
      <dgm:prSet/>
      <dgm:spPr/>
      <dgm:t>
        <a:bodyPr/>
        <a:lstStyle/>
        <a:p>
          <a:endParaRPr lang="fr-FR"/>
        </a:p>
      </dgm:t>
    </dgm:pt>
    <dgm:pt modelId="{1ECDFCE5-28D1-4F3C-AA1E-4ADE94C89848}" type="sibTrans" cxnId="{8AB18B93-8E91-4B0D-9B2E-D5F5254AE0A3}">
      <dgm:prSet/>
      <dgm:spPr/>
      <dgm:t>
        <a:bodyPr/>
        <a:lstStyle/>
        <a:p>
          <a:endParaRPr lang="fr-FR"/>
        </a:p>
      </dgm:t>
    </dgm:pt>
    <dgm:pt modelId="{C36BFF3F-B509-425D-8803-2E8A9A401644}">
      <dgm:prSet phldrT="[Texte]" custT="1"/>
      <dgm:spPr/>
      <dgm:t>
        <a:bodyPr/>
        <a:lstStyle/>
        <a:p>
          <a:r>
            <a:rPr lang="fr-FR" sz="1800" dirty="0" err="1"/>
            <a:t>Labs</a:t>
          </a:r>
          <a:endParaRPr lang="fr-FR" sz="1100" dirty="0"/>
        </a:p>
      </dgm:t>
    </dgm:pt>
    <dgm:pt modelId="{C28D7725-7135-4290-9569-15883CBB713F}" type="parTrans" cxnId="{056C33C9-7A9F-46E1-BC5B-DCB225FA8374}">
      <dgm:prSet/>
      <dgm:spPr/>
      <dgm:t>
        <a:bodyPr/>
        <a:lstStyle/>
        <a:p>
          <a:endParaRPr lang="fr-FR"/>
        </a:p>
      </dgm:t>
    </dgm:pt>
    <dgm:pt modelId="{2383F444-BB49-4306-B92F-1F5E108FBD54}" type="sibTrans" cxnId="{056C33C9-7A9F-46E1-BC5B-DCB225FA8374}">
      <dgm:prSet/>
      <dgm:spPr/>
      <dgm:t>
        <a:bodyPr/>
        <a:lstStyle/>
        <a:p>
          <a:endParaRPr lang="fr-FR"/>
        </a:p>
      </dgm:t>
    </dgm:pt>
    <dgm:pt modelId="{E4352FF8-ABF2-4FA7-A199-11B872B1AC92}">
      <dgm:prSet phldrT="[Texte]"/>
      <dgm:spPr/>
      <dgm:t>
        <a:bodyPr/>
        <a:lstStyle/>
        <a:p>
          <a:r>
            <a:rPr lang="fr-FR" dirty="0"/>
            <a:t>Service Provider/</a:t>
          </a:r>
          <a:r>
            <a:rPr lang="fr-FR" dirty="0" err="1"/>
            <a:t>Company</a:t>
          </a:r>
          <a:endParaRPr lang="fr-FR" dirty="0"/>
        </a:p>
      </dgm:t>
    </dgm:pt>
    <dgm:pt modelId="{A6A4C02E-EEB7-46F5-8C85-D67B148C3BBA}" type="parTrans" cxnId="{98231BB5-36F6-4286-9270-C68CDDDAAD4B}">
      <dgm:prSet/>
      <dgm:spPr/>
      <dgm:t>
        <a:bodyPr/>
        <a:lstStyle/>
        <a:p>
          <a:endParaRPr lang="fr-FR"/>
        </a:p>
      </dgm:t>
    </dgm:pt>
    <dgm:pt modelId="{8CFF7EF7-89E6-4CFE-8C12-E6866268B674}" type="sibTrans" cxnId="{98231BB5-36F6-4286-9270-C68CDDDAAD4B}">
      <dgm:prSet/>
      <dgm:spPr/>
      <dgm:t>
        <a:bodyPr/>
        <a:lstStyle/>
        <a:p>
          <a:endParaRPr lang="fr-FR"/>
        </a:p>
      </dgm:t>
    </dgm:pt>
    <dgm:pt modelId="{DB6CA880-A43C-4EF0-A11D-DFB1983BFD1C}">
      <dgm:prSet phldrT="[Texte]" custT="1"/>
      <dgm:spPr/>
      <dgm:t>
        <a:bodyPr/>
        <a:lstStyle/>
        <a:p>
          <a:r>
            <a:rPr lang="fr-FR" sz="1800" b="1" dirty="0">
              <a:solidFill>
                <a:srgbClr val="FF0000"/>
              </a:solidFill>
            </a:rPr>
            <a:t>SCO Project</a:t>
          </a:r>
        </a:p>
        <a:p>
          <a:r>
            <a:rPr lang="fr-FR" sz="1800" dirty="0" err="1"/>
            <a:t>Operational</a:t>
          </a:r>
          <a:r>
            <a:rPr lang="fr-FR" sz="1800" dirty="0"/>
            <a:t> </a:t>
          </a:r>
          <a:r>
            <a:rPr lang="fr-FR" sz="1800" dirty="0" err="1"/>
            <a:t>Climate</a:t>
          </a:r>
          <a:r>
            <a:rPr lang="fr-FR" sz="1800" dirty="0"/>
            <a:t> Service/Prototype </a:t>
          </a:r>
        </a:p>
        <a:p>
          <a:r>
            <a:rPr lang="fr-FR" sz="1800" dirty="0" err="1"/>
            <a:t>With</a:t>
          </a:r>
          <a:r>
            <a:rPr lang="fr-FR" sz="1800" dirty="0"/>
            <a:t> High Techno/</a:t>
          </a:r>
          <a:r>
            <a:rPr lang="fr-FR" sz="1800" dirty="0" err="1"/>
            <a:t>scientific</a:t>
          </a:r>
          <a:r>
            <a:rPr lang="fr-FR" sz="1800" dirty="0"/>
            <a:t> content</a:t>
          </a:r>
        </a:p>
      </dgm:t>
    </dgm:pt>
    <dgm:pt modelId="{DF67AC82-7469-4075-941D-1754DEF3AF03}" type="parTrans" cxnId="{D8E2234A-124D-4614-B470-58DE76D42DF3}">
      <dgm:prSet/>
      <dgm:spPr/>
      <dgm:t>
        <a:bodyPr/>
        <a:lstStyle/>
        <a:p>
          <a:endParaRPr lang="fr-FR"/>
        </a:p>
      </dgm:t>
    </dgm:pt>
    <dgm:pt modelId="{BC44A718-9E8C-4EF4-B587-790EC3806329}" type="sibTrans" cxnId="{D8E2234A-124D-4614-B470-58DE76D42DF3}">
      <dgm:prSet/>
      <dgm:spPr/>
      <dgm:t>
        <a:bodyPr/>
        <a:lstStyle/>
        <a:p>
          <a:endParaRPr lang="fr-FR"/>
        </a:p>
      </dgm:t>
    </dgm:pt>
    <dgm:pt modelId="{13C77F1B-F7C0-4F82-8588-441432148C2F}" type="pres">
      <dgm:prSet presAssocID="{A2A66489-ED08-4ADA-B18E-4AAF9A312511}" presName="Name0" presStyleCnt="0">
        <dgm:presLayoutVars>
          <dgm:chMax val="4"/>
          <dgm:resizeHandles val="exact"/>
        </dgm:presLayoutVars>
      </dgm:prSet>
      <dgm:spPr/>
    </dgm:pt>
    <dgm:pt modelId="{71DAA626-37F3-4154-90F2-E445C88E5D14}" type="pres">
      <dgm:prSet presAssocID="{A2A66489-ED08-4ADA-B18E-4AAF9A312511}" presName="ellipse" presStyleLbl="trBgShp" presStyleIdx="0" presStyleCnt="1"/>
      <dgm:spPr/>
    </dgm:pt>
    <dgm:pt modelId="{846A362B-0E0D-4DD7-9E63-F216FC3662CC}" type="pres">
      <dgm:prSet presAssocID="{A2A66489-ED08-4ADA-B18E-4AAF9A312511}" presName="arrow1" presStyleLbl="fgShp" presStyleIdx="0" presStyleCnt="1" custLinFactNeighborY="-17773"/>
      <dgm:spPr/>
    </dgm:pt>
    <dgm:pt modelId="{B155E28B-466B-44FF-82DF-DD36ED567A40}" type="pres">
      <dgm:prSet presAssocID="{A2A66489-ED08-4ADA-B18E-4AAF9A312511}" presName="rectangle" presStyleLbl="revTx" presStyleIdx="0" presStyleCnt="1" custScaleX="91460">
        <dgm:presLayoutVars>
          <dgm:bulletEnabled val="1"/>
        </dgm:presLayoutVars>
      </dgm:prSet>
      <dgm:spPr/>
    </dgm:pt>
    <dgm:pt modelId="{3A23A82B-C328-4D43-A435-4AE633FD932E}" type="pres">
      <dgm:prSet presAssocID="{C36BFF3F-B509-425D-8803-2E8A9A401644}" presName="item1" presStyleLbl="node1" presStyleIdx="0" presStyleCnt="3" custLinFactNeighborX="517" custLinFactNeighborY="1034">
        <dgm:presLayoutVars>
          <dgm:bulletEnabled val="1"/>
        </dgm:presLayoutVars>
      </dgm:prSet>
      <dgm:spPr/>
    </dgm:pt>
    <dgm:pt modelId="{1D115138-8F30-4774-9404-6BF4CADFDE3C}" type="pres">
      <dgm:prSet presAssocID="{E4352FF8-ABF2-4FA7-A199-11B872B1AC92}" presName="item2" presStyleLbl="node1" presStyleIdx="1" presStyleCnt="3">
        <dgm:presLayoutVars>
          <dgm:bulletEnabled val="1"/>
        </dgm:presLayoutVars>
      </dgm:prSet>
      <dgm:spPr/>
    </dgm:pt>
    <dgm:pt modelId="{81075ABA-5319-4EEB-ADF6-95EA42F18E89}" type="pres">
      <dgm:prSet presAssocID="{DB6CA880-A43C-4EF0-A11D-DFB1983BFD1C}" presName="item3" presStyleLbl="node1" presStyleIdx="2" presStyleCnt="3">
        <dgm:presLayoutVars>
          <dgm:bulletEnabled val="1"/>
        </dgm:presLayoutVars>
      </dgm:prSet>
      <dgm:spPr/>
    </dgm:pt>
    <dgm:pt modelId="{40B33506-52B8-440D-A47D-EBAEF9FB6B66}" type="pres">
      <dgm:prSet presAssocID="{A2A66489-ED08-4ADA-B18E-4AAF9A312511}" presName="funnel" presStyleLbl="trAlignAcc1" presStyleIdx="0" presStyleCnt="1" custLinFactNeighborX="21" custLinFactNeighborY="-42"/>
      <dgm:spPr/>
    </dgm:pt>
  </dgm:ptLst>
  <dgm:cxnLst>
    <dgm:cxn modelId="{D610EF1B-5C13-4920-9918-D86C73C0B101}" type="presOf" srcId="{A2A66489-ED08-4ADA-B18E-4AAF9A312511}" destId="{13C77F1B-F7C0-4F82-8588-441432148C2F}" srcOrd="0" destOrd="0" presId="urn:microsoft.com/office/officeart/2005/8/layout/funnel1"/>
    <dgm:cxn modelId="{1E97A02B-4686-47BC-8CC6-C382DA5DC63F}" type="presOf" srcId="{D2EAF118-26D6-463E-B320-77A7A2697E6C}" destId="{81075ABA-5319-4EEB-ADF6-95EA42F18E89}" srcOrd="0" destOrd="0" presId="urn:microsoft.com/office/officeart/2005/8/layout/funnel1"/>
    <dgm:cxn modelId="{D8E2234A-124D-4614-B470-58DE76D42DF3}" srcId="{A2A66489-ED08-4ADA-B18E-4AAF9A312511}" destId="{DB6CA880-A43C-4EF0-A11D-DFB1983BFD1C}" srcOrd="3" destOrd="0" parTransId="{DF67AC82-7469-4075-941D-1754DEF3AF03}" sibTransId="{BC44A718-9E8C-4EF4-B587-790EC3806329}"/>
    <dgm:cxn modelId="{B70FD070-2083-4484-9A6F-017CA0688E12}" type="presOf" srcId="{C36BFF3F-B509-425D-8803-2E8A9A401644}" destId="{1D115138-8F30-4774-9404-6BF4CADFDE3C}" srcOrd="0" destOrd="0" presId="urn:microsoft.com/office/officeart/2005/8/layout/funnel1"/>
    <dgm:cxn modelId="{8AB18B93-8E91-4B0D-9B2E-D5F5254AE0A3}" srcId="{A2A66489-ED08-4ADA-B18E-4AAF9A312511}" destId="{D2EAF118-26D6-463E-B320-77A7A2697E6C}" srcOrd="0" destOrd="0" parTransId="{E5D3F8A3-5530-4E7B-A6A9-32DD478FEF59}" sibTransId="{1ECDFCE5-28D1-4F3C-AA1E-4ADE94C89848}"/>
    <dgm:cxn modelId="{88C061A1-2DBC-40CC-A497-E4655AB441EA}" type="presOf" srcId="{E4352FF8-ABF2-4FA7-A199-11B872B1AC92}" destId="{3A23A82B-C328-4D43-A435-4AE633FD932E}" srcOrd="0" destOrd="0" presId="urn:microsoft.com/office/officeart/2005/8/layout/funnel1"/>
    <dgm:cxn modelId="{98231BB5-36F6-4286-9270-C68CDDDAAD4B}" srcId="{A2A66489-ED08-4ADA-B18E-4AAF9A312511}" destId="{E4352FF8-ABF2-4FA7-A199-11B872B1AC92}" srcOrd="2" destOrd="0" parTransId="{A6A4C02E-EEB7-46F5-8C85-D67B148C3BBA}" sibTransId="{8CFF7EF7-89E6-4CFE-8C12-E6866268B674}"/>
    <dgm:cxn modelId="{056C33C9-7A9F-46E1-BC5B-DCB225FA8374}" srcId="{A2A66489-ED08-4ADA-B18E-4AAF9A312511}" destId="{C36BFF3F-B509-425D-8803-2E8A9A401644}" srcOrd="1" destOrd="0" parTransId="{C28D7725-7135-4290-9569-15883CBB713F}" sibTransId="{2383F444-BB49-4306-B92F-1F5E108FBD54}"/>
    <dgm:cxn modelId="{4F776BDD-9D50-4CD1-AD5A-EF619B28ADBE}" type="presOf" srcId="{DB6CA880-A43C-4EF0-A11D-DFB1983BFD1C}" destId="{B155E28B-466B-44FF-82DF-DD36ED567A40}" srcOrd="0" destOrd="0" presId="urn:microsoft.com/office/officeart/2005/8/layout/funnel1"/>
    <dgm:cxn modelId="{72DC6207-B3B2-4BB7-A81E-09284A75EEB0}" type="presParOf" srcId="{13C77F1B-F7C0-4F82-8588-441432148C2F}" destId="{71DAA626-37F3-4154-90F2-E445C88E5D14}" srcOrd="0" destOrd="0" presId="urn:microsoft.com/office/officeart/2005/8/layout/funnel1"/>
    <dgm:cxn modelId="{C5576DEE-6D03-4B99-A25E-1BC69C036F7B}" type="presParOf" srcId="{13C77F1B-F7C0-4F82-8588-441432148C2F}" destId="{846A362B-0E0D-4DD7-9E63-F216FC3662CC}" srcOrd="1" destOrd="0" presId="urn:microsoft.com/office/officeart/2005/8/layout/funnel1"/>
    <dgm:cxn modelId="{54D68B45-DB8B-4F55-A55A-B9E88C12E0AA}" type="presParOf" srcId="{13C77F1B-F7C0-4F82-8588-441432148C2F}" destId="{B155E28B-466B-44FF-82DF-DD36ED567A40}" srcOrd="2" destOrd="0" presId="urn:microsoft.com/office/officeart/2005/8/layout/funnel1"/>
    <dgm:cxn modelId="{B05BEA80-2291-4844-B06A-F5EDE2A7C801}" type="presParOf" srcId="{13C77F1B-F7C0-4F82-8588-441432148C2F}" destId="{3A23A82B-C328-4D43-A435-4AE633FD932E}" srcOrd="3" destOrd="0" presId="urn:microsoft.com/office/officeart/2005/8/layout/funnel1"/>
    <dgm:cxn modelId="{0F3CBE72-E0E4-4A01-9B33-B8315F4E8D9F}" type="presParOf" srcId="{13C77F1B-F7C0-4F82-8588-441432148C2F}" destId="{1D115138-8F30-4774-9404-6BF4CADFDE3C}" srcOrd="4" destOrd="0" presId="urn:microsoft.com/office/officeart/2005/8/layout/funnel1"/>
    <dgm:cxn modelId="{6E84D2E0-9C7E-4465-9EB0-CF894428FC0F}" type="presParOf" srcId="{13C77F1B-F7C0-4F82-8588-441432148C2F}" destId="{81075ABA-5319-4EEB-ADF6-95EA42F18E89}" srcOrd="5" destOrd="0" presId="urn:microsoft.com/office/officeart/2005/8/layout/funnel1"/>
    <dgm:cxn modelId="{CD2E9283-CC9A-47E8-A8C7-2EE0DB1DB7C0}" type="presParOf" srcId="{13C77F1B-F7C0-4F82-8588-441432148C2F}" destId="{40B33506-52B8-440D-A47D-EBAEF9FB6B6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B5224-7374-4954-B682-EADC7319CAE7}">
      <dsp:nvSpPr>
        <dsp:cNvPr id="0" name=""/>
        <dsp:cNvSpPr/>
      </dsp:nvSpPr>
      <dsp:spPr>
        <a:xfrm>
          <a:off x="2874010" y="3036805"/>
          <a:ext cx="2379980" cy="237998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6500" kern="1200" dirty="0"/>
        </a:p>
      </dsp:txBody>
      <dsp:txXfrm>
        <a:off x="3222550" y="3385345"/>
        <a:ext cx="1682900" cy="1682900"/>
      </dsp:txXfrm>
    </dsp:sp>
    <dsp:sp modelId="{0BF9F906-7228-4AC5-B9C1-48D5F63C90FF}">
      <dsp:nvSpPr>
        <dsp:cNvPr id="0" name=""/>
        <dsp:cNvSpPr/>
      </dsp:nvSpPr>
      <dsp:spPr>
        <a:xfrm rot="12900000">
          <a:off x="1161933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8B7217-B38B-49FB-B697-3E2F58791EF9}">
      <dsp:nvSpPr>
        <dsp:cNvPr id="0" name=""/>
        <dsp:cNvSpPr/>
      </dsp:nvSpPr>
      <dsp:spPr>
        <a:xfrm>
          <a:off x="213498" y="1417830"/>
          <a:ext cx="2260981" cy="18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latin typeface="+mn-lt"/>
            </a:rPr>
            <a:t>operational tools </a:t>
          </a:r>
          <a:r>
            <a:rPr lang="en-GB" sz="1700" kern="1200">
              <a:latin typeface="+mn-lt"/>
            </a:rPr>
            <a:t>for climate adaptation, mitigation and monitoring</a:t>
          </a:r>
          <a:endParaRPr lang="fr-FR" sz="1700" kern="1200" dirty="0"/>
        </a:p>
      </dsp:txBody>
      <dsp:txXfrm>
        <a:off x="266475" y="1470807"/>
        <a:ext cx="2155027" cy="1702830"/>
      </dsp:txXfrm>
    </dsp:sp>
    <dsp:sp modelId="{EC5384C1-AF2D-4765-B0EA-7187F68521EA}">
      <dsp:nvSpPr>
        <dsp:cNvPr id="0" name=""/>
        <dsp:cNvSpPr/>
      </dsp:nvSpPr>
      <dsp:spPr>
        <a:xfrm rot="16200000">
          <a:off x="3057324" y="1573802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421333"/>
            <a:satOff val="-38978"/>
            <a:lumOff val="19404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4F764F-2E24-481E-9FA7-AADD58DCED49}">
      <dsp:nvSpPr>
        <dsp:cNvPr id="0" name=""/>
        <dsp:cNvSpPr/>
      </dsp:nvSpPr>
      <dsp:spPr>
        <a:xfrm>
          <a:off x="2933509" y="1881"/>
          <a:ext cx="2260981" cy="18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417212"/>
                <a:satOff val="-38978"/>
                <a:lumOff val="201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417212"/>
                <a:satOff val="-38978"/>
                <a:lumOff val="201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417212"/>
                <a:satOff val="-38978"/>
                <a:lumOff val="201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latin typeface="+mn-lt"/>
            </a:rPr>
            <a:t>Foster cooperation </a:t>
          </a:r>
          <a:r>
            <a:rPr lang="en-GB" sz="1700" kern="1200">
              <a:latin typeface="+mn-lt"/>
            </a:rPr>
            <a:t>around these applications to favour their reuse and communicate on them</a:t>
          </a:r>
          <a:endParaRPr lang="fr-FR" sz="1700" kern="1200" dirty="0"/>
        </a:p>
      </dsp:txBody>
      <dsp:txXfrm>
        <a:off x="2986486" y="54858"/>
        <a:ext cx="2155027" cy="1702830"/>
      </dsp:txXfrm>
    </dsp:sp>
    <dsp:sp modelId="{3B17BD3C-BDBC-4F08-8CF2-4BEC6E7F22CA}">
      <dsp:nvSpPr>
        <dsp:cNvPr id="0" name=""/>
        <dsp:cNvSpPr/>
      </dsp:nvSpPr>
      <dsp:spPr>
        <a:xfrm rot="19500000">
          <a:off x="4952715" y="2560481"/>
          <a:ext cx="2013351" cy="67829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842665"/>
            <a:satOff val="-77955"/>
            <a:lumOff val="3880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805124-1E32-4D7D-92B9-80960BBFF126}">
      <dsp:nvSpPr>
        <dsp:cNvPr id="0" name=""/>
        <dsp:cNvSpPr/>
      </dsp:nvSpPr>
      <dsp:spPr>
        <a:xfrm>
          <a:off x="5653520" y="1417830"/>
          <a:ext cx="2260981" cy="18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834424"/>
                <a:satOff val="-77955"/>
                <a:lumOff val="402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834424"/>
                <a:satOff val="-77955"/>
                <a:lumOff val="402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834424"/>
                <a:satOff val="-77955"/>
                <a:lumOff val="402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latin typeface="+mn-lt"/>
            </a:rPr>
            <a:t>Build a network </a:t>
          </a:r>
          <a:r>
            <a:rPr lang="en-GB" sz="1700" kern="1200">
              <a:latin typeface="+mn-lt"/>
            </a:rPr>
            <a:t>for space agencies and public and private entities involved in the use of EO data for operational climate action</a:t>
          </a:r>
          <a:endParaRPr lang="fr-FR" sz="1700" kern="1200" dirty="0"/>
        </a:p>
      </dsp:txBody>
      <dsp:txXfrm>
        <a:off x="5706497" y="1470807"/>
        <a:ext cx="2155027" cy="1702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AA626-37F3-4154-90F2-E445C88E5D14}">
      <dsp:nvSpPr>
        <dsp:cNvPr id="0" name=""/>
        <dsp:cNvSpPr/>
      </dsp:nvSpPr>
      <dsp:spPr>
        <a:xfrm>
          <a:off x="2615618" y="232270"/>
          <a:ext cx="4609668" cy="1600877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A362B-0E0D-4DD7-9E63-F216FC3662CC}">
      <dsp:nvSpPr>
        <dsp:cNvPr id="0" name=""/>
        <dsp:cNvSpPr/>
      </dsp:nvSpPr>
      <dsp:spPr>
        <a:xfrm>
          <a:off x="4480926" y="4050659"/>
          <a:ext cx="893346" cy="571741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55E28B-466B-44FF-82DF-DD36ED567A40}">
      <dsp:nvSpPr>
        <dsp:cNvPr id="0" name=""/>
        <dsp:cNvSpPr/>
      </dsp:nvSpPr>
      <dsp:spPr>
        <a:xfrm>
          <a:off x="2966668" y="4609668"/>
          <a:ext cx="3921862" cy="1072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rgbClr val="FF0000"/>
              </a:solidFill>
            </a:rPr>
            <a:t>SCO Project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Operational</a:t>
          </a:r>
          <a:r>
            <a:rPr lang="fr-FR" sz="1800" kern="1200" dirty="0"/>
            <a:t> </a:t>
          </a:r>
          <a:r>
            <a:rPr lang="fr-FR" sz="1800" kern="1200" dirty="0" err="1"/>
            <a:t>Climate</a:t>
          </a:r>
          <a:r>
            <a:rPr lang="fr-FR" sz="1800" kern="1200" dirty="0"/>
            <a:t> Service/Prototype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With</a:t>
          </a:r>
          <a:r>
            <a:rPr lang="fr-FR" sz="1800" kern="1200" dirty="0"/>
            <a:t> High Techno/</a:t>
          </a:r>
          <a:r>
            <a:rPr lang="fr-FR" sz="1800" kern="1200" dirty="0" err="1"/>
            <a:t>scientific</a:t>
          </a:r>
          <a:r>
            <a:rPr lang="fr-FR" sz="1800" kern="1200" dirty="0"/>
            <a:t> content</a:t>
          </a:r>
        </a:p>
      </dsp:txBody>
      <dsp:txXfrm>
        <a:off x="2966668" y="4609668"/>
        <a:ext cx="3921862" cy="1072015"/>
      </dsp:txXfrm>
    </dsp:sp>
    <dsp:sp modelId="{3A23A82B-C328-4D43-A435-4AE633FD932E}">
      <dsp:nvSpPr>
        <dsp:cNvPr id="0" name=""/>
        <dsp:cNvSpPr/>
      </dsp:nvSpPr>
      <dsp:spPr>
        <a:xfrm>
          <a:off x="4299850" y="1973413"/>
          <a:ext cx="1608023" cy="160802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Service Provider/</a:t>
          </a:r>
          <a:r>
            <a:rPr lang="fr-FR" sz="1100" kern="1200" dirty="0" err="1"/>
            <a:t>Company</a:t>
          </a:r>
          <a:endParaRPr lang="fr-FR" sz="1100" kern="1200" dirty="0"/>
        </a:p>
      </dsp:txBody>
      <dsp:txXfrm>
        <a:off x="4535340" y="2208903"/>
        <a:ext cx="1137043" cy="1137043"/>
      </dsp:txXfrm>
    </dsp:sp>
    <dsp:sp modelId="{1D115138-8F30-4774-9404-6BF4CADFDE3C}">
      <dsp:nvSpPr>
        <dsp:cNvPr id="0" name=""/>
        <dsp:cNvSpPr/>
      </dsp:nvSpPr>
      <dsp:spPr>
        <a:xfrm>
          <a:off x="3140906" y="750411"/>
          <a:ext cx="1608023" cy="160802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Labs</a:t>
          </a:r>
          <a:endParaRPr lang="fr-FR" sz="1100" kern="1200" dirty="0"/>
        </a:p>
      </dsp:txBody>
      <dsp:txXfrm>
        <a:off x="3376396" y="985901"/>
        <a:ext cx="1137043" cy="1137043"/>
      </dsp:txXfrm>
    </dsp:sp>
    <dsp:sp modelId="{81075ABA-5319-4EEB-ADF6-95EA42F18E89}">
      <dsp:nvSpPr>
        <dsp:cNvPr id="0" name=""/>
        <dsp:cNvSpPr/>
      </dsp:nvSpPr>
      <dsp:spPr>
        <a:xfrm>
          <a:off x="4784664" y="361626"/>
          <a:ext cx="1608023" cy="160802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 err="1"/>
            <a:t>Users</a:t>
          </a:r>
          <a:endParaRPr lang="fr-FR" sz="1100" kern="1200" dirty="0"/>
        </a:p>
      </dsp:txBody>
      <dsp:txXfrm>
        <a:off x="5020154" y="597116"/>
        <a:ext cx="1137043" cy="1137043"/>
      </dsp:txXfrm>
    </dsp:sp>
    <dsp:sp modelId="{40B33506-52B8-440D-A47D-EBAEF9FB6B66}">
      <dsp:nvSpPr>
        <dsp:cNvPr id="0" name=""/>
        <dsp:cNvSpPr/>
      </dsp:nvSpPr>
      <dsp:spPr>
        <a:xfrm>
          <a:off x="2427279" y="34052"/>
          <a:ext cx="5002740" cy="400219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946F89-3C8B-A74E-BE19-BACA2AE1CA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694FE-5F46-2648-BCB3-488879180D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253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2194E-DFCA-4BBD-A85C-BE14FE4AC49E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C0918-2127-494D-BCD3-BC383FA1C4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27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C0918-2127-494D-BCD3-BC383FA1C45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97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Laurence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96B5C-12A0-4042-B4D0-BD3B9A4F58C6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043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A9035F44-8A02-46B4-B47F-F4E60E9896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4282" y="3247804"/>
            <a:ext cx="2263441" cy="323165"/>
          </a:xfrm>
        </p:spPr>
        <p:txBody>
          <a:bodyPr wrap="none">
            <a:spAutoFit/>
          </a:bodyPr>
          <a:lstStyle>
            <a:lvl1pPr marL="0" indent="0" algn="ctr">
              <a:buNone/>
              <a:defRPr sz="2100" cap="all" baseline="0">
                <a:solidFill>
                  <a:schemeClr val="accent1"/>
                </a:solidFill>
                <a:latin typeface="Arial MT Std Extra Bold Cond" panose="020B0906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Référence dossier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E6565DA9-72C1-4A7D-AE76-7F62DFD56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1563" y="1221388"/>
            <a:ext cx="9688875" cy="182819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de la</a:t>
            </a:r>
            <a:br>
              <a:rPr lang="fr-FR" dirty="0"/>
            </a:br>
            <a:r>
              <a:rPr lang="fr-FR" dirty="0"/>
              <a:t>présentation</a:t>
            </a:r>
            <a:br>
              <a:rPr lang="fr-FR" dirty="0"/>
            </a:br>
            <a:r>
              <a:rPr lang="fr-FR" dirty="0" err="1"/>
              <a:t>lorem</a:t>
            </a:r>
            <a:r>
              <a:rPr lang="fr-FR" dirty="0"/>
              <a:t> ipsum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0B40BE5-0338-447F-B124-9529F25F7B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4516" y="3902872"/>
            <a:ext cx="302968" cy="21544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Lieu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ACFB15F9-D5BF-40F2-8666-C9A09BA438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4669" y="4270969"/>
            <a:ext cx="2702663" cy="21544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Prénom Nom, Fonction de l’intervenant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ACFB15F9-D5BF-40F2-8666-C9A09BA438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6463" y="3687428"/>
            <a:ext cx="359074" cy="215444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614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BFD8773-D6B2-411F-8580-010C32E6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267200" cy="6572250"/>
          </a:xfrm>
          <a:solidFill>
            <a:schemeClr val="bg1">
              <a:lumMod val="95000"/>
            </a:schemeClr>
          </a:solidFill>
        </p:spPr>
        <p:txBody>
          <a:bodyPr anchor="t" anchorCtr="0">
            <a:normAutofit/>
          </a:bodyPr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331FCD1-E250-4EF9-9754-DC1E7A6B6F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8001" y="161925"/>
            <a:ext cx="5431350" cy="276225"/>
          </a:xfrm>
        </p:spPr>
        <p:txBody>
          <a:bodyPr anchor="ctr" anchorCtr="0">
            <a:noAutofit/>
          </a:bodyPr>
          <a:lstStyle>
            <a:lvl1pPr>
              <a:defRPr sz="14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Indiquez l’objet de la présentation - Date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EC714140-CB00-4327-8652-2CA76C0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8000" y="710857"/>
            <a:ext cx="7222050" cy="290849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CA4E216-1134-467D-ADE8-4AC3039CDE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08000" y="1885949"/>
            <a:ext cx="7222050" cy="384016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3850" indent="0">
              <a:spcBef>
                <a:spcPts val="0"/>
              </a:spcBef>
              <a:buFontTx/>
              <a:buNone/>
              <a:defRPr sz="1400" b="0">
                <a:latin typeface="Arial MT Std Light" panose="020B0302030403020204" pitchFamily="34" charset="0"/>
              </a:defRPr>
            </a:lvl2pPr>
          </a:lstStyle>
          <a:p>
            <a:pPr lvl="0"/>
            <a:r>
              <a:rPr lang="fr-FR" dirty="0"/>
              <a:t>Titre 1</a:t>
            </a:r>
          </a:p>
          <a:p>
            <a:pPr lvl="0"/>
            <a:r>
              <a:rPr lang="fr-FR" dirty="0"/>
              <a:t>Titre 2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3624D890-2D50-4DB4-87A1-F6A2F0C51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F15C832-BA88-44B2-B74D-EBDA7A9ACE5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17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+ fond dégrad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067832-BFDC-48EB-99EE-6F76E68FED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67000">
                <a:schemeClr val="accent2"/>
              </a:gs>
              <a:gs pos="35000">
                <a:srgbClr val="005191"/>
              </a:gs>
              <a:gs pos="0">
                <a:srgbClr val="02025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81D8DD-5FCB-450D-95F1-48BC8C3A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7A78DC-7637-4109-BBDD-413DC6068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9C6F09A8-1E7A-4227-AC62-BB5DFF5A11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61925"/>
            <a:ext cx="8601075" cy="276225"/>
          </a:xfrm>
        </p:spPr>
        <p:txBody>
          <a:bodyPr anchor="ctr" anchorCtr="0">
            <a:noAutofit/>
          </a:bodyPr>
          <a:lstStyle>
            <a:lvl1pPr>
              <a:defRPr sz="14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Indiquez l’objet de la présentation - Date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9E0E8E1-8776-4E1E-9E25-D90821B48FC1}"/>
              </a:ext>
            </a:extLst>
          </p:cNvPr>
          <p:cNvCxnSpPr>
            <a:cxnSpLocks/>
          </p:cNvCxnSpPr>
          <p:nvPr userDrawn="1"/>
        </p:nvCxnSpPr>
        <p:spPr>
          <a:xfrm>
            <a:off x="359999" y="592670"/>
            <a:ext cx="114720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6F54370C-3C83-44EF-AED9-26116E41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546" y="6626632"/>
            <a:ext cx="242053" cy="184666"/>
          </a:xfrm>
        </p:spPr>
        <p:txBody>
          <a:bodyPr/>
          <a:lstStyle/>
          <a:p>
            <a:fld id="{1F15C832-BA88-44B2-B74D-EBDA7A9ACE5F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F83CF46-8F60-4033-A89F-BF70ABE27E5F}"/>
              </a:ext>
            </a:extLst>
          </p:cNvPr>
          <p:cNvCxnSpPr/>
          <p:nvPr userDrawn="1"/>
        </p:nvCxnSpPr>
        <p:spPr>
          <a:xfrm>
            <a:off x="11353800" y="6648718"/>
            <a:ext cx="0" cy="1404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AD1C218D-472B-480C-843F-CCCEE3CDABE5}"/>
              </a:ext>
            </a:extLst>
          </p:cNvPr>
          <p:cNvSpPr txBox="1"/>
          <p:nvPr userDrawn="1"/>
        </p:nvSpPr>
        <p:spPr>
          <a:xfrm>
            <a:off x="11430002" y="6649716"/>
            <a:ext cx="328616" cy="1384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</a:rPr>
              <a:t>@ cnes</a:t>
            </a:r>
          </a:p>
        </p:txBody>
      </p:sp>
    </p:spTree>
    <p:extLst>
      <p:ext uri="{BB962C8B-B14F-4D97-AF65-F5344CB8AC3E}">
        <p14:creationId xmlns:p14="http://schemas.microsoft.com/office/powerpoint/2010/main" val="34484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droite + fo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F706EE2-CE13-4715-B6F8-83FF7D0471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01693A4-7E39-4586-AE6C-D7EDEDA701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67000">
                <a:schemeClr val="accent2">
                  <a:alpha val="80000"/>
                </a:schemeClr>
              </a:gs>
              <a:gs pos="35000">
                <a:srgbClr val="005191">
                  <a:alpha val="80000"/>
                </a:srgbClr>
              </a:gs>
              <a:gs pos="0">
                <a:srgbClr val="020251">
                  <a:alpha val="8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texte 7">
            <a:extLst>
              <a:ext uri="{FF2B5EF4-FFF2-40B4-BE49-F238E27FC236}">
                <a16:creationId xmlns:a16="http://schemas.microsoft.com/office/drawing/2014/main" id="{B75A0A25-8756-4511-A62F-A1E0AC3F20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8001" y="161925"/>
            <a:ext cx="5431350" cy="276225"/>
          </a:xfrm>
        </p:spPr>
        <p:txBody>
          <a:bodyPr anchor="ctr" anchorCtr="0">
            <a:noAutofit/>
          </a:bodyPr>
          <a:lstStyle>
            <a:lvl1pPr>
              <a:defRPr sz="14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Indiquez l’objet de la présentation - Date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FCEFED8-BA22-4820-926E-0E5AC163A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0" y="710857"/>
            <a:ext cx="5432400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9A34B22-BAAD-4596-A0C2-B643045A4A4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08000" y="1330325"/>
            <a:ext cx="709822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0BDDA6F-6D73-4F96-81E5-423C8B139C67}"/>
              </a:ext>
            </a:extLst>
          </p:cNvPr>
          <p:cNvCxnSpPr>
            <a:cxnSpLocks/>
          </p:cNvCxnSpPr>
          <p:nvPr userDrawn="1"/>
        </p:nvCxnSpPr>
        <p:spPr>
          <a:xfrm>
            <a:off x="4105275" y="592670"/>
            <a:ext cx="76009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225033C-1F46-4D5B-AF8F-00550E3D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546" y="6626632"/>
            <a:ext cx="242053" cy="184666"/>
          </a:xfrm>
        </p:spPr>
        <p:txBody>
          <a:bodyPr/>
          <a:lstStyle/>
          <a:p>
            <a:fld id="{1F15C832-BA88-44B2-B74D-EBDA7A9ACE5F}" type="slidenum">
              <a:rPr lang="fr-FR" smtClean="0"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D7EEDD6-109B-4725-9839-B01316D07E96}"/>
              </a:ext>
            </a:extLst>
          </p:cNvPr>
          <p:cNvCxnSpPr/>
          <p:nvPr userDrawn="1"/>
        </p:nvCxnSpPr>
        <p:spPr>
          <a:xfrm>
            <a:off x="11353800" y="6648718"/>
            <a:ext cx="0" cy="1404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220411A2-D4E9-43AD-BEE7-25B13909D3BD}"/>
              </a:ext>
            </a:extLst>
          </p:cNvPr>
          <p:cNvSpPr txBox="1"/>
          <p:nvPr userDrawn="1"/>
        </p:nvSpPr>
        <p:spPr>
          <a:xfrm>
            <a:off x="11430002" y="6649716"/>
            <a:ext cx="328616" cy="1384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</a:rPr>
              <a:t>@ cnes</a:t>
            </a:r>
          </a:p>
        </p:txBody>
      </p:sp>
    </p:spTree>
    <p:extLst>
      <p:ext uri="{BB962C8B-B14F-4D97-AF65-F5344CB8AC3E}">
        <p14:creationId xmlns:p14="http://schemas.microsoft.com/office/powerpoint/2010/main" val="23751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4B1AF-3C2B-471A-B0CB-68D5A7E5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6D91DB-5D9A-4CC3-8095-F75DEEC3D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000" y="1349375"/>
            <a:ext cx="4932000" cy="4320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20A064-31D4-42AE-907A-264DBC27F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349375"/>
            <a:ext cx="4932000" cy="43200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F725E42-E135-4BB9-A7E6-8DD140B24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1049" y="1514475"/>
            <a:ext cx="238088" cy="4068000"/>
          </a:xfrm>
          <a:prstGeom prst="rect">
            <a:avLst/>
          </a:prstGeom>
        </p:spPr>
      </p:pic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BC50BAE0-AE32-4D4E-A6B6-B0375453F6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61925"/>
            <a:ext cx="8601075" cy="276225"/>
          </a:xfrm>
        </p:spPr>
        <p:txBody>
          <a:bodyPr anchor="ctr" anchorCtr="0">
            <a:noAutofit/>
          </a:bodyPr>
          <a:lstStyle>
            <a:lvl1pPr>
              <a:defRPr sz="14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Indiquez l’objet de la présentation - Date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BE74D151-8A07-43F8-855E-4AEDCEFB3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546" y="6626632"/>
            <a:ext cx="242053" cy="184666"/>
          </a:xfrm>
        </p:spPr>
        <p:txBody>
          <a:bodyPr/>
          <a:lstStyle/>
          <a:p>
            <a:fld id="{1F15C832-BA88-44B2-B74D-EBDA7A9ACE5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53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BFD8773-D6B2-411F-8580-010C32E63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267200" cy="6572250"/>
          </a:xfrm>
          <a:solidFill>
            <a:schemeClr val="bg1">
              <a:lumMod val="95000"/>
            </a:schemeClr>
          </a:solidFill>
        </p:spPr>
        <p:txBody>
          <a:bodyPr anchor="t" anchorCtr="0">
            <a:normAutofit/>
          </a:bodyPr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331FCD1-E250-4EF9-9754-DC1E7A6B6F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8001" y="161925"/>
            <a:ext cx="5431350" cy="276225"/>
          </a:xfrm>
        </p:spPr>
        <p:txBody>
          <a:bodyPr anchor="ctr" anchorCtr="0">
            <a:noAutofit/>
          </a:bodyPr>
          <a:lstStyle>
            <a:lvl1pPr>
              <a:defRPr sz="14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Indiquez l’objet de la présentation - Date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EC714140-CB00-4327-8652-2CA76C0D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000" y="710857"/>
            <a:ext cx="5432400" cy="33239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DF29D38-7158-4649-AD5B-919F941E18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08000" y="1330325"/>
            <a:ext cx="7098225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A3AAF6A6-744D-4077-9457-8076575F7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546" y="6626632"/>
            <a:ext cx="242053" cy="184666"/>
          </a:xfrm>
        </p:spPr>
        <p:txBody>
          <a:bodyPr/>
          <a:lstStyle/>
          <a:p>
            <a:fld id="{1F15C832-BA88-44B2-B74D-EBDA7A9ACE5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17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6B65E-EFEC-405D-81AF-86465BCF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10857"/>
            <a:ext cx="11472001" cy="290849"/>
          </a:xfrm>
        </p:spPr>
        <p:txBody>
          <a:bodyPr/>
          <a:lstStyle>
            <a:lvl1pPr>
              <a:defRPr sz="21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0BAE0C10-DBBF-418C-B4FB-037453E9F1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61925"/>
            <a:ext cx="8601075" cy="276225"/>
          </a:xfrm>
        </p:spPr>
        <p:txBody>
          <a:bodyPr anchor="ctr" anchorCtr="0">
            <a:noAutofit/>
          </a:bodyPr>
          <a:lstStyle>
            <a:lvl1pPr>
              <a:defRPr sz="14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Indiquez l’objet de la présentation - Date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CF10CCD7-E80C-45A6-9244-EEE6992B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546" y="6626632"/>
            <a:ext cx="242053" cy="184666"/>
          </a:xfrm>
        </p:spPr>
        <p:txBody>
          <a:bodyPr/>
          <a:lstStyle/>
          <a:p>
            <a:fld id="{1F15C832-BA88-44B2-B74D-EBDA7A9ACE5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90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D4AE20AA-BB0A-4E74-94B5-C36D025FF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61925"/>
            <a:ext cx="8601075" cy="276225"/>
          </a:xfrm>
        </p:spPr>
        <p:txBody>
          <a:bodyPr anchor="ctr" anchorCtr="0">
            <a:noAutofit/>
          </a:bodyPr>
          <a:lstStyle>
            <a:lvl1pPr>
              <a:defRPr sz="14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Indiquez l’objet de la présentation - Date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77901D-18B9-408F-9D22-17BCDFE8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546" y="6626632"/>
            <a:ext cx="242053" cy="184666"/>
          </a:xfrm>
        </p:spPr>
        <p:txBody>
          <a:bodyPr/>
          <a:lstStyle/>
          <a:p>
            <a:fld id="{1F15C832-BA88-44B2-B74D-EBDA7A9ACE5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605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6B65E-EFEC-405D-81AF-86465BCFB5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1563" y="1396657"/>
            <a:ext cx="9688875" cy="304699"/>
          </a:xfrm>
        </p:spPr>
        <p:txBody>
          <a:bodyPr/>
          <a:lstStyle>
            <a:lvl1pPr algn="ctr">
              <a:defRPr sz="2200" cap="all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Remerciements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0D40B16-9E8C-44A6-8A30-86223F37A9F5}"/>
              </a:ext>
            </a:extLst>
          </p:cNvPr>
          <p:cNvCxnSpPr>
            <a:cxnSpLocks/>
          </p:cNvCxnSpPr>
          <p:nvPr userDrawn="1"/>
        </p:nvCxnSpPr>
        <p:spPr>
          <a:xfrm>
            <a:off x="359999" y="592670"/>
            <a:ext cx="1147200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569048E8-B1C0-47BD-A569-E529BAC6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546" y="6626632"/>
            <a:ext cx="242053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15C832-BA88-44B2-B74D-EBDA7A9ACE5F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8E38585-9166-4372-9E5B-C0D60337A045}"/>
              </a:ext>
            </a:extLst>
          </p:cNvPr>
          <p:cNvCxnSpPr/>
          <p:nvPr userDrawn="1"/>
        </p:nvCxnSpPr>
        <p:spPr>
          <a:xfrm>
            <a:off x="11353800" y="6648718"/>
            <a:ext cx="0" cy="140494"/>
          </a:xfrm>
          <a:prstGeom prst="line">
            <a:avLst/>
          </a:prstGeom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 avec 3 logos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4">
            <a:extLst>
              <a:ext uri="{FF2B5EF4-FFF2-40B4-BE49-F238E27FC236}">
                <a16:creationId xmlns:a16="http://schemas.microsoft.com/office/drawing/2014/main" id="{7B051257-98FB-47D1-AD92-00FFD55086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95374" y="4583490"/>
            <a:ext cx="1171938" cy="761134"/>
          </a:xfrm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  4">
            <a:extLst>
              <a:ext uri="{FF2B5EF4-FFF2-40B4-BE49-F238E27FC236}">
                <a16:creationId xmlns:a16="http://schemas.microsoft.com/office/drawing/2014/main" id="{047A7C21-80BF-4B88-9BBD-7BF2004817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740" y="4583490"/>
            <a:ext cx="1171938" cy="761134"/>
          </a:xfrm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  4">
            <a:extLst>
              <a:ext uri="{FF2B5EF4-FFF2-40B4-BE49-F238E27FC236}">
                <a16:creationId xmlns:a16="http://schemas.microsoft.com/office/drawing/2014/main" id="{757F82D7-D55E-4D03-8981-8D57F63ADB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56000" y="4583490"/>
            <a:ext cx="1171938" cy="761134"/>
          </a:xfrm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E6B65E-EFEC-405D-81AF-86465BCFB5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1563" y="1396657"/>
            <a:ext cx="9688875" cy="304699"/>
          </a:xfrm>
        </p:spPr>
        <p:txBody>
          <a:bodyPr/>
          <a:lstStyle>
            <a:lvl1pPr algn="ctr">
              <a:defRPr sz="2200" cap="all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Remerciements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A2C86A3-3D45-450B-AF19-ED30AAF410D5}"/>
              </a:ext>
            </a:extLst>
          </p:cNvPr>
          <p:cNvCxnSpPr>
            <a:cxnSpLocks/>
          </p:cNvCxnSpPr>
          <p:nvPr userDrawn="1"/>
        </p:nvCxnSpPr>
        <p:spPr>
          <a:xfrm>
            <a:off x="359999" y="592670"/>
            <a:ext cx="1147200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02FCA550-E61C-4836-85F0-F564BE71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546" y="6626632"/>
            <a:ext cx="242053" cy="184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15C832-BA88-44B2-B74D-EBDA7A9ACE5F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6B8F946-BE36-42A5-9F83-3DD7CDE19F20}"/>
              </a:ext>
            </a:extLst>
          </p:cNvPr>
          <p:cNvCxnSpPr/>
          <p:nvPr userDrawn="1"/>
        </p:nvCxnSpPr>
        <p:spPr>
          <a:xfrm>
            <a:off x="11353800" y="6648718"/>
            <a:ext cx="0" cy="140494"/>
          </a:xfrm>
          <a:prstGeom prst="line">
            <a:avLst/>
          </a:prstGeom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8E1A49B3-112B-4203-80B1-9D38D3E4F84D}"/>
              </a:ext>
            </a:extLst>
          </p:cNvPr>
          <p:cNvSpPr txBox="1"/>
          <p:nvPr userDrawn="1"/>
        </p:nvSpPr>
        <p:spPr>
          <a:xfrm>
            <a:off x="11430001" y="6504570"/>
            <a:ext cx="370309" cy="1384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endParaRPr lang="fr-FR" sz="9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4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49" y="0"/>
            <a:ext cx="11125236" cy="11049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7348" y="1815351"/>
            <a:ext cx="11700000" cy="44662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227349" y="1148607"/>
            <a:ext cx="11700000" cy="5040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635531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 avec 1 logo parten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091E16AC-6E81-43AE-AF77-622249D7C6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03825" y="4706938"/>
            <a:ext cx="1784350" cy="1158875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E6565DA9-72C1-4A7D-AE76-7F62DFD56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1563" y="1221388"/>
            <a:ext cx="9688875" cy="182819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de la</a:t>
            </a:r>
            <a:br>
              <a:rPr lang="fr-FR" dirty="0"/>
            </a:br>
            <a:r>
              <a:rPr lang="fr-FR" dirty="0"/>
              <a:t>présentation</a:t>
            </a:r>
            <a:br>
              <a:rPr lang="fr-FR" dirty="0"/>
            </a:br>
            <a:r>
              <a:rPr lang="fr-FR" dirty="0" err="1"/>
              <a:t>lorem</a:t>
            </a:r>
            <a:r>
              <a:rPr lang="fr-FR" dirty="0"/>
              <a:t> ipsum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829F0960-CBD4-456B-BD47-21C6E44981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4282" y="3247804"/>
            <a:ext cx="2263441" cy="323165"/>
          </a:xfrm>
        </p:spPr>
        <p:txBody>
          <a:bodyPr wrap="none">
            <a:spAutoFit/>
          </a:bodyPr>
          <a:lstStyle>
            <a:lvl1pPr marL="0" indent="0" algn="ctr">
              <a:buNone/>
              <a:defRPr sz="2100" cap="all" baseline="0">
                <a:solidFill>
                  <a:schemeClr val="accent1"/>
                </a:solidFill>
                <a:latin typeface="Arial MT Std Extra Bold Cond" panose="020B0906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Référence dossier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8CF1F92-9B75-4E25-A346-D077D6F952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4516" y="3902872"/>
            <a:ext cx="302968" cy="21544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Lieu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B1701F7-784D-46BA-8D85-769A15CE2C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4669" y="4270969"/>
            <a:ext cx="2702663" cy="21544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Prénom Nom, Fonction de l’intervenant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ACFB15F9-D5BF-40F2-8666-C9A09BA43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6463" y="3687428"/>
            <a:ext cx="359074" cy="215444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737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 avec 3 logos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4">
            <a:extLst>
              <a:ext uri="{FF2B5EF4-FFF2-40B4-BE49-F238E27FC236}">
                <a16:creationId xmlns:a16="http://schemas.microsoft.com/office/drawing/2014/main" id="{88568475-D0A2-426E-BB81-6EA864EC55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9665" y="4792357"/>
            <a:ext cx="1171938" cy="76113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6" name="Espace réservé pour une image  4">
            <a:extLst>
              <a:ext uri="{FF2B5EF4-FFF2-40B4-BE49-F238E27FC236}">
                <a16:creationId xmlns:a16="http://schemas.microsoft.com/office/drawing/2014/main" id="{E1874CC0-3FC8-449F-9A47-A271E79930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0031" y="4792357"/>
            <a:ext cx="1171938" cy="76113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7" name="Espace réservé pour une image  4">
            <a:extLst>
              <a:ext uri="{FF2B5EF4-FFF2-40B4-BE49-F238E27FC236}">
                <a16:creationId xmlns:a16="http://schemas.microsoft.com/office/drawing/2014/main" id="{69E89F92-460D-49BC-8E61-84D7C088FB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70291" y="4792357"/>
            <a:ext cx="1171938" cy="761134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E6565DA9-72C1-4A7D-AE76-7F62DFD56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1563" y="1221388"/>
            <a:ext cx="9688875" cy="182819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de la</a:t>
            </a:r>
            <a:br>
              <a:rPr lang="fr-FR" dirty="0"/>
            </a:br>
            <a:r>
              <a:rPr lang="fr-FR" dirty="0"/>
              <a:t>présentation</a:t>
            </a:r>
            <a:br>
              <a:rPr lang="fr-FR" dirty="0"/>
            </a:br>
            <a:r>
              <a:rPr lang="fr-FR" dirty="0" err="1"/>
              <a:t>lorem</a:t>
            </a:r>
            <a:r>
              <a:rPr lang="fr-FR" dirty="0"/>
              <a:t> ipsum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78F1BEC1-BFC0-4E23-B9AE-B9CF658971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4282" y="3247804"/>
            <a:ext cx="2263441" cy="323165"/>
          </a:xfrm>
        </p:spPr>
        <p:txBody>
          <a:bodyPr wrap="none">
            <a:spAutoFit/>
          </a:bodyPr>
          <a:lstStyle>
            <a:lvl1pPr marL="0" indent="0" algn="ctr">
              <a:buNone/>
              <a:defRPr sz="2100" cap="all" baseline="0">
                <a:solidFill>
                  <a:schemeClr val="accent1"/>
                </a:solidFill>
                <a:latin typeface="Arial MT Std Extra Bold Cond" panose="020B0906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Référence dossier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324769AC-81AA-4F8C-BF75-14C22B315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4516" y="3902872"/>
            <a:ext cx="302968" cy="21544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Lieu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8E03375C-FD45-4574-AA7E-0317C89199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4669" y="4270969"/>
            <a:ext cx="2702663" cy="21544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Prénom Nom, Fonction de l’intervenant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ACFB15F9-D5BF-40F2-8666-C9A09BA438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6463" y="3687428"/>
            <a:ext cx="359074" cy="215444"/>
          </a:xfrm>
        </p:spPr>
        <p:txBody>
          <a:bodyPr/>
          <a:lstStyle>
            <a:lvl1pPr>
              <a:defRPr b="1"/>
            </a:lvl1pPr>
          </a:lstStyle>
          <a:p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974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1A6312-8835-4E31-8F70-FBD0E3AB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C6A2834B-471C-4F69-9C29-4C8188116C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8" y="3279939"/>
            <a:ext cx="6096001" cy="261610"/>
          </a:xfrm>
        </p:spPr>
        <p:txBody>
          <a:bodyPr anchor="ctr" anchorCtr="0"/>
          <a:lstStyle>
            <a:lvl1pPr marL="0" indent="0" algn="ctr">
              <a:buNone/>
              <a:defRPr sz="1700" baseline="0">
                <a:latin typeface="Arial MT Std Extra Bold Cond" panose="020B0906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de la présentation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D0A97A-81D5-47E5-BFC2-8EAEBBA0DF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3629025"/>
            <a:ext cx="6096000" cy="21544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F9642905-C31A-41C6-8B69-F14B173FCD3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0"/>
            <a:ext cx="6095998" cy="6858000"/>
          </a:xfrm>
          <a:solidFill>
            <a:schemeClr val="bg1">
              <a:lumMod val="95000"/>
            </a:schemeClr>
          </a:solidFill>
        </p:spPr>
        <p:txBody>
          <a:bodyPr anchor="t" anchorCtr="0">
            <a:normAutofit/>
          </a:bodyPr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9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 + 1 logo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4">
            <a:extLst>
              <a:ext uri="{FF2B5EF4-FFF2-40B4-BE49-F238E27FC236}">
                <a16:creationId xmlns:a16="http://schemas.microsoft.com/office/drawing/2014/main" id="{F20B399D-A684-4EF1-BFD5-9C2A62FCEB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51823" y="4185522"/>
            <a:ext cx="1784350" cy="1158875"/>
          </a:xfrm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1A6312-8835-4E31-8F70-FBD0E3AB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C6A2834B-471C-4F69-9C29-4C8188116C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8" y="3279939"/>
            <a:ext cx="6096001" cy="261610"/>
          </a:xfrm>
        </p:spPr>
        <p:txBody>
          <a:bodyPr anchor="ctr" anchorCtr="0"/>
          <a:lstStyle>
            <a:lvl1pPr marL="0" indent="0" algn="ctr">
              <a:buNone/>
              <a:defRPr sz="1700" baseline="0">
                <a:latin typeface="Arial MT Std Extra Bold Cond" panose="020B0906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de la présentation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D0A97A-81D5-47E5-BFC2-8EAEBBA0DF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3629025"/>
            <a:ext cx="6096000" cy="21544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F9642905-C31A-41C6-8B69-F14B173FCD3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0"/>
            <a:ext cx="6095998" cy="6858000"/>
          </a:xfrm>
          <a:solidFill>
            <a:schemeClr val="bg1">
              <a:lumMod val="95000"/>
            </a:schemeClr>
          </a:solidFill>
        </p:spPr>
        <p:txBody>
          <a:bodyPr anchor="t" anchorCtr="0">
            <a:normAutofit/>
          </a:bodyPr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6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 + 3 logos 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4">
            <a:extLst>
              <a:ext uri="{FF2B5EF4-FFF2-40B4-BE49-F238E27FC236}">
                <a16:creationId xmlns:a16="http://schemas.microsoft.com/office/drawing/2014/main" id="{BCAE0AC3-3AD1-45CC-B8DE-CEFD7DC632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27873" y="4384393"/>
            <a:ext cx="1171938" cy="761134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  4">
            <a:extLst>
              <a:ext uri="{FF2B5EF4-FFF2-40B4-BE49-F238E27FC236}">
                <a16:creationId xmlns:a16="http://schemas.microsoft.com/office/drawing/2014/main" id="{84333F62-BE85-4EFD-B930-BDC531708F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28239" y="4384393"/>
            <a:ext cx="1171938" cy="761134"/>
          </a:xfrm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  4">
            <a:extLst>
              <a:ext uri="{FF2B5EF4-FFF2-40B4-BE49-F238E27FC236}">
                <a16:creationId xmlns:a16="http://schemas.microsoft.com/office/drawing/2014/main" id="{2F017C8B-246A-402C-915F-A0ECF37459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88499" y="4384393"/>
            <a:ext cx="1171938" cy="761134"/>
          </a:xfrm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61A6312-8835-4E31-8F70-FBD0E3ABD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C6A2834B-471C-4F69-9C29-4C8188116C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8" y="3279939"/>
            <a:ext cx="6096001" cy="261610"/>
          </a:xfrm>
        </p:spPr>
        <p:txBody>
          <a:bodyPr anchor="ctr" anchorCtr="0"/>
          <a:lstStyle>
            <a:lvl1pPr marL="0" indent="0" algn="ctr">
              <a:buNone/>
              <a:defRPr sz="1700" baseline="0">
                <a:latin typeface="Arial MT Std Extra Bold Cond" panose="020B0906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de la présentation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D0A97A-81D5-47E5-BFC2-8EAEBBA0DF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3629025"/>
            <a:ext cx="6096000" cy="21544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F9642905-C31A-41C6-8B69-F14B173FCD3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0"/>
            <a:ext cx="6095998" cy="6858000"/>
          </a:xfrm>
          <a:solidFill>
            <a:schemeClr val="bg1">
              <a:lumMod val="95000"/>
            </a:schemeClr>
          </a:solidFill>
        </p:spPr>
        <p:txBody>
          <a:bodyPr anchor="t" anchorCtr="0">
            <a:normAutofit/>
          </a:bodyPr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63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2">
            <a:extLst>
              <a:ext uri="{FF2B5EF4-FFF2-40B4-BE49-F238E27FC236}">
                <a16:creationId xmlns:a16="http://schemas.microsoft.com/office/drawing/2014/main" id="{C6A2834B-471C-4F69-9C29-4C8188116C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8499" y="3565689"/>
            <a:ext cx="2951129" cy="338554"/>
          </a:xfrm>
        </p:spPr>
        <p:txBody>
          <a:bodyPr anchor="t" anchorCtr="0"/>
          <a:lstStyle>
            <a:lvl1pPr marL="0" indent="0" algn="l">
              <a:buNone/>
              <a:defRPr sz="2200" baseline="0">
                <a:solidFill>
                  <a:schemeClr val="bg1"/>
                </a:solidFill>
                <a:latin typeface="Arial MT Std Extra Bold Cond" panose="020B0906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Sous-titre du chapitre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8E4FC56-8F82-4C91-95CD-8C28C6BD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9" y="3009937"/>
            <a:ext cx="7115175" cy="55399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7AF8B26-ABF4-4C6D-AA25-D7ECE43838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639964" y="-649367"/>
            <a:ext cx="3651642" cy="7632859"/>
          </a:xfrm>
        </p:spPr>
        <p:txBody>
          <a:bodyPr/>
          <a:lstStyle/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161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81D8DD-5FCB-450D-95F1-48BC8C3A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7A78DC-7637-4109-BBDD-413DC6068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D6202B63-E625-4774-AFF8-E26F52A8CE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61925"/>
            <a:ext cx="8601075" cy="276225"/>
          </a:xfrm>
        </p:spPr>
        <p:txBody>
          <a:bodyPr anchor="ctr" anchorCtr="0">
            <a:noAutofit/>
          </a:bodyPr>
          <a:lstStyle>
            <a:lvl1pPr>
              <a:defRPr sz="14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Indiquez l’objet de la présentation - Date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629C28CA-FCF4-455C-AB4E-BD49AF7A8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F15C832-BA88-44B2-B74D-EBDA7A9ACE5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31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81D8DD-5FCB-450D-95F1-48BC8C3A69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10857"/>
            <a:ext cx="11479575" cy="290849"/>
          </a:xfrm>
        </p:spPr>
        <p:txBody>
          <a:bodyPr/>
          <a:lstStyle>
            <a:lvl1pPr>
              <a:defRPr sz="2100"/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7A78DC-7637-4109-BBDD-413DC60686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08000" y="1885949"/>
            <a:ext cx="7231575" cy="3840163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3850" indent="0">
              <a:spcBef>
                <a:spcPts val="0"/>
              </a:spcBef>
              <a:buFontTx/>
              <a:buNone/>
              <a:defRPr sz="1400" b="0">
                <a:latin typeface="Arial MT Std Light" panose="020B0302030403020204" pitchFamily="34" charset="0"/>
              </a:defRPr>
            </a:lvl2pPr>
          </a:lstStyle>
          <a:p>
            <a:pPr lvl="0"/>
            <a:r>
              <a:rPr lang="fr-FR" dirty="0"/>
              <a:t>Titre 1</a:t>
            </a:r>
          </a:p>
          <a:p>
            <a:pPr lvl="0"/>
            <a:r>
              <a:rPr lang="fr-FR" dirty="0"/>
              <a:t>Titre 2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05B55D58-252C-4A26-97F9-98D78228AE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61925"/>
            <a:ext cx="8601075" cy="276225"/>
          </a:xfrm>
        </p:spPr>
        <p:txBody>
          <a:bodyPr anchor="ctr" anchorCtr="0">
            <a:noAutofit/>
          </a:bodyPr>
          <a:lstStyle>
            <a:lvl1pPr>
              <a:defRPr sz="140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Indiquez l’objet de la présentation - Date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EF7DD7EC-824B-4239-B9F9-268D654BD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F15C832-BA88-44B2-B74D-EBDA7A9ACE5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53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2F45DC-63E1-4EBC-95E6-773028F5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563" y="1221388"/>
            <a:ext cx="9688875" cy="18281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fr-FR" dirty="0"/>
              <a:t>Titre de la</a:t>
            </a:r>
            <a:br>
              <a:rPr lang="fr-FR" dirty="0"/>
            </a:br>
            <a:r>
              <a:rPr lang="fr-FR" dirty="0"/>
              <a:t>présentation</a:t>
            </a:r>
            <a:br>
              <a:rPr lang="fr-FR" dirty="0"/>
            </a:br>
            <a:r>
              <a:rPr lang="fr-FR" dirty="0"/>
              <a:t>Lorem Ipsum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B30519-CF86-4456-A8A0-1EDAF7870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2912" y="3910282"/>
            <a:ext cx="306174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lvl="0"/>
            <a:r>
              <a:rPr lang="fr-FR" dirty="0"/>
              <a:t>Lieu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5728B4-381A-4324-BDC3-7C5EC61935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66536" y="6141600"/>
            <a:ext cx="145892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7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0" kern="1200" cap="all" baseline="0">
          <a:solidFill>
            <a:schemeClr val="accent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1400" kern="1200">
          <a:solidFill>
            <a:schemeClr val="accent1"/>
          </a:solidFill>
          <a:latin typeface="Arial MT Std Light" panose="020B0302030403020204" pitchFamily="34" charset="0"/>
          <a:ea typeface="+mn-ea"/>
          <a:cs typeface="+mn-cs"/>
        </a:defRPr>
      </a:lvl1pPr>
      <a:lvl2pPr marL="361950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v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314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Ø"/>
        <a:defRPr sz="1600" kern="1200">
          <a:solidFill>
            <a:schemeClr val="bg2"/>
          </a:solidFill>
          <a:latin typeface="+mn-lt"/>
          <a:ea typeface="+mn-ea"/>
          <a:cs typeface="+mn-cs"/>
        </a:defRPr>
      </a:lvl3pPr>
      <a:lvl4pPr marL="15240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1971675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2F45DC-63E1-4EBC-95E6-773028F5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815886"/>
            <a:ext cx="6096000" cy="290849"/>
          </a:xfrm>
          <a:prstGeom prst="rect">
            <a:avLst/>
          </a:prstGeom>
        </p:spPr>
        <p:txBody>
          <a:bodyPr vert="horz" wrap="square" lIns="360000" tIns="0" rIns="360000" bIns="0" rtlCol="0" anchor="b" anchorCtr="0">
            <a:spAutoFit/>
          </a:bodyPr>
          <a:lstStyle/>
          <a:p>
            <a:r>
              <a:rPr lang="fr-FR" dirty="0"/>
              <a:t>Titre de la présentation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B30519-CF86-4456-A8A0-1EDAF7870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631673"/>
            <a:ext cx="609600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2688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100" b="0" kern="1200" cap="all" baseline="0">
          <a:solidFill>
            <a:schemeClr val="accent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1200" kern="1200" cap="all" baseline="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1950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v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314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Ø"/>
        <a:defRPr sz="1600" kern="1200">
          <a:solidFill>
            <a:schemeClr val="bg2"/>
          </a:solidFill>
          <a:latin typeface="+mn-lt"/>
          <a:ea typeface="+mn-ea"/>
          <a:cs typeface="+mn-cs"/>
        </a:defRPr>
      </a:lvl3pPr>
      <a:lvl4pPr marL="15240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1971675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BB7EDC-2534-4611-95D5-5BE5203126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67000">
                <a:schemeClr val="accent2"/>
              </a:gs>
              <a:gs pos="35000">
                <a:srgbClr val="005191"/>
              </a:gs>
              <a:gs pos="0">
                <a:srgbClr val="02025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2F45DC-63E1-4EBC-95E6-773028F5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9" y="3009937"/>
            <a:ext cx="7115175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fr-FR" dirty="0"/>
              <a:t>Titre du chapitre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B30519-CF86-4456-A8A0-1EDAF7870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35191" y="-663654"/>
            <a:ext cx="3180358" cy="7632859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0196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 cap="all" baseline="0">
          <a:solidFill>
            <a:schemeClr val="bg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49600" b="1" kern="1200" cap="all" baseline="0">
          <a:solidFill>
            <a:schemeClr val="bg1">
              <a:alpha val="30000"/>
            </a:schemeClr>
          </a:solidFill>
          <a:latin typeface="Arial MT Std Extra Bold Cond" panose="020B0906030403020204" pitchFamily="34" charset="0"/>
          <a:ea typeface="+mn-ea"/>
          <a:cs typeface="+mn-cs"/>
        </a:defRPr>
      </a:lvl1pPr>
      <a:lvl2pPr marL="361950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v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076325" indent="-314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Ø"/>
        <a:defRPr sz="1600" kern="1200">
          <a:solidFill>
            <a:schemeClr val="bg2"/>
          </a:solidFill>
          <a:latin typeface="+mn-lt"/>
          <a:ea typeface="+mn-ea"/>
          <a:cs typeface="+mn-cs"/>
        </a:defRPr>
      </a:lvl3pPr>
      <a:lvl4pPr marL="15240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1971675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189B0E-4232-4851-A5E1-1A78B7400FE9}"/>
              </a:ext>
            </a:extLst>
          </p:cNvPr>
          <p:cNvSpPr/>
          <p:nvPr userDrawn="1"/>
        </p:nvSpPr>
        <p:spPr>
          <a:xfrm>
            <a:off x="-1" y="6577267"/>
            <a:ext cx="12192000" cy="285750"/>
          </a:xfrm>
          <a:prstGeom prst="rect">
            <a:avLst/>
          </a:prstGeom>
          <a:gradFill flip="none" rotWithShape="1">
            <a:gsLst>
              <a:gs pos="100000">
                <a:srgbClr val="44C39D"/>
              </a:gs>
              <a:gs pos="48000">
                <a:srgbClr val="005191"/>
              </a:gs>
              <a:gs pos="0">
                <a:srgbClr val="02025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A2C4F3-B1B4-4B67-9AFC-BE865E16589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87011" y="291600"/>
            <a:ext cx="1458929" cy="360000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62F45DC-63E1-4EBC-95E6-773028F5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10857"/>
            <a:ext cx="11472001" cy="2908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fr-FR" dirty="0"/>
              <a:t>Cliquez pour ajouter un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B30519-CF86-4456-A8A0-1EDAF7870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9999" y="1374775"/>
            <a:ext cx="11472001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CF15A00-D01B-4BCF-ABFD-235FCA9AC8A4}"/>
              </a:ext>
            </a:extLst>
          </p:cNvPr>
          <p:cNvCxnSpPr/>
          <p:nvPr userDrawn="1"/>
        </p:nvCxnSpPr>
        <p:spPr>
          <a:xfrm>
            <a:off x="359999" y="592670"/>
            <a:ext cx="968887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AF5E90D5-963E-4737-97EC-DBB9CEB6E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5546" y="6626632"/>
            <a:ext cx="242053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F15C832-BA88-44B2-B74D-EBDA7A9ACE5F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6E2C537-AF8C-4840-8150-E91E662A791C}"/>
              </a:ext>
            </a:extLst>
          </p:cNvPr>
          <p:cNvCxnSpPr/>
          <p:nvPr userDrawn="1"/>
        </p:nvCxnSpPr>
        <p:spPr>
          <a:xfrm>
            <a:off x="11353800" y="6648718"/>
            <a:ext cx="0" cy="1404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9577CE9-D949-47EC-853B-FEF4C9581CBB}"/>
              </a:ext>
            </a:extLst>
          </p:cNvPr>
          <p:cNvSpPr txBox="1"/>
          <p:nvPr userDrawn="1"/>
        </p:nvSpPr>
        <p:spPr>
          <a:xfrm>
            <a:off x="11430002" y="6649716"/>
            <a:ext cx="328616" cy="1384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</a:rPr>
              <a:t>@ cnes</a:t>
            </a:r>
          </a:p>
        </p:txBody>
      </p:sp>
    </p:spTree>
    <p:extLst>
      <p:ext uri="{BB962C8B-B14F-4D97-AF65-F5344CB8AC3E}">
        <p14:creationId xmlns:p14="http://schemas.microsoft.com/office/powerpoint/2010/main" val="378977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70" r:id="rId6"/>
    <p:sldLayoutId id="2147483673" r:id="rId7"/>
    <p:sldLayoutId id="2147483671" r:id="rId8"/>
    <p:sldLayoutId id="2147483672" r:id="rId9"/>
    <p:sldLayoutId id="2147483674" r:id="rId10"/>
    <p:sldLayoutId id="2147483675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b="0" kern="1200">
          <a:solidFill>
            <a:schemeClr val="accent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Arial MT Std Light" panose="020B0302030403020204" pitchFamily="34" charset="0"/>
          <a:ea typeface="+mn-ea"/>
          <a:cs typeface="+mn-cs"/>
        </a:defRPr>
      </a:lvl1pPr>
      <a:lvl2pPr marL="361950" indent="-35242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v"/>
        <a:defRPr sz="1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76325" indent="-314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Ø"/>
        <a:defRPr sz="16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240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accent1"/>
        </a:buClr>
        <a:buFont typeface="Courier New" panose="02070309020205020404" pitchFamily="49" charset="0"/>
        <a:buChar char="o"/>
        <a:defRPr sz="14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971675" indent="-2286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Frederic.bretar@cnes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hyperlink" Target="http://www.spaceclimateobservatory.org/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linkedin.com/company/sco-space-for-climate-observatory/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://www.spaceclimateobservatory.org/newslett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/>
          <p:cNvSpPr>
            <a:spLocks noGrp="1"/>
          </p:cNvSpPr>
          <p:nvPr>
            <p:ph type="title"/>
          </p:nvPr>
        </p:nvSpPr>
        <p:spPr>
          <a:xfrm>
            <a:off x="6096000" y="2234188"/>
            <a:ext cx="6096000" cy="872547"/>
          </a:xfrm>
        </p:spPr>
        <p:txBody>
          <a:bodyPr/>
          <a:lstStyle/>
          <a:p>
            <a:r>
              <a:rPr lang="en-US" dirty="0"/>
              <a:t>Boosting Climate Monitoring Applications: The Space for Climate Observatory</a:t>
            </a:r>
            <a:endParaRPr lang="fr-FR" dirty="0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095998" y="3279939"/>
            <a:ext cx="6096001" cy="261610"/>
          </a:xfrm>
        </p:spPr>
        <p:txBody>
          <a:bodyPr/>
          <a:lstStyle/>
          <a:p>
            <a:r>
              <a:rPr lang="fr-FR" dirty="0"/>
              <a:t>OGS Symposium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0"/>
          </p:nvPr>
        </p:nvSpPr>
        <p:spPr>
          <a:xfrm>
            <a:off x="6096000" y="3629025"/>
            <a:ext cx="6096000" cy="677108"/>
          </a:xfrm>
        </p:spPr>
        <p:txBody>
          <a:bodyPr/>
          <a:lstStyle/>
          <a:p>
            <a:r>
              <a:rPr lang="fr-FR" dirty="0"/>
              <a:t>01/12/2022</a:t>
            </a:r>
          </a:p>
          <a:p>
            <a:r>
              <a:rPr lang="fr-FR" dirty="0" err="1">
                <a:hlinkClick r:id="rId3"/>
              </a:rPr>
              <a:t>Frederic.bretar@cnes.Fr</a:t>
            </a:r>
            <a:endParaRPr lang="fr-FR" dirty="0"/>
          </a:p>
        </p:txBody>
      </p:sp>
      <p:pic>
        <p:nvPicPr>
          <p:cNvPr id="2" name="Espace réservé pour une image  1"/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113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An international Alliance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5BE05F-FD94-44CB-92C5-40545D3516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423" y="2022041"/>
            <a:ext cx="2418276" cy="1693821"/>
          </a:xfrm>
          <a:prstGeom prst="roundRect">
            <a:avLst>
              <a:gd name="adj" fmla="val 20191"/>
            </a:avLst>
          </a:prstGeom>
        </p:spPr>
      </p:pic>
      <p:sp>
        <p:nvSpPr>
          <p:cNvPr id="9" name="Flèche droite 8"/>
          <p:cNvSpPr/>
          <p:nvPr/>
        </p:nvSpPr>
        <p:spPr>
          <a:xfrm>
            <a:off x="6907435" y="2417591"/>
            <a:ext cx="1009110" cy="2009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248" y="3715862"/>
            <a:ext cx="3970625" cy="670950"/>
          </a:xfrm>
          <a:prstGeom prst="rect">
            <a:avLst/>
          </a:prstGeom>
        </p:spPr>
      </p:pic>
      <p:pic>
        <p:nvPicPr>
          <p:cNvPr id="11" name="Picture 57">
            <a:extLst>
              <a:ext uri="{FF2B5EF4-FFF2-40B4-BE49-F238E27FC236}">
                <a16:creationId xmlns:a16="http://schemas.microsoft.com/office/drawing/2014/main" id="{ECC81084-E665-41DF-BC4A-B0431D7329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39" y="671483"/>
            <a:ext cx="1862811" cy="185865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210163" y="1290534"/>
            <a:ext cx="1264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055992"/>
                </a:solidFill>
                <a:latin typeface="Agency FB" panose="020B0503020202020204" pitchFamily="34" charset="0"/>
              </a:rPr>
              <a:t>Gather</a:t>
            </a:r>
            <a:r>
              <a:rPr lang="fr-FR" dirty="0">
                <a:solidFill>
                  <a:srgbClr val="055992"/>
                </a:solidFill>
                <a:latin typeface="Agency FB" panose="020B0503020202020204" pitchFamily="34" charset="0"/>
              </a:rPr>
              <a:t> and </a:t>
            </a:r>
            <a:r>
              <a:rPr lang="fr-FR" dirty="0" err="1">
                <a:solidFill>
                  <a:srgbClr val="055992"/>
                </a:solidFill>
                <a:latin typeface="Agency FB" panose="020B0503020202020204" pitchFamily="34" charset="0"/>
              </a:rPr>
              <a:t>Act</a:t>
            </a:r>
            <a:r>
              <a:rPr lang="fr-FR" dirty="0">
                <a:solidFill>
                  <a:srgbClr val="055992"/>
                </a:solidFill>
                <a:latin typeface="Agency FB" panose="020B0503020202020204" pitchFamily="34" charset="0"/>
              </a:rPr>
              <a:t> for the Planet</a:t>
            </a:r>
          </a:p>
        </p:txBody>
      </p:sp>
      <p:sp>
        <p:nvSpPr>
          <p:cNvPr id="13" name="Ellipse 12"/>
          <p:cNvSpPr/>
          <p:nvPr/>
        </p:nvSpPr>
        <p:spPr>
          <a:xfrm>
            <a:off x="7233878" y="989510"/>
            <a:ext cx="1219084" cy="12225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29335" y="5098856"/>
            <a:ext cx="458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37318B"/>
                </a:solidFill>
              </a:rPr>
              <a:t>Local implementations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5" y="5609912"/>
            <a:ext cx="2357085" cy="85138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97" y="5543551"/>
            <a:ext cx="2192245" cy="91774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719" y="5468188"/>
            <a:ext cx="2662553" cy="101580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55" y="5396319"/>
            <a:ext cx="2453892" cy="108767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35" y="1397675"/>
            <a:ext cx="6647210" cy="357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t>3</a:t>
            </a:fld>
            <a:endParaRPr lang="fr-FR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89851554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28" y="4073236"/>
            <a:ext cx="2700789" cy="191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043" y="4214504"/>
            <a:ext cx="4182875" cy="2153299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t>4</a:t>
            </a:fld>
            <a:endParaRPr lang="fr-FR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059174990"/>
              </p:ext>
            </p:extLst>
          </p:nvPr>
        </p:nvGraphicFramePr>
        <p:xfrm>
          <a:off x="1256144" y="608441"/>
          <a:ext cx="9855199" cy="571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45" y="984601"/>
            <a:ext cx="1787511" cy="10123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69" y="1424079"/>
            <a:ext cx="1555888" cy="12522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144" y="4491743"/>
            <a:ext cx="2980528" cy="19180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743" y="1985551"/>
            <a:ext cx="2251779" cy="131606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870" y="773946"/>
            <a:ext cx="3026421" cy="1014986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8961075" y="747094"/>
            <a:ext cx="2069416" cy="537996"/>
            <a:chOff x="2562482" y="448215"/>
            <a:chExt cx="1368528" cy="537996"/>
          </a:xfrm>
        </p:grpSpPr>
        <p:sp>
          <p:nvSpPr>
            <p:cNvPr id="11" name="Rectangle 10"/>
            <p:cNvSpPr/>
            <p:nvPr/>
          </p:nvSpPr>
          <p:spPr>
            <a:xfrm>
              <a:off x="2562482" y="448215"/>
              <a:ext cx="1368528" cy="53799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/>
            <p:cNvSpPr txBox="1"/>
            <p:nvPr/>
          </p:nvSpPr>
          <p:spPr>
            <a:xfrm>
              <a:off x="2562482" y="448215"/>
              <a:ext cx="1368528" cy="5379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b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700" kern="1200" dirty="0"/>
                <a:t>In Situ Data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342636" y="984601"/>
            <a:ext cx="1368528" cy="53799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Picture 2" descr="Système d'information géographique - Logiciel Geoconcept GIS | GEOCONCEPT SA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698" y="1262951"/>
            <a:ext cx="2686781" cy="168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e 17"/>
          <p:cNvGrpSpPr/>
          <p:nvPr/>
        </p:nvGrpSpPr>
        <p:grpSpPr>
          <a:xfrm>
            <a:off x="1715819" y="279783"/>
            <a:ext cx="2902689" cy="2024263"/>
            <a:chOff x="1715819" y="279783"/>
            <a:chExt cx="2902689" cy="2024263"/>
          </a:xfrm>
        </p:grpSpPr>
        <p:sp>
          <p:nvSpPr>
            <p:cNvPr id="19" name="Forme 18"/>
            <p:cNvSpPr/>
            <p:nvPr/>
          </p:nvSpPr>
          <p:spPr>
            <a:xfrm rot="2332542">
              <a:off x="1715819" y="279783"/>
              <a:ext cx="2902689" cy="2024263"/>
            </a:xfrm>
            <a:prstGeom prst="swooshArrow">
              <a:avLst>
                <a:gd name="adj1" fmla="val 16310"/>
                <a:gd name="adj2" fmla="val 31370"/>
              </a:avLst>
            </a:prstGeom>
            <a:blipFill rotWithShape="0">
              <a:blip r:embed="rId1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Forme libre 19"/>
            <p:cNvSpPr/>
            <p:nvPr/>
          </p:nvSpPr>
          <p:spPr>
            <a:xfrm>
              <a:off x="2160484" y="874880"/>
              <a:ext cx="1368528" cy="537996"/>
            </a:xfrm>
            <a:custGeom>
              <a:avLst/>
              <a:gdLst>
                <a:gd name="connsiteX0" fmla="*/ 0 w 1368528"/>
                <a:gd name="connsiteY0" fmla="*/ 0 h 537996"/>
                <a:gd name="connsiteX1" fmla="*/ 1368528 w 1368528"/>
                <a:gd name="connsiteY1" fmla="*/ 0 h 537996"/>
                <a:gd name="connsiteX2" fmla="*/ 1368528 w 1368528"/>
                <a:gd name="connsiteY2" fmla="*/ 537996 h 537996"/>
                <a:gd name="connsiteX3" fmla="*/ 0 w 1368528"/>
                <a:gd name="connsiteY3" fmla="*/ 537996 h 537996"/>
                <a:gd name="connsiteX4" fmla="*/ 0 w 1368528"/>
                <a:gd name="connsiteY4" fmla="*/ 0 h 53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528" h="537996">
                  <a:moveTo>
                    <a:pt x="0" y="0"/>
                  </a:moveTo>
                  <a:lnTo>
                    <a:pt x="1368528" y="0"/>
                  </a:lnTo>
                  <a:lnTo>
                    <a:pt x="1368528" y="537996"/>
                  </a:lnTo>
                  <a:lnTo>
                    <a:pt x="0" y="5379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590" tIns="21590" rIns="21590" bIns="21590" numCol="1" spcCol="1270" anchor="b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700" kern="1200" dirty="0"/>
                <a:t>Satellite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4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3">
            <a:extLst>
              <a:ext uri="{FF2B5EF4-FFF2-40B4-BE49-F238E27FC236}">
                <a16:creationId xmlns:a16="http://schemas.microsoft.com/office/drawing/2014/main" id="{430A0051-AE9E-46F8-9D87-4A5B34B26239}"/>
              </a:ext>
            </a:extLst>
          </p:cNvPr>
          <p:cNvSpPr txBox="1">
            <a:spLocks noChangeArrowheads="1"/>
          </p:cNvSpPr>
          <p:nvPr/>
        </p:nvSpPr>
        <p:spPr>
          <a:xfrm>
            <a:off x="227349" y="128316"/>
            <a:ext cx="11125236" cy="4978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3200" spc="300" dirty="0">
                <a:solidFill>
                  <a:srgbClr val="429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Mapping report du SCO</a:t>
            </a:r>
          </a:p>
        </p:txBody>
      </p: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F5CAEC85-9878-4E47-89FD-702F62942290}"/>
              </a:ext>
            </a:extLst>
          </p:cNvPr>
          <p:cNvCxnSpPr>
            <a:cxnSpLocks/>
          </p:cNvCxnSpPr>
          <p:nvPr/>
        </p:nvCxnSpPr>
        <p:spPr>
          <a:xfrm>
            <a:off x="0" y="1076999"/>
            <a:ext cx="9927771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>
            <a:extLst>
              <a:ext uri="{FF2B5EF4-FFF2-40B4-BE49-F238E27FC236}">
                <a16:creationId xmlns:a16="http://schemas.microsoft.com/office/drawing/2014/main" id="{2C9698DE-F123-4169-B1EE-E7FC860BD6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2" r="-855"/>
          <a:stretch/>
        </p:blipFill>
        <p:spPr>
          <a:xfrm>
            <a:off x="11254642" y="225609"/>
            <a:ext cx="681417" cy="468526"/>
          </a:xfrm>
          <a:prstGeom prst="roundRect">
            <a:avLst>
              <a:gd name="adj" fmla="val 14976"/>
            </a:avLst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C8FB75BC-0864-49BA-95EC-E36AA1234486}"/>
              </a:ext>
            </a:extLst>
          </p:cNvPr>
          <p:cNvSpPr txBox="1"/>
          <p:nvPr/>
        </p:nvSpPr>
        <p:spPr>
          <a:xfrm>
            <a:off x="393342" y="659021"/>
            <a:ext cx="7642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429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 initiatives locales de grandes envergures</a:t>
            </a:r>
            <a:endParaRPr lang="fr-FR" sz="1800" b="1" dirty="0">
              <a:solidFill>
                <a:srgbClr val="429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6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876300"/>
            <a:ext cx="11071909" cy="505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3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Espace réservé du texte 5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t>7</a:t>
            </a:fld>
            <a:endParaRPr lang="fr-FR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6F9C217-0081-4267-A622-0483EAC65D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32011">
            <a:off x="6590954" y="969240"/>
            <a:ext cx="5731221" cy="573122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60277" y="1679256"/>
            <a:ext cx="5045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FR" dirty="0">
                <a:solidFill>
                  <a:srgbClr val="055992"/>
                </a:solidFill>
                <a:latin typeface="Arial Narrow" panose="020B0606020202030204" pitchFamily="34" charset="0"/>
              </a:rPr>
              <a:t>A </a:t>
            </a:r>
            <a:r>
              <a:rPr lang="fr-FR" dirty="0" err="1">
                <a:solidFill>
                  <a:srgbClr val="055992"/>
                </a:solidFill>
                <a:latin typeface="Arial Narrow" panose="020B0606020202030204" pitchFamily="34" charset="0"/>
              </a:rPr>
              <a:t>strong</a:t>
            </a:r>
            <a:r>
              <a:rPr lang="fr-FR" dirty="0">
                <a:solidFill>
                  <a:srgbClr val="055992"/>
                </a:solidFill>
                <a:latin typeface="Arial Narrow" panose="020B0606020202030204" pitchFamily="34" charset="0"/>
              </a:rPr>
              <a:t> </a:t>
            </a:r>
            <a:r>
              <a:rPr lang="fr-FR" dirty="0" err="1">
                <a:solidFill>
                  <a:srgbClr val="055992"/>
                </a:solidFill>
                <a:latin typeface="Arial Narrow" panose="020B0606020202030204" pitchFamily="34" charset="0"/>
              </a:rPr>
              <a:t>accreditation</a:t>
            </a:r>
            <a:r>
              <a:rPr lang="fr-FR" dirty="0">
                <a:solidFill>
                  <a:srgbClr val="055992"/>
                </a:solidFill>
                <a:latin typeface="Arial Narrow" panose="020B0606020202030204" pitchFamily="34" charset="0"/>
              </a:rPr>
              <a:t> </a:t>
            </a:r>
            <a:r>
              <a:rPr lang="fr-FR" dirty="0" err="1">
                <a:solidFill>
                  <a:srgbClr val="055992"/>
                </a:solidFill>
                <a:latin typeface="Arial Narrow" panose="020B0606020202030204" pitchFamily="34" charset="0"/>
              </a:rPr>
              <a:t>process</a:t>
            </a:r>
            <a:endParaRPr lang="fr-FR" dirty="0">
              <a:solidFill>
                <a:srgbClr val="05599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solidFill>
                  <a:srgbClr val="055992"/>
                </a:solidFill>
                <a:latin typeface="Arial Narrow" panose="020B0606020202030204" pitchFamily="34" charset="0"/>
              </a:rPr>
              <a:t>A portfolio of </a:t>
            </a:r>
            <a:r>
              <a:rPr lang="fr-FR" dirty="0" err="1">
                <a:solidFill>
                  <a:srgbClr val="055992"/>
                </a:solidFill>
                <a:latin typeface="Arial Narrow" panose="020B0606020202030204" pitchFamily="34" charset="0"/>
              </a:rPr>
              <a:t>projects</a:t>
            </a:r>
            <a:r>
              <a:rPr lang="fr-FR" dirty="0">
                <a:solidFill>
                  <a:srgbClr val="055992"/>
                </a:solidFill>
                <a:latin typeface="Arial Narrow" panose="020B0606020202030204" pitchFamily="34" charset="0"/>
              </a:rPr>
              <a:t> </a:t>
            </a:r>
            <a:r>
              <a:rPr lang="fr-FR" dirty="0" err="1">
                <a:solidFill>
                  <a:srgbClr val="055992"/>
                </a:solidFill>
                <a:latin typeface="Arial Narrow" panose="020B0606020202030204" pitchFamily="34" charset="0"/>
              </a:rPr>
              <a:t>using</a:t>
            </a:r>
            <a:r>
              <a:rPr lang="fr-FR" dirty="0">
                <a:solidFill>
                  <a:srgbClr val="055992"/>
                </a:solidFill>
                <a:latin typeface="Arial Narrow" panose="020B0606020202030204" pitchFamily="34" charset="0"/>
              </a:rPr>
              <a:t> a </a:t>
            </a:r>
            <a:r>
              <a:rPr lang="fr-FR" dirty="0" err="1">
                <a:solidFill>
                  <a:srgbClr val="055992"/>
                </a:solidFill>
                <a:latin typeface="Arial Narrow" panose="020B0606020202030204" pitchFamily="34" charset="0"/>
              </a:rPr>
              <a:t>diversity</a:t>
            </a:r>
            <a:r>
              <a:rPr lang="fr-FR" dirty="0">
                <a:solidFill>
                  <a:srgbClr val="055992"/>
                </a:solidFill>
                <a:latin typeface="Arial Narrow" panose="020B0606020202030204" pitchFamily="34" charset="0"/>
              </a:rPr>
              <a:t> of satellite data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solidFill>
                  <a:srgbClr val="055992"/>
                </a:solidFill>
                <a:latin typeface="Arial Narrow" panose="020B0606020202030204" pitchFamily="34" charset="0"/>
              </a:rPr>
              <a:t>A </a:t>
            </a:r>
            <a:r>
              <a:rPr lang="fr-FR" dirty="0" err="1">
                <a:solidFill>
                  <a:srgbClr val="055992"/>
                </a:solidFill>
                <a:latin typeface="Arial Narrow" panose="020B0606020202030204" pitchFamily="34" charset="0"/>
              </a:rPr>
              <a:t>diversity</a:t>
            </a:r>
            <a:r>
              <a:rPr lang="fr-FR" dirty="0">
                <a:solidFill>
                  <a:srgbClr val="055992"/>
                </a:solidFill>
                <a:latin typeface="Arial Narrow" panose="020B0606020202030204" pitchFamily="34" charset="0"/>
              </a:rPr>
              <a:t> of </a:t>
            </a:r>
            <a:r>
              <a:rPr lang="fr-FR" dirty="0" err="1">
                <a:solidFill>
                  <a:srgbClr val="055992"/>
                </a:solidFill>
                <a:latin typeface="Arial Narrow" panose="020B0606020202030204" pitchFamily="34" charset="0"/>
              </a:rPr>
              <a:t>thematics</a:t>
            </a:r>
            <a:endParaRPr lang="fr-FR" dirty="0">
              <a:solidFill>
                <a:srgbClr val="055992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dirty="0">
                <a:solidFill>
                  <a:srgbClr val="055992"/>
                </a:solidFill>
                <a:latin typeface="Arial Narrow" panose="020B0606020202030204" pitchFamily="34" charset="0"/>
              </a:rPr>
              <a:t>All </a:t>
            </a:r>
            <a:r>
              <a:rPr lang="fr-FR" dirty="0" err="1">
                <a:solidFill>
                  <a:srgbClr val="055992"/>
                </a:solidFill>
                <a:latin typeface="Arial Narrow" panose="020B0606020202030204" pitchFamily="34" charset="0"/>
              </a:rPr>
              <a:t>around</a:t>
            </a:r>
            <a:r>
              <a:rPr lang="fr-FR" dirty="0">
                <a:solidFill>
                  <a:srgbClr val="055992"/>
                </a:solidFill>
                <a:latin typeface="Arial Narrow" panose="020B0606020202030204" pitchFamily="34" charset="0"/>
              </a:rPr>
              <a:t> the world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60F36389-9DA8-4BDE-9EE9-D69474A403E7}"/>
              </a:ext>
            </a:extLst>
          </p:cNvPr>
          <p:cNvGrpSpPr/>
          <p:nvPr/>
        </p:nvGrpSpPr>
        <p:grpSpPr>
          <a:xfrm>
            <a:off x="5729159" y="2209549"/>
            <a:ext cx="618213" cy="417621"/>
            <a:chOff x="5292726" y="1836738"/>
            <a:chExt cx="493713" cy="328613"/>
          </a:xfrm>
        </p:grpSpPr>
        <p:sp>
          <p:nvSpPr>
            <p:cNvPr id="42" name="Freeform 172">
              <a:extLst>
                <a:ext uri="{FF2B5EF4-FFF2-40B4-BE49-F238E27FC236}">
                  <a16:creationId xmlns:a16="http://schemas.microsoft.com/office/drawing/2014/main" id="{AE54D64B-53DA-4B3D-9032-924AB6B6E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2726" y="1941513"/>
              <a:ext cx="165100" cy="223838"/>
            </a:xfrm>
            <a:custGeom>
              <a:avLst/>
              <a:gdLst/>
              <a:ahLst/>
              <a:cxnLst>
                <a:cxn ang="0">
                  <a:pos x="85" y="116"/>
                </a:cxn>
                <a:cxn ang="0">
                  <a:pos x="52" y="50"/>
                </a:cxn>
                <a:cxn ang="0">
                  <a:pos x="63" y="26"/>
                </a:cxn>
                <a:cxn ang="0">
                  <a:pos x="42" y="0"/>
                </a:cxn>
                <a:cxn ang="0">
                  <a:pos x="21" y="26"/>
                </a:cxn>
                <a:cxn ang="0">
                  <a:pos x="33" y="50"/>
                </a:cxn>
                <a:cxn ang="0">
                  <a:pos x="0" y="116"/>
                </a:cxn>
              </a:cxnLst>
              <a:rect l="0" t="0" r="r" b="b"/>
              <a:pathLst>
                <a:path w="85" h="116">
                  <a:moveTo>
                    <a:pt x="85" y="116"/>
                  </a:moveTo>
                  <a:cubicBezTo>
                    <a:pt x="85" y="84"/>
                    <a:pt x="76" y="57"/>
                    <a:pt x="52" y="50"/>
                  </a:cubicBezTo>
                  <a:cubicBezTo>
                    <a:pt x="57" y="45"/>
                    <a:pt x="63" y="35"/>
                    <a:pt x="63" y="26"/>
                  </a:cubicBezTo>
                  <a:cubicBezTo>
                    <a:pt x="63" y="11"/>
                    <a:pt x="54" y="0"/>
                    <a:pt x="42" y="0"/>
                  </a:cubicBezTo>
                  <a:cubicBezTo>
                    <a:pt x="31" y="0"/>
                    <a:pt x="21" y="11"/>
                    <a:pt x="21" y="26"/>
                  </a:cubicBezTo>
                  <a:cubicBezTo>
                    <a:pt x="21" y="35"/>
                    <a:pt x="28" y="45"/>
                    <a:pt x="33" y="50"/>
                  </a:cubicBezTo>
                  <a:cubicBezTo>
                    <a:pt x="8" y="57"/>
                    <a:pt x="0" y="84"/>
                    <a:pt x="0" y="116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583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Freeform 173">
              <a:extLst>
                <a:ext uri="{FF2B5EF4-FFF2-40B4-BE49-F238E27FC236}">
                  <a16:creationId xmlns:a16="http://schemas.microsoft.com/office/drawing/2014/main" id="{AEB954DB-6665-4810-AA43-4B11C690B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826" y="1941513"/>
              <a:ext cx="165100" cy="223838"/>
            </a:xfrm>
            <a:custGeom>
              <a:avLst/>
              <a:gdLst/>
              <a:ahLst/>
              <a:cxnLst>
                <a:cxn ang="0">
                  <a:pos x="85" y="116"/>
                </a:cxn>
                <a:cxn ang="0">
                  <a:pos x="52" y="50"/>
                </a:cxn>
                <a:cxn ang="0">
                  <a:pos x="64" y="26"/>
                </a:cxn>
                <a:cxn ang="0">
                  <a:pos x="42" y="0"/>
                </a:cxn>
                <a:cxn ang="0">
                  <a:pos x="21" y="26"/>
                </a:cxn>
                <a:cxn ang="0">
                  <a:pos x="33" y="50"/>
                </a:cxn>
                <a:cxn ang="0">
                  <a:pos x="0" y="116"/>
                </a:cxn>
              </a:cxnLst>
              <a:rect l="0" t="0" r="r" b="b"/>
              <a:pathLst>
                <a:path w="85" h="116">
                  <a:moveTo>
                    <a:pt x="85" y="116"/>
                  </a:moveTo>
                  <a:cubicBezTo>
                    <a:pt x="85" y="84"/>
                    <a:pt x="77" y="57"/>
                    <a:pt x="52" y="50"/>
                  </a:cubicBezTo>
                  <a:cubicBezTo>
                    <a:pt x="57" y="45"/>
                    <a:pt x="64" y="35"/>
                    <a:pt x="64" y="26"/>
                  </a:cubicBezTo>
                  <a:cubicBezTo>
                    <a:pt x="64" y="11"/>
                    <a:pt x="54" y="0"/>
                    <a:pt x="42" y="0"/>
                  </a:cubicBezTo>
                  <a:cubicBezTo>
                    <a:pt x="31" y="0"/>
                    <a:pt x="21" y="11"/>
                    <a:pt x="21" y="26"/>
                  </a:cubicBezTo>
                  <a:cubicBezTo>
                    <a:pt x="21" y="35"/>
                    <a:pt x="28" y="45"/>
                    <a:pt x="33" y="50"/>
                  </a:cubicBezTo>
                  <a:cubicBezTo>
                    <a:pt x="8" y="57"/>
                    <a:pt x="0" y="84"/>
                    <a:pt x="0" y="116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583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reeform 174">
              <a:extLst>
                <a:ext uri="{FF2B5EF4-FFF2-40B4-BE49-F238E27FC236}">
                  <a16:creationId xmlns:a16="http://schemas.microsoft.com/office/drawing/2014/main" id="{30B4A48A-19A1-4D0C-B605-F776FF6F5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2926" y="1941513"/>
              <a:ext cx="163513" cy="223838"/>
            </a:xfrm>
            <a:custGeom>
              <a:avLst/>
              <a:gdLst/>
              <a:ahLst/>
              <a:cxnLst>
                <a:cxn ang="0">
                  <a:pos x="85" y="116"/>
                </a:cxn>
                <a:cxn ang="0">
                  <a:pos x="52" y="50"/>
                </a:cxn>
                <a:cxn ang="0">
                  <a:pos x="64" y="26"/>
                </a:cxn>
                <a:cxn ang="0">
                  <a:pos x="43" y="0"/>
                </a:cxn>
                <a:cxn ang="0">
                  <a:pos x="22" y="26"/>
                </a:cxn>
                <a:cxn ang="0">
                  <a:pos x="33" y="50"/>
                </a:cxn>
                <a:cxn ang="0">
                  <a:pos x="0" y="116"/>
                </a:cxn>
              </a:cxnLst>
              <a:rect l="0" t="0" r="r" b="b"/>
              <a:pathLst>
                <a:path w="85" h="116">
                  <a:moveTo>
                    <a:pt x="85" y="116"/>
                  </a:moveTo>
                  <a:cubicBezTo>
                    <a:pt x="85" y="84"/>
                    <a:pt x="77" y="57"/>
                    <a:pt x="52" y="50"/>
                  </a:cubicBezTo>
                  <a:cubicBezTo>
                    <a:pt x="57" y="45"/>
                    <a:pt x="64" y="35"/>
                    <a:pt x="64" y="26"/>
                  </a:cubicBezTo>
                  <a:cubicBezTo>
                    <a:pt x="64" y="11"/>
                    <a:pt x="54" y="0"/>
                    <a:pt x="43" y="0"/>
                  </a:cubicBezTo>
                  <a:cubicBezTo>
                    <a:pt x="31" y="0"/>
                    <a:pt x="22" y="11"/>
                    <a:pt x="22" y="26"/>
                  </a:cubicBezTo>
                  <a:cubicBezTo>
                    <a:pt x="22" y="35"/>
                    <a:pt x="28" y="45"/>
                    <a:pt x="33" y="50"/>
                  </a:cubicBezTo>
                  <a:cubicBezTo>
                    <a:pt x="8" y="57"/>
                    <a:pt x="0" y="84"/>
                    <a:pt x="0" y="116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583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Freeform 175">
              <a:extLst>
                <a:ext uri="{FF2B5EF4-FFF2-40B4-BE49-F238E27FC236}">
                  <a16:creationId xmlns:a16="http://schemas.microsoft.com/office/drawing/2014/main" id="{02148A17-6D97-4416-8FE4-E8B3FE463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263" y="1836738"/>
              <a:ext cx="107950" cy="120650"/>
            </a:xfrm>
            <a:custGeom>
              <a:avLst/>
              <a:gdLst/>
              <a:ahLst/>
              <a:cxnLst>
                <a:cxn ang="0">
                  <a:pos x="56" y="62"/>
                </a:cxn>
                <a:cxn ang="0">
                  <a:pos x="36" y="49"/>
                </a:cxn>
                <a:cxn ang="0">
                  <a:pos x="48" y="26"/>
                </a:cxn>
                <a:cxn ang="0">
                  <a:pos x="27" y="0"/>
                </a:cxn>
                <a:cxn ang="0">
                  <a:pos x="6" y="26"/>
                </a:cxn>
                <a:cxn ang="0">
                  <a:pos x="17" y="49"/>
                </a:cxn>
                <a:cxn ang="0">
                  <a:pos x="0" y="60"/>
                </a:cxn>
              </a:cxnLst>
              <a:rect l="0" t="0" r="r" b="b"/>
              <a:pathLst>
                <a:path w="56" h="62">
                  <a:moveTo>
                    <a:pt x="56" y="62"/>
                  </a:moveTo>
                  <a:cubicBezTo>
                    <a:pt x="51" y="56"/>
                    <a:pt x="45" y="52"/>
                    <a:pt x="36" y="49"/>
                  </a:cubicBezTo>
                  <a:cubicBezTo>
                    <a:pt x="42" y="44"/>
                    <a:pt x="48" y="35"/>
                    <a:pt x="48" y="26"/>
                  </a:cubicBezTo>
                  <a:cubicBezTo>
                    <a:pt x="48" y="11"/>
                    <a:pt x="39" y="0"/>
                    <a:pt x="27" y="0"/>
                  </a:cubicBezTo>
                  <a:cubicBezTo>
                    <a:pt x="15" y="0"/>
                    <a:pt x="6" y="11"/>
                    <a:pt x="6" y="26"/>
                  </a:cubicBezTo>
                  <a:cubicBezTo>
                    <a:pt x="6" y="35"/>
                    <a:pt x="12" y="44"/>
                    <a:pt x="17" y="49"/>
                  </a:cubicBezTo>
                  <a:cubicBezTo>
                    <a:pt x="10" y="51"/>
                    <a:pt x="5" y="55"/>
                    <a:pt x="0" y="6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583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Freeform 176">
              <a:extLst>
                <a:ext uri="{FF2B5EF4-FFF2-40B4-BE49-F238E27FC236}">
                  <a16:creationId xmlns:a16="http://schemas.microsoft.com/office/drawing/2014/main" id="{CE16F47A-2B60-485C-BC30-4FB9713FB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776" y="1836738"/>
              <a:ext cx="109538" cy="120650"/>
            </a:xfrm>
            <a:custGeom>
              <a:avLst/>
              <a:gdLst/>
              <a:ahLst/>
              <a:cxnLst>
                <a:cxn ang="0">
                  <a:pos x="56" y="62"/>
                </a:cxn>
                <a:cxn ang="0">
                  <a:pos x="37" y="49"/>
                </a:cxn>
                <a:cxn ang="0">
                  <a:pos x="48" y="26"/>
                </a:cxn>
                <a:cxn ang="0">
                  <a:pos x="27" y="0"/>
                </a:cxn>
                <a:cxn ang="0">
                  <a:pos x="6" y="26"/>
                </a:cxn>
                <a:cxn ang="0">
                  <a:pos x="18" y="49"/>
                </a:cxn>
                <a:cxn ang="0">
                  <a:pos x="0" y="61"/>
                </a:cxn>
              </a:cxnLst>
              <a:rect l="0" t="0" r="r" b="b"/>
              <a:pathLst>
                <a:path w="56" h="62">
                  <a:moveTo>
                    <a:pt x="56" y="62"/>
                  </a:moveTo>
                  <a:cubicBezTo>
                    <a:pt x="51" y="56"/>
                    <a:pt x="45" y="52"/>
                    <a:pt x="37" y="49"/>
                  </a:cubicBezTo>
                  <a:cubicBezTo>
                    <a:pt x="42" y="44"/>
                    <a:pt x="48" y="35"/>
                    <a:pt x="48" y="26"/>
                  </a:cubicBezTo>
                  <a:cubicBezTo>
                    <a:pt x="48" y="11"/>
                    <a:pt x="39" y="0"/>
                    <a:pt x="27" y="0"/>
                  </a:cubicBezTo>
                  <a:cubicBezTo>
                    <a:pt x="16" y="0"/>
                    <a:pt x="6" y="11"/>
                    <a:pt x="6" y="26"/>
                  </a:cubicBezTo>
                  <a:cubicBezTo>
                    <a:pt x="6" y="35"/>
                    <a:pt x="13" y="44"/>
                    <a:pt x="18" y="49"/>
                  </a:cubicBezTo>
                  <a:cubicBezTo>
                    <a:pt x="10" y="51"/>
                    <a:pt x="4" y="55"/>
                    <a:pt x="0" y="61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583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360000" y="954928"/>
            <a:ext cx="3012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>
                <a:solidFill>
                  <a:srgbClr val="055992"/>
                </a:solidFill>
                <a:latin typeface="Arial Narrow" panose="020B0606020202030204" pitchFamily="34" charset="0"/>
              </a:rPr>
              <a:t>Today</a:t>
            </a:r>
            <a:r>
              <a:rPr lang="fr-FR" sz="3200" b="1" dirty="0">
                <a:solidFill>
                  <a:srgbClr val="055992"/>
                </a:solidFill>
                <a:latin typeface="Arial Narrow" panose="020B0606020202030204" pitchFamily="34" charset="0"/>
              </a:rPr>
              <a:t>, the SCO </a:t>
            </a:r>
            <a:r>
              <a:rPr lang="fr-FR" sz="3200" b="1" dirty="0" err="1">
                <a:solidFill>
                  <a:srgbClr val="055992"/>
                </a:solidFill>
                <a:latin typeface="Arial Narrow" panose="020B0606020202030204" pitchFamily="34" charset="0"/>
              </a:rPr>
              <a:t>is</a:t>
            </a:r>
            <a:endParaRPr lang="fr-FR" sz="3200" b="1" dirty="0">
              <a:solidFill>
                <a:srgbClr val="055992"/>
              </a:solidFill>
              <a:latin typeface="Arial Narrow" panose="020B0606020202030204" pitchFamily="34" charset="0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3"/>
          <a:srcRect l="19722" t="17284" r="20278" b="18765"/>
          <a:stretch/>
        </p:blipFill>
        <p:spPr>
          <a:xfrm>
            <a:off x="177479" y="3122596"/>
            <a:ext cx="2903095" cy="1740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4"/>
          <a:srcRect l="19723" t="16420" r="20486" b="18765"/>
          <a:stretch/>
        </p:blipFill>
        <p:spPr>
          <a:xfrm>
            <a:off x="1479692" y="3741115"/>
            <a:ext cx="2919092" cy="1779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5"/>
          <a:srcRect l="19931" t="16297" r="20069" b="18024"/>
          <a:stretch/>
        </p:blipFill>
        <p:spPr>
          <a:xfrm>
            <a:off x="2506515" y="4539454"/>
            <a:ext cx="2883249" cy="1775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573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5C832-BA88-44B2-B74D-EBDA7A9ACE5F}" type="slidenum">
              <a:rPr lang="fr-FR" smtClean="0"/>
              <a:t>8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055758" y="4935515"/>
            <a:ext cx="4680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www.spaceclimateobservatory.org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50238" t="37407" r="19444" b="31552"/>
          <a:stretch/>
        </p:blipFill>
        <p:spPr>
          <a:xfrm>
            <a:off x="1055758" y="2081286"/>
            <a:ext cx="4680242" cy="269542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55758" y="1332885"/>
            <a:ext cx="4680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Subscribe</a:t>
            </a:r>
            <a:r>
              <a:rPr lang="fr-FR" dirty="0"/>
              <a:t> to </a:t>
            </a:r>
            <a:r>
              <a:rPr lang="fr-FR" dirty="0" err="1"/>
              <a:t>our</a:t>
            </a:r>
            <a:r>
              <a:rPr lang="fr-FR" dirty="0"/>
              <a:t> newsletter:</a:t>
            </a:r>
          </a:p>
          <a:p>
            <a:pPr algn="ctr"/>
            <a:r>
              <a:rPr lang="fr-FR" dirty="0">
                <a:solidFill>
                  <a:srgbClr val="005191"/>
                </a:solidFill>
                <a:hlinkClick r:id="rId4"/>
              </a:rPr>
              <a:t>www.spaceclimateobservatory.org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/newsletter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1D89623-A782-4246-9F75-BE3F752A9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27" y="572967"/>
            <a:ext cx="4075767" cy="56060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2519" y="569858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dirty="0">
                <a:hlinkClick r:id="rId6"/>
              </a:rPr>
              <a:t>https://www.linkedin.com/company/sco-space-for-climate-observatory/</a:t>
            </a:r>
            <a:endParaRPr lang="fr-FR" sz="20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8" b="27401"/>
          <a:stretch/>
        </p:blipFill>
        <p:spPr>
          <a:xfrm>
            <a:off x="360000" y="5698587"/>
            <a:ext cx="2372519" cy="64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uvertures sans photo">
  <a:themeElements>
    <a:clrScheme name="cnes2">
      <a:dk1>
        <a:srgbClr val="000000"/>
      </a:dk1>
      <a:lt1>
        <a:sysClr val="window" lastClr="FFFFFF"/>
      </a:lt1>
      <a:dk2>
        <a:srgbClr val="020251"/>
      </a:dk2>
      <a:lt2>
        <a:srgbClr val="646464"/>
      </a:lt2>
      <a:accent1>
        <a:srgbClr val="005191"/>
      </a:accent1>
      <a:accent2>
        <a:srgbClr val="44C39D"/>
      </a:accent2>
      <a:accent3>
        <a:srgbClr val="FF4A54"/>
      </a:accent3>
      <a:accent4>
        <a:srgbClr val="7FEDB3"/>
      </a:accent4>
      <a:accent5>
        <a:srgbClr val="68DFE3"/>
      </a:accent5>
      <a:accent6>
        <a:srgbClr val="FBDD62"/>
      </a:accent6>
      <a:hlink>
        <a:srgbClr val="9AA0FF"/>
      </a:hlink>
      <a:folHlink>
        <a:srgbClr val="FEAC5B"/>
      </a:folHlink>
    </a:clrScheme>
    <a:fontScheme name="cnes Arial">
      <a:majorFont>
        <a:latin typeface="Arial MT Std Extra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MARQUE 2020.pptx" id="{0A109882-93F8-4FFB-B685-BBB561BEB90A}" vid="{75FF379A-CAD3-4A54-AEB4-B090F8DD8F5D}"/>
    </a:ext>
  </a:extLst>
</a:theme>
</file>

<file path=ppt/theme/theme2.xml><?xml version="1.0" encoding="utf-8"?>
<a:theme xmlns:a="http://schemas.openxmlformats.org/drawingml/2006/main" name="Couvertures avec photo gauche">
  <a:themeElements>
    <a:clrScheme name="cnes2">
      <a:dk1>
        <a:srgbClr val="000000"/>
      </a:dk1>
      <a:lt1>
        <a:sysClr val="window" lastClr="FFFFFF"/>
      </a:lt1>
      <a:dk2>
        <a:srgbClr val="020251"/>
      </a:dk2>
      <a:lt2>
        <a:srgbClr val="646464"/>
      </a:lt2>
      <a:accent1>
        <a:srgbClr val="005191"/>
      </a:accent1>
      <a:accent2>
        <a:srgbClr val="44C39D"/>
      </a:accent2>
      <a:accent3>
        <a:srgbClr val="FF4A54"/>
      </a:accent3>
      <a:accent4>
        <a:srgbClr val="7FEDB3"/>
      </a:accent4>
      <a:accent5>
        <a:srgbClr val="68DFE3"/>
      </a:accent5>
      <a:accent6>
        <a:srgbClr val="FBDD62"/>
      </a:accent6>
      <a:hlink>
        <a:srgbClr val="9AA0FF"/>
      </a:hlink>
      <a:folHlink>
        <a:srgbClr val="FEAC5B"/>
      </a:folHlink>
    </a:clrScheme>
    <a:fontScheme name="cnes">
      <a:majorFont>
        <a:latin typeface="CNES Poster"/>
        <a:ea typeface=""/>
        <a:cs typeface=""/>
      </a:majorFont>
      <a:minorFont>
        <a:latin typeface="CNES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MARQUE 2020.pptx" id="{0A109882-93F8-4FFB-B685-BBB561BEB90A}" vid="{9F7FFC55-C2B2-4773-8DE3-AD2370B774CF}"/>
    </a:ext>
  </a:extLst>
</a:theme>
</file>

<file path=ppt/theme/theme3.xml><?xml version="1.0" encoding="utf-8"?>
<a:theme xmlns:a="http://schemas.openxmlformats.org/drawingml/2006/main" name="Intercalaires">
  <a:themeElements>
    <a:clrScheme name="cnes2">
      <a:dk1>
        <a:srgbClr val="000000"/>
      </a:dk1>
      <a:lt1>
        <a:sysClr val="window" lastClr="FFFFFF"/>
      </a:lt1>
      <a:dk2>
        <a:srgbClr val="020251"/>
      </a:dk2>
      <a:lt2>
        <a:srgbClr val="646464"/>
      </a:lt2>
      <a:accent1>
        <a:srgbClr val="005191"/>
      </a:accent1>
      <a:accent2>
        <a:srgbClr val="44C39D"/>
      </a:accent2>
      <a:accent3>
        <a:srgbClr val="FF4A54"/>
      </a:accent3>
      <a:accent4>
        <a:srgbClr val="7FEDB3"/>
      </a:accent4>
      <a:accent5>
        <a:srgbClr val="68DFE3"/>
      </a:accent5>
      <a:accent6>
        <a:srgbClr val="FBDD62"/>
      </a:accent6>
      <a:hlink>
        <a:srgbClr val="9AA0FF"/>
      </a:hlink>
      <a:folHlink>
        <a:srgbClr val="FEAC5B"/>
      </a:folHlink>
    </a:clrScheme>
    <a:fontScheme name="cnes">
      <a:majorFont>
        <a:latin typeface="CNES Poster"/>
        <a:ea typeface=""/>
        <a:cs typeface=""/>
      </a:majorFont>
      <a:minorFont>
        <a:latin typeface="CNES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MARQUE 2020.pptx" id="{0A109882-93F8-4FFB-B685-BBB561BEB90A}" vid="{3F5DF9A0-54DE-4B2A-B26D-DE2755B97589}"/>
    </a:ext>
  </a:extLst>
</a:theme>
</file>

<file path=ppt/theme/theme4.xml><?xml version="1.0" encoding="utf-8"?>
<a:theme xmlns:a="http://schemas.openxmlformats.org/drawingml/2006/main" name="Contenu">
  <a:themeElements>
    <a:clrScheme name="cnes2">
      <a:dk1>
        <a:srgbClr val="000000"/>
      </a:dk1>
      <a:lt1>
        <a:sysClr val="window" lastClr="FFFFFF"/>
      </a:lt1>
      <a:dk2>
        <a:srgbClr val="020251"/>
      </a:dk2>
      <a:lt2>
        <a:srgbClr val="646464"/>
      </a:lt2>
      <a:accent1>
        <a:srgbClr val="005191"/>
      </a:accent1>
      <a:accent2>
        <a:srgbClr val="44C39D"/>
      </a:accent2>
      <a:accent3>
        <a:srgbClr val="FF4A54"/>
      </a:accent3>
      <a:accent4>
        <a:srgbClr val="7FEDB3"/>
      </a:accent4>
      <a:accent5>
        <a:srgbClr val="68DFE3"/>
      </a:accent5>
      <a:accent6>
        <a:srgbClr val="FBDD62"/>
      </a:accent6>
      <a:hlink>
        <a:srgbClr val="9AA0FF"/>
      </a:hlink>
      <a:folHlink>
        <a:srgbClr val="FEAC5B"/>
      </a:folHlink>
    </a:clrScheme>
    <a:fontScheme name="cnes">
      <a:majorFont>
        <a:latin typeface="CNES Poster"/>
        <a:ea typeface=""/>
        <a:cs typeface=""/>
      </a:majorFont>
      <a:minorFont>
        <a:latin typeface="CNES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MARQUE 2020.pptx" id="{0A109882-93F8-4FFB-B685-BBB561BEB90A}" vid="{85E5989D-B0C3-4682-AFDA-B36C18436FC6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ème_x0020_LL xmlns="d98edb7b-4b69-42c3-ba31-f9a07c1e3c46">Bureautique</Thème_x0020_LL>
    <TaxCatchAll xmlns="1480e229-d1f0-4dea-859f-b8c45efabb7a">
      <Value>34</Value>
      <Value>26</Value>
      <Value>115</Value>
      <Value>2</Value>
      <Value>76</Value>
    </TaxCatchAll>
    <RespForm xmlns="d98edb7b-4b69-42c3-ba31-f9a07c1e3c46">
      <UserInfo>
        <DisplayName>i:0#.w|cnesnet\medaillee</DisplayName>
        <AccountId>1243</AccountId>
        <AccountType/>
      </UserInfo>
    </RespForm>
    <RespTheme xmlns="d98edb7b-4b69-42c3-ba31-f9a07c1e3c46">
      <UserInfo>
        <DisplayName/>
        <AccountId xsi:nil="true"/>
        <AccountType/>
      </UserInfo>
    </RespTheme>
    <IconOverlay xmlns="http://schemas.microsoft.com/sharepoint/v4" xsi:nil="true"/>
    <Nature xmlns="c04198d5-9d41-4f87-9c9b-25c9d99d68b2">Modèle</Nature>
    <DocumentSetDescription xmlns="http://schemas.microsoft.com/sharepoint/v3" xsi:nil="true"/>
    <Services_x0020_Pratiques xmlns="d98edb7b-4b69-42c3-ba31-f9a07c1e3c46"/>
    <Cible xmlns="d98edb7b-4b69-42c3-ba31-f9a07c1e3c46">Salariés CNES</Cible>
    <Sous_x002d_Themes xmlns="c04198d5-9d41-4f87-9c9b-25c9d99d68b2" xsi:nil="true"/>
    <cfCentres0 xmlns="d98edb7b-4b69-42c3-ba31-f9a07c1e3c46">
      <Terms xmlns="http://schemas.microsoft.com/office/infopath/2007/PartnerControls">
        <TermInfo xmlns="http://schemas.microsoft.com/office/infopath/2007/PartnerControls">
          <TermName xmlns="http://schemas.microsoft.com/office/infopath/2007/PartnerControls">Kourou</TermName>
          <TermId xmlns="http://schemas.microsoft.com/office/infopath/2007/PartnerControls">10e6e4f8-5444-4c46-91d9-1d88f2248fca</TermId>
        </TermInfo>
        <TermInfo xmlns="http://schemas.microsoft.com/office/infopath/2007/PartnerControls">
          <TermName xmlns="http://schemas.microsoft.com/office/infopath/2007/PartnerControls">Toulouse</TermName>
          <TermId xmlns="http://schemas.microsoft.com/office/infopath/2007/PartnerControls">4631c293-d816-4767-8a32-a2fe4467ee72</TermId>
        </TermInfo>
        <TermInfo xmlns="http://schemas.microsoft.com/office/infopath/2007/PartnerControls">
          <TermName xmlns="http://schemas.microsoft.com/office/infopath/2007/PartnerControls">Aire sur Adour</TermName>
          <TermId xmlns="http://schemas.microsoft.com/office/infopath/2007/PartnerControls">bb0d4b2a-cf9c-4ecf-a138-975cb305a5a3</TermId>
        </TermInfo>
        <TermInfo xmlns="http://schemas.microsoft.com/office/infopath/2007/PartnerControls">
          <TermName xmlns="http://schemas.microsoft.com/office/infopath/2007/PartnerControls">CST</TermName>
          <TermId xmlns="http://schemas.microsoft.com/office/infopath/2007/PartnerControls">dcfdef51-9dac-43a6-8a2b-f174591fada0</TermId>
        </TermInfo>
        <TermInfo xmlns="http://schemas.microsoft.com/office/infopath/2007/PartnerControls">
          <TermName xmlns="http://schemas.microsoft.com/office/infopath/2007/PartnerControls">Externe</TermName>
          <TermId xmlns="http://schemas.microsoft.com/office/infopath/2007/PartnerControls">433a1d26-7970-4033-a889-663dbc8acbde</TermId>
        </TermInfo>
      </Terms>
    </cfCentres0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ormulaires CNES" ma:contentTypeID="0x01010000DC6006A7BDDE4C8FF96CE1CE05F6EF002240421B177A4145A68A1D0509C7E11F" ma:contentTypeVersion="37" ma:contentTypeDescription="" ma:contentTypeScope="" ma:versionID="ea30cc480ded4210dd0d1ed87c595d23">
  <xsd:schema xmlns:xsd="http://www.w3.org/2001/XMLSchema" xmlns:xs="http://www.w3.org/2001/XMLSchema" xmlns:p="http://schemas.microsoft.com/office/2006/metadata/properties" xmlns:ns1="http://schemas.microsoft.com/sharepoint/v3" xmlns:ns2="c04198d5-9d41-4f87-9c9b-25c9d99d68b2" xmlns:ns3="d98edb7b-4b69-42c3-ba31-f9a07c1e3c46" xmlns:ns4="1480e229-d1f0-4dea-859f-b8c45efabb7a" xmlns:ns5="http://schemas.microsoft.com/sharepoint/v4" targetNamespace="http://schemas.microsoft.com/office/2006/metadata/properties" ma:root="true" ma:fieldsID="e8c9f286900141f7e64b1b1263004edf" ns1:_="" ns2:_="" ns3:_="" ns4:_="" ns5:_="">
    <xsd:import namespace="http://schemas.microsoft.com/sharepoint/v3"/>
    <xsd:import namespace="c04198d5-9d41-4f87-9c9b-25c9d99d68b2"/>
    <xsd:import namespace="d98edb7b-4b69-42c3-ba31-f9a07c1e3c46"/>
    <xsd:import namespace="1480e229-d1f0-4dea-859f-b8c45efabb7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Nature"/>
                <xsd:element ref="ns3:Thème_x0020_LL"/>
                <xsd:element ref="ns3:Services_x0020_Pratiques" minOccurs="0"/>
                <xsd:element ref="ns3:RespForm"/>
                <xsd:element ref="ns3:RespTheme" minOccurs="0"/>
                <xsd:element ref="ns3:Cible"/>
                <xsd:element ref="ns4:TaxCatchAll" minOccurs="0"/>
                <xsd:element ref="ns4:TaxCatchAllLabel" minOccurs="0"/>
                <xsd:element ref="ns3:cfCentres0" minOccurs="0"/>
                <xsd:element ref="ns1:DocumentSetDescription" minOccurs="0"/>
                <xsd:element ref="ns5:IconOverlay" minOccurs="0"/>
                <xsd:element ref="ns2:Sous_x002d_Them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7" nillable="true" ma:displayName="Description" ma:description="Description de l’ensemble de documents" ma:hidden="true" ma:internalName="DocumentSetDescription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4198d5-9d41-4f87-9c9b-25c9d99d68b2" elementFormDefault="qualified">
    <xsd:import namespace="http://schemas.microsoft.com/office/2006/documentManagement/types"/>
    <xsd:import namespace="http://schemas.microsoft.com/office/infopath/2007/PartnerControls"/>
    <xsd:element name="Nature" ma:index="2" ma:displayName="Nature" ma:default="Formulaire" ma:format="RadioButtons" ma:internalName="Nature">
      <xsd:simpleType>
        <xsd:restriction base="dms:Choice">
          <xsd:enumeration value="Formulaire"/>
          <xsd:enumeration value="Modèle"/>
        </xsd:restriction>
      </xsd:simpleType>
    </xsd:element>
    <xsd:element name="Sous_x002d_Themes" ma:index="20" nillable="true" ma:displayName="Sous-Themes-RH" ma:format="Dropdown" ma:internalName="Sous_x002d_Themes">
      <xsd:simpleType>
        <xsd:restriction base="dms:Choice">
          <xsd:enumeration value="RH - Accords et réglementation"/>
          <xsd:enumeration value="RH - Carrière"/>
          <xsd:enumeration value="RH - Missions et remboursements de frais"/>
          <xsd:enumeration value="RH - Protection sociale"/>
          <xsd:enumeration value="RH - Rémunération"/>
          <xsd:enumeration value="RH - Temps de travail"/>
          <xsd:enumeration value="RH - Santé au travail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8edb7b-4b69-42c3-ba31-f9a07c1e3c46" elementFormDefault="qualified">
    <xsd:import namespace="http://schemas.microsoft.com/office/2006/documentManagement/types"/>
    <xsd:import namespace="http://schemas.microsoft.com/office/infopath/2007/PartnerControls"/>
    <xsd:element name="Thème_x0020_LL" ma:index="3" ma:displayName="Thème" ma:format="Dropdown" ma:internalName="Th_x00e8_me_x0020_LL">
      <xsd:simpleType>
        <xsd:restriction base="dms:Choice">
          <xsd:enumeration value="Z-archives"/>
          <xsd:enumeration value="Achats/recettes"/>
          <xsd:enumeration value="Actions R&amp;T"/>
          <xsd:enumeration value="ADHS"/>
          <xsd:enumeration value="Bureautique"/>
          <xsd:enumeration value="Conseil Administration"/>
          <xsd:enumeration value="Documentation Archives"/>
          <xsd:enumeration value="Gestion Finance"/>
          <xsd:enumeration value="Logistique, moyens généraux - Toulouse"/>
          <xsd:enumeration value="Logistique, moyens généraux - Kourou"/>
          <xsd:enumeration value="Logistique, moyens généraux, sécurité d'accès - Paris Daumesnil"/>
          <xsd:enumeration value="Logistique, moyens généraux, sécurité d'accès - Paris Les Halles"/>
          <xsd:enumeration value="Management des affaires et des projets"/>
          <xsd:enumeration value="Opérations"/>
          <xsd:enumeration value="Qualité"/>
          <xsd:enumeration value="Reach"/>
          <xsd:enumeration value="Représentation"/>
          <xsd:enumeration value="Ressources Humaines"/>
          <xsd:enumeration value="Sécurité du travail Ergonomie Environnement"/>
          <xsd:enumeration value="SSI"/>
          <xsd:enumeration value="Sûreté Accès - Toulouse"/>
          <xsd:enumeration value="Sûreté Accès - Kourou"/>
          <xsd:enumeration value="Système d'information"/>
          <xsd:enumeration value="Veille et Rayonnement"/>
        </xsd:restriction>
      </xsd:simpleType>
    </xsd:element>
    <xsd:element name="Services_x0020_Pratiques" ma:index="4" nillable="true" ma:displayName="Thématique" ma:internalName="Services_x0020_Pratiques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urrier&amp;Colis"/>
                    <xsd:enumeration value="Dépannage, réparation, installation"/>
                    <xsd:enumeration value="Déplacement&amp;missions"/>
                    <xsd:enumeration value="Espace de travail"/>
                    <xsd:enumeration value="Informatique"/>
                    <xsd:enumeration value="Imprimerie&amp;média"/>
                    <xsd:enumeration value="Prestations de services"/>
                    <xsd:enumeration value="Prêt"/>
                    <xsd:enumeration value="Prévention&amp;santé"/>
                    <xsd:enumeration value="Protection&amp;sécurité"/>
                    <xsd:enumeration value="Réunions, rencontres&amp;événements"/>
                    <xsd:enumeration value="Téléphonie"/>
                    <xsd:enumeration value="----"/>
                    <xsd:enumeration value="RH Carrière"/>
                    <xsd:enumeration value="RH Temps de travail"/>
                    <xsd:enumeration value="RH Rémunération"/>
                    <xsd:enumeration value="RH Protection sociale"/>
                    <xsd:enumeration value="RH Santé au travail"/>
                    <xsd:enumeration value="RH Missions&amp;remboursement de frais"/>
                    <xsd:enumeration value="RH Accord&amp;réglementation"/>
                    <xsd:enumeration value="Management"/>
                    <xsd:enumeration value="Projet"/>
                  </xsd:restriction>
                </xsd:simpleType>
              </xsd:element>
            </xsd:sequence>
          </xsd:extension>
        </xsd:complexContent>
      </xsd:complexType>
    </xsd:element>
    <xsd:element name="RespForm" ma:index="5" ma:displayName="Responsable du formulaire" ma:description="Responsable du formulaire" ma:list="UserInfo" ma:SharePointGroup="0" ma:internalName="RespForm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spTheme" ma:index="6" nillable="true" ma:displayName="Correspondant de thème" ma:description="Correspondant de thème" ma:list="UserInfo" ma:SharePointGroup="41" ma:internalName="Responsable_x0020_de_x0020_th_x00e8_m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ible" ma:index="8" ma:displayName="Cible" ma:format="Dropdown" ma:internalName="Cible" ma:readOnly="false">
      <xsd:simpleType>
        <xsd:restriction base="dms:Choice">
          <xsd:enumeration value="Manager-C/Projet"/>
          <xsd:enumeration value="Secrétaire"/>
          <xsd:enumeration value="Salariés CNES"/>
          <xsd:enumeration value="Tout public"/>
        </xsd:restriction>
      </xsd:simpleType>
    </xsd:element>
    <xsd:element name="cfCentres0" ma:index="13" ma:taxonomy="true" ma:internalName="cfCentres0" ma:taxonomyFieldName="cfCentres" ma:displayName="Centres - Etablissements" ma:readOnly="false" ma:fieldId="{cfae7dbf-fc1c-4884-b2c3-5ccd83607b77}" ma:taxonomyMulti="true" ma:sspId="43899476-92d5-47bd-aa4b-8ef5a50c3054" ma:termSetId="28451ea1-9d87-422f-b714-f82e1d7878b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80e229-d1f0-4dea-859f-b8c45efabb7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bfb6061-b2cf-40ef-b5f8-aa9297de9445}" ma:internalName="TaxCatchAll" ma:showField="CatchAllData" ma:web="d98edb7b-4b69-42c3-ba31-f9a07c1e3c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5bfb6061-b2cf-40ef-b5f8-aa9297de9445}" ma:internalName="TaxCatchAllLabel" ma:readOnly="true" ma:showField="CatchAllDataLabel" ma:web="d98edb7b-4b69-42c3-ba31-f9a07c1e3c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787F54-8D9D-4530-9CCD-E7E1651F5B8A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1480e229-d1f0-4dea-859f-b8c45efabb7a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sharepoint/v4"/>
    <ds:schemaRef ds:uri="http://purl.org/dc/terms/"/>
    <ds:schemaRef ds:uri="http://schemas.openxmlformats.org/package/2006/metadata/core-properties"/>
    <ds:schemaRef ds:uri="d98edb7b-4b69-42c3-ba31-f9a07c1e3c46"/>
    <ds:schemaRef ds:uri="c04198d5-9d41-4f87-9c9b-25c9d99d68b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73D75A9-F05C-4842-94B8-2A73068BF1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04198d5-9d41-4f87-9c9b-25c9d99d68b2"/>
    <ds:schemaRef ds:uri="d98edb7b-4b69-42c3-ba31-f9a07c1e3c46"/>
    <ds:schemaRef ds:uri="1480e229-d1f0-4dea-859f-b8c45efabb7a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55DC6F-A0B3-4F44-B95F-5053F5956F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MARQUE 2020</Template>
  <TotalTime>289</TotalTime>
  <Words>172</Words>
  <Application>Microsoft Macintosh PowerPoint</Application>
  <PresentationFormat>Grand écran</PresentationFormat>
  <Paragraphs>36</Paragraphs>
  <Slides>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Agency FB</vt:lpstr>
      <vt:lpstr>Arial</vt:lpstr>
      <vt:lpstr>Arial Black</vt:lpstr>
      <vt:lpstr>Arial MT Std Extra Bold Cond</vt:lpstr>
      <vt:lpstr>Arial MT Std Light</vt:lpstr>
      <vt:lpstr>Arial Narrow</vt:lpstr>
      <vt:lpstr>Calibri</vt:lpstr>
      <vt:lpstr>CNES Sans</vt:lpstr>
      <vt:lpstr>Courier New</vt:lpstr>
      <vt:lpstr>Verdana</vt:lpstr>
      <vt:lpstr>Wingdings</vt:lpstr>
      <vt:lpstr>Couvertures sans photo</vt:lpstr>
      <vt:lpstr>Couvertures avec photo gauche</vt:lpstr>
      <vt:lpstr>Intercalaires</vt:lpstr>
      <vt:lpstr>Contenu</vt:lpstr>
      <vt:lpstr>Boosting Climate Monitoring Applications: The Space for Climate Observatory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Bretar Frederic</dc:creator>
  <cp:lastModifiedBy>Charles-Henri BRINON</cp:lastModifiedBy>
  <cp:revision>31</cp:revision>
  <dcterms:created xsi:type="dcterms:W3CDTF">2021-02-08T08:18:44Z</dcterms:created>
  <dcterms:modified xsi:type="dcterms:W3CDTF">2022-11-29T22:14:55Z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0x01010000DC6006A7BDDE4C8FF96CE1CE05F6EF002240421B177A4145A68A1D0509C7E11F</vt:lpwstr>
  </property>
  <property fmtid="{D5CDD505-2E9C-101B-9397-08002B2CF9AE}" pid="3" name="cfCentres">
    <vt:lpwstr>26;#Kourou|10e6e4f8-5444-4c46-91d9-1d88f2248fca;#2;#Toulouse|4631c293-d816-4767-8a32-a2fe4467ee72;#34;#Aire sur Adour|bb0d4b2a-cf9c-4ecf-a138-975cb305a5a3;#76;#CST|dcfdef51-9dac-43a6-8a2b-f174591fada0;#115;#Externe|433a1d26-7970-4033-a889-663dbc8acbde</vt:lpwstr>
  </property>
</Properties>
</file>