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83" r:id="rId3"/>
    <p:sldId id="286" r:id="rId4"/>
    <p:sldId id="288" r:id="rId5"/>
    <p:sldId id="287" r:id="rId6"/>
    <p:sldId id="291" r:id="rId7"/>
    <p:sldId id="303" r:id="rId8"/>
    <p:sldId id="290" r:id="rId9"/>
    <p:sldId id="345" r:id="rId10"/>
    <p:sldId id="341" r:id="rId11"/>
    <p:sldId id="346" r:id="rId12"/>
    <p:sldId id="340" r:id="rId13"/>
    <p:sldId id="320" r:id="rId14"/>
    <p:sldId id="321" r:id="rId15"/>
    <p:sldId id="331" r:id="rId16"/>
    <p:sldId id="332" r:id="rId17"/>
    <p:sldId id="333" r:id="rId18"/>
    <p:sldId id="334" r:id="rId19"/>
    <p:sldId id="323" r:id="rId20"/>
    <p:sldId id="324" r:id="rId21"/>
    <p:sldId id="325" r:id="rId22"/>
    <p:sldId id="327" r:id="rId23"/>
    <p:sldId id="326" r:id="rId24"/>
    <p:sldId id="337" r:id="rId25"/>
    <p:sldId id="335" r:id="rId26"/>
    <p:sldId id="336" r:id="rId27"/>
    <p:sldId id="343" r:id="rId28"/>
    <p:sldId id="330" r:id="rId29"/>
    <p:sldId id="344" r:id="rId30"/>
    <p:sldId id="274" r:id="rId31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34"/>
      <p:bold r:id="rId35"/>
      <p:italic r:id="rId36"/>
      <p:boldItalic r:id="rId37"/>
    </p:embeddedFont>
    <p:embeddedFont>
      <p:font typeface="Helvetica" pitchFamily="2" charset="0"/>
      <p:regular r:id="rId38"/>
      <p:bold r:id="rId39"/>
      <p:italic r:id="rId40"/>
      <p:boldItalic r:id="rId41"/>
    </p:embeddedFont>
    <p:embeddedFont>
      <p:font typeface="MS Gothic" panose="020B0609070205080204" pitchFamily="49" charset="-128"/>
      <p:regular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96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g0rlCtqW5G/PA+UKBKvybxLA8x2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D" initials="I" lastIdx="11" clrIdx="0">
    <p:extLst>
      <p:ext uri="{19B8F6BF-5375-455C-9EA6-DF929625EA0E}">
        <p15:presenceInfo xmlns:p15="http://schemas.microsoft.com/office/powerpoint/2012/main" userId="I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CF4"/>
    <a:srgbClr val="7F0002"/>
    <a:srgbClr val="D07800"/>
    <a:srgbClr val="C5893A"/>
    <a:srgbClr val="E99930"/>
    <a:srgbClr val="3B44DA"/>
    <a:srgbClr val="0000FF"/>
    <a:srgbClr val="05BB94"/>
    <a:srgbClr val="06E0B6"/>
    <a:srgbClr val="06E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6"/>
    <p:restoredTop sz="96405" autoAdjust="0"/>
  </p:normalViewPr>
  <p:slideViewPr>
    <p:cSldViewPr snapToGrid="0">
      <p:cViewPr varScale="1">
        <p:scale>
          <a:sx n="162" d="100"/>
          <a:sy n="162" d="100"/>
        </p:scale>
        <p:origin x="1072" y="192"/>
      </p:cViewPr>
      <p:guideLst>
        <p:guide orient="horz" pos="1620"/>
        <p:guide pos="2880"/>
        <p:guide pos="1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234B7BB-2DD8-524D-8CE8-9F5A760531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8E7001-9987-B049-BE15-FF7B2ECC98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997AC-2D6C-D044-96DA-2F32ACB5AED1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3902FE-92EC-4848-A326-8E67ABC14A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43E43F-8665-4B40-ABCE-4CF2EB721E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BF1E5-4558-214E-BCA4-755FA8EAD2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405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une évolution possible sur certains des sites pourrait amener à prévoir/se lancer dans une interface tablette afin que la plateforme reçoive des données collectées par des partenaires (in-situ), les traite et leur restitue un traitement (type </a:t>
            </a:r>
            <a:r>
              <a:rPr lang="fr-FR" dirty="0" err="1"/>
              <a:t>carto</a:t>
            </a:r>
            <a:r>
              <a:rPr lang="fr-FR" dirty="0"/>
              <a:t> utile à un suivi de ressources particulières)</a:t>
            </a:r>
          </a:p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01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une évolution possible sur certains des sites pourrait amener à prévoir/se lancer dans une interface tablette afin que la plateforme reçoive des données collectées par des partenaires (in-situ), les traite et leur restitue un traitement (type </a:t>
            </a:r>
            <a:r>
              <a:rPr lang="fr-FR" dirty="0" err="1"/>
              <a:t>carto</a:t>
            </a:r>
            <a:r>
              <a:rPr lang="fr-FR" dirty="0"/>
              <a:t> utile à un suivi de ressources particulières)</a:t>
            </a:r>
          </a:p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872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0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8">
              <a:spcAft>
                <a:spcPts val="600"/>
              </a:spcAft>
            </a:pPr>
            <a:r>
              <a:rPr lang="fr-FR" sz="1800" dirty="0">
                <a:latin typeface="Helvetica" panose="020B0604020202020204" pitchFamily="34" charset="0"/>
                <a:cs typeface="Helvetica" panose="020B0604020202020204" pitchFamily="34" charset="0"/>
              </a:rPr>
              <a:t>Fonctions écologiques</a:t>
            </a:r>
          </a:p>
          <a:p>
            <a:pPr marL="182563" lvl="1">
              <a:spcBef>
                <a:spcPts val="600"/>
              </a:spcBef>
              <a:spcAft>
                <a:spcPts val="400"/>
              </a:spcAft>
              <a:buSzPts val="3600"/>
              <a:defRPr/>
            </a:pPr>
            <a:r>
              <a:rPr lang="fr-FR" sz="1300" dirty="0">
                <a:latin typeface="Helvetica" panose="020B0604020202020204" pitchFamily="34" charset="0"/>
                <a:cs typeface="Helvetica" panose="020B0604020202020204" pitchFamily="34" charset="0"/>
              </a:rPr>
              <a:t>- Cycle des nutriments, production primaire</a:t>
            </a:r>
          </a:p>
          <a:p>
            <a:pPr marL="182563" lvl="1">
              <a:spcBef>
                <a:spcPts val="600"/>
              </a:spcBef>
              <a:spcAft>
                <a:spcPts val="400"/>
              </a:spcAft>
              <a:buSzPts val="3600"/>
              <a:defRPr/>
            </a:pPr>
            <a:r>
              <a:rPr lang="fr-FR" sz="1300" dirty="0">
                <a:latin typeface="Helvetica" panose="020B0604020202020204" pitchFamily="34" charset="0"/>
                <a:cs typeface="Helvetica" panose="020B0604020202020204" pitchFamily="34" charset="0"/>
              </a:rPr>
              <a:t>- Stockage de carbone</a:t>
            </a:r>
          </a:p>
          <a:p>
            <a:pPr marL="182563" lvl="1">
              <a:spcBef>
                <a:spcPts val="600"/>
              </a:spcBef>
              <a:spcAft>
                <a:spcPts val="400"/>
              </a:spcAft>
              <a:buSzPts val="3600"/>
              <a:defRPr/>
            </a:pPr>
            <a:r>
              <a:rPr lang="fr-FR" sz="1300" dirty="0">
                <a:latin typeface="Helvetica" panose="020B0604020202020204" pitchFamily="34" charset="0"/>
                <a:cs typeface="Helvetica" panose="020B0604020202020204" pitchFamily="34" charset="0"/>
              </a:rPr>
              <a:t>- Habitat et nurserie faune marine</a:t>
            </a:r>
          </a:p>
          <a:p>
            <a:pPr marL="182563" lvl="1">
              <a:spcBef>
                <a:spcPts val="600"/>
              </a:spcBef>
              <a:spcAft>
                <a:spcPts val="1000"/>
              </a:spcAft>
              <a:buSzPts val="3600"/>
              <a:defRPr/>
            </a:pPr>
            <a:r>
              <a:rPr lang="fr-FR" sz="1300" dirty="0">
                <a:latin typeface="Helvetica" panose="020B0604020202020204" pitchFamily="34" charset="0"/>
                <a:cs typeface="Helvetica" panose="020B0604020202020204" pitchFamily="34" charset="0"/>
              </a:rPr>
              <a:t>- Biodiversité faune et flore littorale</a:t>
            </a:r>
          </a:p>
          <a:p>
            <a:pPr marL="7938" lvl="1">
              <a:spcBef>
                <a:spcPts val="749"/>
              </a:spcBef>
              <a:spcAft>
                <a:spcPts val="600"/>
              </a:spcAft>
              <a:buSzPts val="3600"/>
              <a:defRPr/>
            </a:pPr>
            <a:r>
              <a:rPr lang="fr-FR" sz="1800" dirty="0">
                <a:latin typeface="Helvetica" panose="020B0604020202020204" pitchFamily="34" charset="0"/>
                <a:cs typeface="Helvetica" panose="020B0604020202020204" pitchFamily="34" charset="0"/>
              </a:rPr>
              <a:t>Fonctions socio-économiques</a:t>
            </a:r>
          </a:p>
          <a:p>
            <a:pPr marL="182563" lvl="1">
              <a:spcBef>
                <a:spcPts val="600"/>
              </a:spcBef>
              <a:spcAft>
                <a:spcPts val="400"/>
              </a:spcAft>
              <a:buSzPts val="3600"/>
              <a:defRPr/>
            </a:pPr>
            <a:r>
              <a:rPr lang="fr-FR" sz="1300" dirty="0">
                <a:latin typeface="Helvetica" panose="020B0604020202020204" pitchFamily="34" charset="0"/>
                <a:cs typeface="Helvetica" panose="020B0604020202020204" pitchFamily="34" charset="0"/>
              </a:rPr>
              <a:t>- Protection du littoral contre évènements climatiques extrêmes</a:t>
            </a:r>
          </a:p>
          <a:p>
            <a:pPr marL="182563" lvl="1">
              <a:spcBef>
                <a:spcPts val="600"/>
              </a:spcBef>
              <a:spcAft>
                <a:spcPts val="400"/>
              </a:spcAft>
              <a:buSzPts val="3600"/>
              <a:defRPr/>
            </a:pPr>
            <a:r>
              <a:rPr lang="fr-FR" sz="1300" dirty="0">
                <a:latin typeface="Helvetica" panose="020B0604020202020204" pitchFamily="34" charset="0"/>
                <a:cs typeface="Helvetica" panose="020B0604020202020204" pitchFamily="34" charset="0"/>
              </a:rPr>
              <a:t>- Extraction de ressources vivrières (halieutiques, bois et miel sauvages, sel…)</a:t>
            </a:r>
          </a:p>
          <a:p>
            <a:pPr marL="182563" lvl="1">
              <a:spcBef>
                <a:spcPts val="600"/>
              </a:spcBef>
              <a:spcAft>
                <a:spcPts val="1000"/>
              </a:spcAft>
              <a:buSzPts val="3600"/>
              <a:defRPr/>
            </a:pPr>
            <a:r>
              <a:rPr lang="fr-FR" sz="1300" dirty="0">
                <a:latin typeface="Helvetica" panose="020B0604020202020204" pitchFamily="34" charset="0"/>
                <a:cs typeface="Helvetica" panose="020B0604020202020204" pitchFamily="34" charset="0"/>
              </a:rPr>
              <a:t>- Eco-tourisme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fr-FR" sz="14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Soutien le bien-être et les moyens de subsistance pour les populations qui se concentrent toujours plus nombreuses sur les côtes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1000"/>
              </a:spcAft>
              <a:buSzPts val="3600"/>
              <a:buNone/>
              <a:defRPr/>
            </a:pPr>
            <a:endParaRPr lang="fr-FR" sz="13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09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8" lvl="0">
              <a:lnSpc>
                <a:spcPct val="90000"/>
              </a:lnSpc>
              <a:spcBef>
                <a:spcPts val="749"/>
              </a:spcBef>
              <a:spcAft>
                <a:spcPts val="1000"/>
              </a:spcAft>
              <a:buClr>
                <a:srgbClr val="009900"/>
              </a:buClr>
              <a:buSzPct val="130000"/>
            </a:pP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Pressions anthropiques</a:t>
            </a:r>
          </a:p>
          <a:p>
            <a:pPr marL="465138" lvl="1" indent="0">
              <a:spcAft>
                <a:spcPts val="400"/>
              </a:spcAft>
              <a:buSzPts val="3600"/>
            </a:pP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Conversion à l’aquaculture</a:t>
            </a:r>
          </a:p>
          <a:p>
            <a:pPr marL="465138" lvl="1" indent="0">
              <a:spcBef>
                <a:spcPts val="400"/>
              </a:spcBef>
              <a:spcAft>
                <a:spcPts val="400"/>
              </a:spcAft>
              <a:buSzPts val="3600"/>
            </a:pP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Exploitation forestière non durable</a:t>
            </a:r>
          </a:p>
          <a:p>
            <a:pPr marL="465138" lvl="1" indent="0">
              <a:spcBef>
                <a:spcPts val="400"/>
              </a:spcBef>
              <a:spcAft>
                <a:spcPts val="1200"/>
              </a:spcAft>
              <a:buSzPts val="3600"/>
            </a:pP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Développement urbain</a:t>
            </a:r>
          </a:p>
          <a:p>
            <a:pPr marL="7938" indent="0">
              <a:spcAft>
                <a:spcPts val="600"/>
              </a:spcAft>
            </a:pP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Changements climatiques </a:t>
            </a:r>
          </a:p>
          <a:p>
            <a:pPr marL="444500">
              <a:spcAft>
                <a:spcPts val="1200"/>
              </a:spcAft>
            </a:pP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Elévation du niveau des océans</a:t>
            </a:r>
          </a:p>
          <a:p>
            <a:pPr marL="444500">
              <a:spcAft>
                <a:spcPts val="1200"/>
              </a:spcAft>
            </a:pP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Augmentation des températures</a:t>
            </a:r>
          </a:p>
          <a:p>
            <a:pPr marL="444500"/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Modification de la fréquence et de l'intensité des précipitations</a:t>
            </a:r>
            <a:endParaRPr lang="fr-FR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6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Bien que la télédétection ne remplace pas le travail de terrain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36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Bien que la télédétection ne remplace pas le travail de terrain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9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Bien que la télédétection ne remplace pas le travail de terrain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02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Bien que la télédétection ne remplace pas le travail de terrain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07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Bien que la télédétection ne remplace pas le travail de terrain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16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title"/>
          </p:nvPr>
        </p:nvSpPr>
        <p:spPr>
          <a:xfrm>
            <a:off x="457200" y="2074665"/>
            <a:ext cx="411141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D41F"/>
              </a:buClr>
              <a:buSzPts val="5400"/>
              <a:buFont typeface="Arial"/>
              <a:buNone/>
              <a:defRPr>
                <a:solidFill>
                  <a:srgbClr val="C8D41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 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31" name="Google Shape;31;p1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522" y="45247"/>
            <a:ext cx="3680182" cy="453791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628650" y="1369221"/>
            <a:ext cx="78867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3B6C9E"/>
              </a:buClr>
              <a:buSzPts val="3600"/>
              <a:buNone/>
              <a:defRPr sz="1800">
                <a:solidFill>
                  <a:srgbClr val="3B6C9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3pPr>
            <a:lvl4pPr marL="1828800" lvl="3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4pPr>
            <a:lvl5pPr marL="2286000" lvl="4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2"/>
          </p:nvPr>
        </p:nvSpPr>
        <p:spPr>
          <a:xfrm>
            <a:off x="625385" y="1934189"/>
            <a:ext cx="7886700" cy="73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C8D41F"/>
              </a:buClr>
              <a:buSzPts val="2100"/>
              <a:buFont typeface="Arial"/>
              <a:buNone/>
              <a:defRPr sz="1400">
                <a:solidFill>
                  <a:srgbClr val="3B6C9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1500">
                <a:solidFill>
                  <a:srgbClr val="3B6C9E"/>
                </a:solidFill>
              </a:defRPr>
            </a:lvl3pPr>
            <a:lvl4pPr marL="1828800" lvl="3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4pPr>
            <a:lvl5pPr marL="2286000" lvl="4" indent="-4191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1500">
                <a:solidFill>
                  <a:srgbClr val="3B6C9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A46CA0-9932-B746-B0DF-1A4ED9BC68D4}"/>
              </a:ext>
            </a:extLst>
          </p:cNvPr>
          <p:cNvSpPr txBox="1"/>
          <p:nvPr userDrawn="1"/>
        </p:nvSpPr>
        <p:spPr>
          <a:xfrm>
            <a:off x="4775039" y="4899718"/>
            <a:ext cx="37160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 l a </a:t>
            </a:r>
            <a:r>
              <a:rPr lang="fr-FR" sz="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fr-FR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f o r m e    d e    s u i v i    o p </a:t>
            </a:r>
            <a:r>
              <a:rPr lang="fr-FR" sz="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é</a:t>
            </a:r>
            <a:r>
              <a:rPr lang="fr-FR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 a </a:t>
            </a:r>
            <a:r>
              <a:rPr lang="fr-FR" sz="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fr-FR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 o n n e l     d e s     m a n g r o v e s    p a r     s a </a:t>
            </a:r>
            <a:r>
              <a:rPr lang="fr-FR" sz="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fr-FR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l l i </a:t>
            </a:r>
            <a:r>
              <a:rPr lang="fr-FR" sz="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fr-FR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55697D-F3B7-504E-B8AD-760CAC5087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121" y="4894248"/>
            <a:ext cx="576676" cy="19013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11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10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361500" y="1864081"/>
            <a:ext cx="8752114" cy="185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Autofit/>
          </a:bodyPr>
          <a:lstStyle/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fr" sz="2400" dirty="0">
                <a:solidFill>
                  <a:srgbClr val="3B44DA"/>
                </a:solidFill>
              </a:rPr>
              <a:t>The </a:t>
            </a:r>
            <a:r>
              <a:rPr lang="fr" sz="2400" dirty="0" err="1">
                <a:solidFill>
                  <a:srgbClr val="3B44DA"/>
                </a:solidFill>
              </a:rPr>
              <a:t>Mangmap</a:t>
            </a:r>
            <a:r>
              <a:rPr lang="fr" sz="2400" dirty="0">
                <a:solidFill>
                  <a:srgbClr val="3B44DA"/>
                </a:solidFill>
              </a:rPr>
              <a:t> </a:t>
            </a:r>
            <a:r>
              <a:rPr lang="fr" sz="2400" dirty="0" err="1">
                <a:solidFill>
                  <a:srgbClr val="3B44DA"/>
                </a:solidFill>
              </a:rPr>
              <a:t>platform</a:t>
            </a:r>
            <a:r>
              <a:rPr lang="fr" sz="2400" dirty="0">
                <a:solidFill>
                  <a:srgbClr val="3B44DA"/>
                </a:solidFill>
              </a:rPr>
              <a:t> prototype: mangrove monitoring </a:t>
            </a:r>
            <a:br>
              <a:rPr lang="fr" sz="2400" dirty="0">
                <a:solidFill>
                  <a:srgbClr val="3B44DA"/>
                </a:solidFill>
              </a:rPr>
            </a:br>
            <a:r>
              <a:rPr lang="fr" sz="2400" dirty="0" err="1">
                <a:solidFill>
                  <a:srgbClr val="3B44DA"/>
                </a:solidFill>
              </a:rPr>
              <a:t>assisted</a:t>
            </a:r>
            <a:r>
              <a:rPr lang="fr" sz="2400" dirty="0">
                <a:solidFill>
                  <a:srgbClr val="3B44DA"/>
                </a:solidFill>
              </a:rPr>
              <a:t> by satellite</a:t>
            </a:r>
            <a:br>
              <a:rPr lang="fr" sz="2400" dirty="0">
                <a:solidFill>
                  <a:srgbClr val="3B44DA"/>
                </a:solidFill>
              </a:rPr>
            </a:br>
            <a:endParaRPr sz="2400" dirty="0">
              <a:solidFill>
                <a:srgbClr val="3B44DA"/>
              </a:solidFill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2660657" y="3723550"/>
            <a:ext cx="429048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Jean-François Faure – IRD / 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UMR 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Espace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-dev</a:t>
            </a:r>
          </a:p>
          <a:p>
            <a:pPr algn="ctr">
              <a:spcAft>
                <a:spcPts val="1200"/>
              </a:spcAft>
            </a:pPr>
            <a:r>
              <a:rPr lang="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Elodie Blanchard – IRD / 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UMR 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Espace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-dev</a:t>
            </a:r>
            <a:r>
              <a:rPr lang="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fr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LaTeleScop</a:t>
            </a:r>
            <a:endParaRPr lang="fr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FE13D6A-314C-5B48-B570-1BE78BB291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" y="104233"/>
            <a:ext cx="479473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B24C4D-F534-574C-984A-7BE0B8BB68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591" y="151537"/>
            <a:ext cx="750353" cy="3402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2307D8-E928-B34C-BEC5-BE9A5FFA28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299" y="209123"/>
            <a:ext cx="908498" cy="1960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AFD118-EFF6-E44E-8D03-D988BB6DC9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74" y="92377"/>
            <a:ext cx="1127827" cy="3718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FC79E9-9235-9E4B-89E7-EC76D89E2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656" y="66718"/>
            <a:ext cx="1052382" cy="3384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37" y="139487"/>
            <a:ext cx="367200" cy="3672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4E17434-FC0A-F745-BE9B-54AD432E5017}"/>
              </a:ext>
            </a:extLst>
          </p:cNvPr>
          <p:cNvGrpSpPr/>
          <p:nvPr/>
        </p:nvGrpSpPr>
        <p:grpSpPr>
          <a:xfrm>
            <a:off x="2636780" y="1102902"/>
            <a:ext cx="2871521" cy="689020"/>
            <a:chOff x="-1212384" y="1082357"/>
            <a:chExt cx="2871521" cy="689020"/>
          </a:xfrm>
        </p:grpSpPr>
        <p:pic>
          <p:nvPicPr>
            <p:cNvPr id="19" name="Picture 4" descr="Homepage - OGS Oceania geospatial symposium">
              <a:extLst>
                <a:ext uri="{FF2B5EF4-FFF2-40B4-BE49-F238E27FC236}">
                  <a16:creationId xmlns:a16="http://schemas.microsoft.com/office/drawing/2014/main" id="{A71A88BE-E278-3649-A7FB-8B5F25645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592" y="1082357"/>
              <a:ext cx="788545" cy="689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75A2B4F-32D4-3640-A7D8-7622301B94F0}"/>
                </a:ext>
              </a:extLst>
            </p:cNvPr>
            <p:cNvSpPr txBox="1"/>
            <p:nvPr/>
          </p:nvSpPr>
          <p:spPr>
            <a:xfrm>
              <a:off x="-1212384" y="1166322"/>
              <a:ext cx="198002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Oceania</a:t>
              </a:r>
              <a:r>
                <a:rPr lang="fr-FR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fr-FR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Geospatial</a:t>
              </a:r>
              <a:r>
                <a:rPr lang="fr-FR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Symposium</a:t>
              </a:r>
            </a:p>
            <a:p>
              <a:pPr algn="ctr"/>
              <a:r>
                <a:rPr lang="fr-FR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 Nov. – 04 </a:t>
              </a:r>
              <a:r>
                <a:rPr lang="fr-FR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Dec</a:t>
              </a:r>
              <a:r>
                <a:rPr lang="fr-FR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2022</a:t>
              </a:r>
            </a:p>
            <a:p>
              <a:pPr algn="ctr"/>
              <a:r>
                <a:rPr lang="fr-FR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Nouméa , New </a:t>
              </a:r>
              <a:r>
                <a:rPr lang="fr-FR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Caledonia</a:t>
              </a:r>
              <a:endPara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026" name="Picture 2" descr="Climat #SCO | Connect by CNES">
            <a:extLst>
              <a:ext uri="{FF2B5EF4-FFF2-40B4-BE49-F238E27FC236}">
                <a16:creationId xmlns:a16="http://schemas.microsoft.com/office/drawing/2014/main" id="{637C3C10-C571-5141-ADA8-B2535069D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48" y="1006512"/>
            <a:ext cx="984677" cy="8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3"/>
          <p:cNvSpPr txBox="1">
            <a:spLocks/>
          </p:cNvSpPr>
          <p:nvPr/>
        </p:nvSpPr>
        <p:spPr>
          <a:xfrm>
            <a:off x="194702" y="172133"/>
            <a:ext cx="8949298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C8D41F"/>
              </a:buClr>
              <a:buSzPts val="5400"/>
              <a:defRPr sz="2800">
                <a:solidFill>
                  <a:srgbClr val="3B44DA"/>
                </a:solidFill>
                <a:latin typeface="Helvetica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The SCO </a:t>
            </a:r>
            <a:r>
              <a:rPr lang="fr-FR" dirty="0" err="1"/>
              <a:t>project</a:t>
            </a:r>
            <a:r>
              <a:rPr lang="fr-FR" dirty="0"/>
              <a:t>: </a:t>
            </a:r>
            <a:r>
              <a:rPr lang="fr-FR" dirty="0" err="1"/>
              <a:t>initiating</a:t>
            </a:r>
            <a:r>
              <a:rPr lang="fr-FR" dirty="0"/>
              <a:t> the Prototype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E62292-960B-DA43-9A79-A16B61F67D73}"/>
              </a:ext>
            </a:extLst>
          </p:cNvPr>
          <p:cNvSpPr txBox="1"/>
          <p:nvPr/>
        </p:nvSpPr>
        <p:spPr>
          <a:xfrm>
            <a:off x="2238361" y="1585855"/>
            <a:ext cx="340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1 - Prototype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(2022)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AA81C7-4CB2-1D4B-B628-F46D95AA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79" y="1508277"/>
            <a:ext cx="1027128" cy="46293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4F622C9-989A-A946-9AA7-9C690B4889E1}"/>
              </a:ext>
            </a:extLst>
          </p:cNvPr>
          <p:cNvSpPr txBox="1"/>
          <p:nvPr/>
        </p:nvSpPr>
        <p:spPr>
          <a:xfrm>
            <a:off x="2256664" y="2240606"/>
            <a:ext cx="678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2 - Qualification in pilot sites, networking of future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endusers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(Trim. 1/2 2023)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E1A99F-FF9C-9743-BC33-1820E736D896}"/>
              </a:ext>
            </a:extLst>
          </p:cNvPr>
          <p:cNvSpPr txBox="1"/>
          <p:nvPr/>
        </p:nvSpPr>
        <p:spPr>
          <a:xfrm>
            <a:off x="2256664" y="2949281"/>
            <a:ext cx="696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3 - Platform perspectives: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Geographical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extension, new contents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93910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3"/>
          <p:cNvSpPr txBox="1">
            <a:spLocks/>
          </p:cNvSpPr>
          <p:nvPr/>
        </p:nvSpPr>
        <p:spPr>
          <a:xfrm>
            <a:off x="194702" y="172133"/>
            <a:ext cx="8949298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C8D41F"/>
              </a:buClr>
              <a:buSzPts val="5400"/>
              <a:defRPr sz="2800">
                <a:solidFill>
                  <a:srgbClr val="3B44DA"/>
                </a:solidFill>
                <a:latin typeface="Helvetica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Phase 1: building a Prototype</a:t>
            </a:r>
          </a:p>
        </p:txBody>
      </p:sp>
      <p:sp>
        <p:nvSpPr>
          <p:cNvPr id="5" name="Google Shape;70;p3">
            <a:extLst>
              <a:ext uri="{FF2B5EF4-FFF2-40B4-BE49-F238E27FC236}">
                <a16:creationId xmlns:a16="http://schemas.microsoft.com/office/drawing/2014/main" id="{F5F2AC47-816D-A64E-84A1-E46A5D848E0B}"/>
              </a:ext>
            </a:extLst>
          </p:cNvPr>
          <p:cNvSpPr txBox="1">
            <a:spLocks/>
          </p:cNvSpPr>
          <p:nvPr/>
        </p:nvSpPr>
        <p:spPr>
          <a:xfrm>
            <a:off x="373871" y="3791478"/>
            <a:ext cx="8658694" cy="104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lnSpc>
                <a:spcPct val="90000"/>
              </a:lnSpc>
              <a:spcAft>
                <a:spcPts val="24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Delivery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november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2022: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ending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development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Phase /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starting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qualification Phase</a:t>
            </a:r>
          </a:p>
          <a:p>
            <a:pPr marL="293688" indent="-285750">
              <a:lnSpc>
                <a:spcPct val="90000"/>
              </a:lnSpc>
              <a:spcAft>
                <a:spcPts val="2400"/>
              </a:spcAft>
              <a:buClrTx/>
              <a:buSzPct val="130000"/>
              <a:buFont typeface="Wingdings" pitchFamily="2" charset="2"/>
              <a:buChar char="à"/>
            </a:pPr>
            <a:r>
              <a:rPr lang="fr-FR" sz="16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Currently</a:t>
            </a:r>
            <a:r>
              <a:rPr lang="fr-FR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software test / control &amp; validation in 2 Sentinel2 test-</a:t>
            </a:r>
            <a:r>
              <a:rPr lang="fr-FR" sz="16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tiles</a:t>
            </a:r>
            <a:r>
              <a:rPr lang="fr-FR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  <a:r>
              <a:rPr lang="fr-FR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ramping</a:t>
            </a:r>
            <a:r>
              <a:rPr lang="fr-FR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-up to progressive qualification in 16 pilot sites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D26F79-692C-F74E-AE1C-B646F3892C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955" y="2220179"/>
            <a:ext cx="323814" cy="2674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49A5DF-1A4F-5947-B20C-AD0EA9C7F3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744" y="2235217"/>
            <a:ext cx="487149" cy="220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9647D9-9891-CC40-BA46-92F4B0348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271" y="2586832"/>
            <a:ext cx="896671" cy="5180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264340-EC21-C445-8084-02E5188306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864" y="2251225"/>
            <a:ext cx="548877" cy="1809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B54989-38C9-584A-840F-0FDAA8353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380" y="2224234"/>
            <a:ext cx="627707" cy="2018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DB80C9E-349B-CC45-81A0-C9ED86D804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218" y="2709485"/>
            <a:ext cx="1046432" cy="34501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9" y="2203157"/>
            <a:ext cx="284400" cy="2844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7E62292-960B-DA43-9A79-A16B61F67D73}"/>
              </a:ext>
            </a:extLst>
          </p:cNvPr>
          <p:cNvSpPr txBox="1"/>
          <p:nvPr/>
        </p:nvSpPr>
        <p:spPr>
          <a:xfrm>
            <a:off x="3203561" y="950855"/>
            <a:ext cx="3496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1 : Prototype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(2022)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09A3374-EB3A-FF43-906D-300B68D21F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397" y="3317734"/>
            <a:ext cx="714466" cy="154159"/>
          </a:xfrm>
          <a:prstGeom prst="rect">
            <a:avLst/>
          </a:prstGeom>
        </p:spPr>
      </p:pic>
      <p:pic>
        <p:nvPicPr>
          <p:cNvPr id="18" name="Picture 2" descr="Climat #SCO | Connect by CNES">
            <a:extLst>
              <a:ext uri="{FF2B5EF4-FFF2-40B4-BE49-F238E27FC236}">
                <a16:creationId xmlns:a16="http://schemas.microsoft.com/office/drawing/2014/main" id="{6293CE8B-340A-A043-BB87-3F46CE8E8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49" y="834734"/>
            <a:ext cx="636593" cy="57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18367-31B7-C644-B5CF-402302B113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858" y="3117988"/>
            <a:ext cx="527451" cy="527451"/>
          </a:xfrm>
          <a:prstGeom prst="rect">
            <a:avLst/>
          </a:prstGeom>
        </p:spPr>
      </p:pic>
      <p:sp>
        <p:nvSpPr>
          <p:cNvPr id="22" name="Google Shape;70;p3">
            <a:extLst>
              <a:ext uri="{FF2B5EF4-FFF2-40B4-BE49-F238E27FC236}">
                <a16:creationId xmlns:a16="http://schemas.microsoft.com/office/drawing/2014/main" id="{D5B250DD-5A83-2D47-933E-D93B72877CC3}"/>
              </a:ext>
            </a:extLst>
          </p:cNvPr>
          <p:cNvSpPr txBox="1">
            <a:spLocks/>
          </p:cNvSpPr>
          <p:nvPr/>
        </p:nvSpPr>
        <p:spPr>
          <a:xfrm>
            <a:off x="373871" y="1510643"/>
            <a:ext cx="8658694" cy="44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spcAft>
                <a:spcPts val="2400"/>
              </a:spcAft>
              <a:buSzPct val="130000"/>
              <a:buFont typeface="Arial" panose="020B0604020202020204" pitchFamily="34" charset="0"/>
              <a:buChar char="•"/>
            </a:pP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First version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focused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on Sentinel 2 time-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series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analysis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of images and indexes,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initially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designed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to attend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needs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of Madagascar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partners</a:t>
            </a:r>
            <a:endParaRPr lang="fr-FR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Google Shape;70;p3">
            <a:extLst>
              <a:ext uri="{FF2B5EF4-FFF2-40B4-BE49-F238E27FC236}">
                <a16:creationId xmlns:a16="http://schemas.microsoft.com/office/drawing/2014/main" id="{443DB938-4584-BF4A-987A-22741EAFC3C9}"/>
              </a:ext>
            </a:extLst>
          </p:cNvPr>
          <p:cNvSpPr txBox="1">
            <a:spLocks/>
          </p:cNvSpPr>
          <p:nvPr/>
        </p:nvSpPr>
        <p:spPr>
          <a:xfrm>
            <a:off x="373871" y="2194690"/>
            <a:ext cx="8658694" cy="155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lnSpc>
                <a:spcPct val="90000"/>
              </a:lnSpc>
              <a:spcAft>
                <a:spcPts val="24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Co-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funding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 /                   / </a:t>
            </a:r>
          </a:p>
          <a:p>
            <a:pPr marL="293688" indent="-285750">
              <a:lnSpc>
                <a:spcPct val="90000"/>
              </a:lnSpc>
              <a:spcAft>
                <a:spcPts val="24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Capitalization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existing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algorithms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&amp;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tools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    ,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development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          </a:t>
            </a:r>
          </a:p>
          <a:p>
            <a:pPr marL="293688" indent="-285750">
              <a:lnSpc>
                <a:spcPct val="90000"/>
              </a:lnSpc>
              <a:spcAft>
                <a:spcPts val="24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Hosted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by the French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Theia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Land data center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AA81C7-4CB2-1D4B-B628-F46D95AAF5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4445" y="901123"/>
            <a:ext cx="1027128" cy="4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3"/>
          <p:cNvSpPr txBox="1">
            <a:spLocks/>
          </p:cNvSpPr>
          <p:nvPr/>
        </p:nvSpPr>
        <p:spPr>
          <a:xfrm>
            <a:off x="194702" y="172133"/>
            <a:ext cx="880125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C8D41F"/>
              </a:buClr>
              <a:buSzPts val="5400"/>
              <a:defRPr sz="2800">
                <a:solidFill>
                  <a:srgbClr val="3B44DA"/>
                </a:solidFill>
                <a:latin typeface="Helvetica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The Prototype: </a:t>
            </a:r>
            <a:r>
              <a:rPr lang="fr-FR" dirty="0" err="1"/>
              <a:t>previsional</a:t>
            </a:r>
            <a:r>
              <a:rPr lang="fr-FR" dirty="0"/>
              <a:t> contents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qualified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04BBEA-E192-664A-9566-0C9E404F30D7}"/>
              </a:ext>
            </a:extLst>
          </p:cNvPr>
          <p:cNvSpPr txBox="1"/>
          <p:nvPr/>
        </p:nvSpPr>
        <p:spPr>
          <a:xfrm>
            <a:off x="194702" y="2167310"/>
            <a:ext cx="1976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Website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under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construction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83DA76-4395-4348-A11E-5B6C5888C70C}"/>
              </a:ext>
            </a:extLst>
          </p:cNvPr>
          <p:cNvSpPr txBox="1"/>
          <p:nvPr/>
        </p:nvSpPr>
        <p:spPr>
          <a:xfrm>
            <a:off x="3471333" y="2167310"/>
            <a:ext cx="5740400" cy="267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Streaming /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processing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S2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niv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2A time-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series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(Sen2Chain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opensource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Estimation of mangrove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extent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quarterly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SWIR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dynamic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thresholds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indexes for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new image (x11-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vegetation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soil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water/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humidity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…)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Temporal composites for all indexes (mm/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trim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sem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yy)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Date to date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differences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temporal composites values, on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demand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(raster)</a:t>
            </a:r>
            <a:endParaRPr lang="en-GB" sz="1200" dirty="0">
              <a:solidFill>
                <a:schemeClr val="accent4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Statistics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processed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demand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evolutions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temporal composites values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within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enduser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polygons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along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transects</a:t>
            </a:r>
            <a:endParaRPr lang="fr-FR" sz="1200" dirty="0">
              <a:solidFill>
                <a:schemeClr val="accent4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Estimation of spatial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evolution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(date to date)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processed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demand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within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enduser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polygons</a:t>
            </a:r>
            <a:endParaRPr lang="en-GB" sz="1200" dirty="0">
              <a:solidFill>
                <a:schemeClr val="accent4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ts val="16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downloadable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D37E3B-7CEE-9943-BBF4-9E78D0F01331}"/>
              </a:ext>
            </a:extLst>
          </p:cNvPr>
          <p:cNvSpPr txBox="1"/>
          <p:nvPr/>
        </p:nvSpPr>
        <p:spPr>
          <a:xfrm>
            <a:off x="3560212" y="1680996"/>
            <a:ext cx="443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Platform Prototype – control / validation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3B1BB3-EB03-2144-9A01-775C60C397D8}"/>
              </a:ext>
            </a:extLst>
          </p:cNvPr>
          <p:cNvSpPr txBox="1"/>
          <p:nvPr/>
        </p:nvSpPr>
        <p:spPr>
          <a:xfrm>
            <a:off x="338636" y="2749900"/>
            <a:ext cx="2531529" cy="194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Information on the Projet and on the SCO</a:t>
            </a:r>
            <a:endParaRPr lang="en-GB" sz="9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9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Technical</a:t>
            </a:r>
            <a:r>
              <a:rPr lang="fr-F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insights</a:t>
            </a:r>
          </a:p>
          <a:p>
            <a:pPr marL="625475" lvl="4" indent="-2524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Imageries</a:t>
            </a:r>
          </a:p>
          <a:p>
            <a:pPr marL="625475" lvl="4" indent="-2524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Indexes, </a:t>
            </a:r>
            <a:r>
              <a:rPr lang="fr-FR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indicators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25475" lvl="4" indent="-2524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</a:t>
            </a:r>
            <a:r>
              <a:rPr lang="fr-FR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processing</a:t>
            </a: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standards </a:t>
            </a:r>
            <a:r>
              <a:rPr lang="fr-FR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News </a:t>
            </a:r>
            <a:r>
              <a:rPr lang="fr-FR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feed</a:t>
            </a: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Mangroves &amp; </a:t>
            </a:r>
            <a:r>
              <a:rPr lang="fr-FR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Earth</a:t>
            </a: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Observation applications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9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Tutorials</a:t>
            </a:r>
            <a:r>
              <a:rPr lang="fr-F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9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educational</a:t>
            </a:r>
            <a:r>
              <a:rPr lang="fr-F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kits</a:t>
            </a:r>
            <a:endParaRPr lang="en-GB" sz="900" b="1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31A8A8-1D78-334F-9F6C-C3598065FC98}"/>
              </a:ext>
            </a:extLst>
          </p:cNvPr>
          <p:cNvSpPr txBox="1"/>
          <p:nvPr/>
        </p:nvSpPr>
        <p:spPr>
          <a:xfrm>
            <a:off x="212564" y="2442123"/>
            <a:ext cx="15167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 </a:t>
            </a:r>
            <a:r>
              <a:rPr lang="fr-FR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Platform’s</a:t>
            </a:r>
            <a:r>
              <a:rPr lang="fr-F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Homepage</a:t>
            </a:r>
            <a:endParaRPr lang="fr-F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7A1F1FD-0A93-3749-8367-7706580EB265}"/>
              </a:ext>
            </a:extLst>
          </p:cNvPr>
          <p:cNvSpPr txBox="1"/>
          <p:nvPr/>
        </p:nvSpPr>
        <p:spPr>
          <a:xfrm>
            <a:off x="3203561" y="950855"/>
            <a:ext cx="3496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1 : Prototype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(2022)</a:t>
            </a:r>
          </a:p>
        </p:txBody>
      </p:sp>
      <p:pic>
        <p:nvPicPr>
          <p:cNvPr id="18" name="Picture 2" descr="Climat #SCO | Connect by CNES">
            <a:extLst>
              <a:ext uri="{FF2B5EF4-FFF2-40B4-BE49-F238E27FC236}">
                <a16:creationId xmlns:a16="http://schemas.microsoft.com/office/drawing/2014/main" id="{C63BF800-FB35-304D-861B-CF2FCAEC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49" y="834734"/>
            <a:ext cx="636593" cy="57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351D875-D0E4-1C49-86D8-249F9F6A0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445" y="901123"/>
            <a:ext cx="1027128" cy="4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3"/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general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interface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7" y="761361"/>
            <a:ext cx="8412166" cy="406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8D78B0-2C6B-0F4E-A99C-40E56E4B76A8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180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7808" y="4682006"/>
            <a:ext cx="471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Dynamic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browsing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a temporal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slider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- L2A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712752"/>
            <a:ext cx="8316000" cy="4021629"/>
          </a:xfrm>
          <a:prstGeom prst="rect">
            <a:avLst/>
          </a:prstGeom>
        </p:spPr>
      </p:pic>
      <p:sp>
        <p:nvSpPr>
          <p:cNvPr id="7" name="Google Shape;69;p3">
            <a:extLst>
              <a:ext uri="{FF2B5EF4-FFF2-40B4-BE49-F238E27FC236}">
                <a16:creationId xmlns:a16="http://schemas.microsoft.com/office/drawing/2014/main" id="{9C84BAEB-136E-8C47-A736-3CAAF6314FD8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 : display of data in time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85569C-7CA5-694A-8008-CDC96BFE96F5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105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715143"/>
            <a:ext cx="8316000" cy="40173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264C6A-F2D2-E347-9E4A-A862690C205E}"/>
              </a:ext>
            </a:extLst>
          </p:cNvPr>
          <p:cNvSpPr txBox="1"/>
          <p:nvPr/>
        </p:nvSpPr>
        <p:spPr>
          <a:xfrm>
            <a:off x="357808" y="4682006"/>
            <a:ext cx="471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Dynamic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browsing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a temporal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slider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- L2A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Google Shape;69;p3">
            <a:extLst>
              <a:ext uri="{FF2B5EF4-FFF2-40B4-BE49-F238E27FC236}">
                <a16:creationId xmlns:a16="http://schemas.microsoft.com/office/drawing/2014/main" id="{E26486F8-C813-8C42-A532-08EB3CC3303E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 : display of data in time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8D2C74-CD00-8C47-9D6D-4519DBA47858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7772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721125"/>
            <a:ext cx="8316000" cy="40064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B2ABC1-AFFA-D64E-83E8-7EBFDAD34BC4}"/>
              </a:ext>
            </a:extLst>
          </p:cNvPr>
          <p:cNvSpPr txBox="1"/>
          <p:nvPr/>
        </p:nvSpPr>
        <p:spPr>
          <a:xfrm>
            <a:off x="357808" y="4682006"/>
            <a:ext cx="471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Dynamic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browsing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a temporal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slider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- L2A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Google Shape;69;p3">
            <a:extLst>
              <a:ext uri="{FF2B5EF4-FFF2-40B4-BE49-F238E27FC236}">
                <a16:creationId xmlns:a16="http://schemas.microsoft.com/office/drawing/2014/main" id="{92E73955-A7A7-9C49-B64E-172C4B6DFEB5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 : display of data in time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DB8502-59A8-DA4F-A9C2-4C7536966172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421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718749"/>
            <a:ext cx="8316000" cy="40107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5D1DF41-DA06-9D46-9731-28CA7ED105CE}"/>
              </a:ext>
            </a:extLst>
          </p:cNvPr>
          <p:cNvSpPr txBox="1"/>
          <p:nvPr/>
        </p:nvSpPr>
        <p:spPr>
          <a:xfrm>
            <a:off x="357808" y="4682006"/>
            <a:ext cx="471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Dynamic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browsing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a temporal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slider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- L2A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Google Shape;69;p3">
            <a:extLst>
              <a:ext uri="{FF2B5EF4-FFF2-40B4-BE49-F238E27FC236}">
                <a16:creationId xmlns:a16="http://schemas.microsoft.com/office/drawing/2014/main" id="{9F28CA51-2B4E-A94C-AD0F-16406F7301F8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 : display of data in time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8FBCB6-DFBA-A744-8BC0-C202BB602853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103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712841"/>
            <a:ext cx="8316000" cy="4021496"/>
          </a:xfrm>
          <a:prstGeom prst="rect">
            <a:avLst/>
          </a:prstGeom>
        </p:spPr>
      </p:pic>
      <p:sp>
        <p:nvSpPr>
          <p:cNvPr id="7" name="Google Shape;69;p3">
            <a:extLst>
              <a:ext uri="{FF2B5EF4-FFF2-40B4-BE49-F238E27FC236}">
                <a16:creationId xmlns:a16="http://schemas.microsoft.com/office/drawing/2014/main" id="{4E5B0121-02E6-8245-8E5E-43C5BD3D2937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 : display of data in time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DB8B85-1B82-5443-9767-CE25778A356F}"/>
              </a:ext>
            </a:extLst>
          </p:cNvPr>
          <p:cNvSpPr txBox="1"/>
          <p:nvPr/>
        </p:nvSpPr>
        <p:spPr>
          <a:xfrm>
            <a:off x="357808" y="4682006"/>
            <a:ext cx="471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Dynamic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browsing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a temporal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slider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- L2A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78AF2C-DA0D-5447-85BE-01DAFAE7CF72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532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14000" y="4672693"/>
            <a:ext cx="467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Automated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quarterly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vector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estimating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mangrove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extent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21354"/>
            <a:ext cx="8316000" cy="4012983"/>
          </a:xfrm>
          <a:prstGeom prst="rect">
            <a:avLst/>
          </a:prstGeom>
        </p:spPr>
      </p:pic>
      <p:sp>
        <p:nvSpPr>
          <p:cNvPr id="5" name="Google Shape;69;p3">
            <a:extLst>
              <a:ext uri="{FF2B5EF4-FFF2-40B4-BE49-F238E27FC236}">
                <a16:creationId xmlns:a16="http://schemas.microsoft.com/office/drawing/2014/main" id="{19E984E7-210D-2F40-AB84-97423FB30F12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estimation of mangrove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extent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7FDF12-7524-404A-A901-9420705B685B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31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69;p3"/>
          <p:cNvSpPr txBox="1">
            <a:spLocks/>
          </p:cNvSpPr>
          <p:nvPr/>
        </p:nvSpPr>
        <p:spPr>
          <a:xfrm>
            <a:off x="225700" y="179882"/>
            <a:ext cx="4223161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C8D41F"/>
              </a:buClr>
              <a:buSzPts val="5400"/>
            </a:pP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Mangrove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ecosystems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Google Shape;70;p3"/>
          <p:cNvSpPr txBox="1">
            <a:spLocks/>
          </p:cNvSpPr>
          <p:nvPr/>
        </p:nvSpPr>
        <p:spPr>
          <a:xfrm>
            <a:off x="225700" y="787336"/>
            <a:ext cx="4223161" cy="413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¾ of all </a:t>
            </a:r>
            <a:r>
              <a:rPr lang="fr-FR" sz="1600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coastal</a:t>
            </a: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intertropical areas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Intertidal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ecotone</a:t>
            </a: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Ecosytems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adapted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salinity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exposed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tidal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balancing</a:t>
            </a: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Morphological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adaptations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Naturally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fragmented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forests</a:t>
            </a: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4603921" y="179882"/>
            <a:ext cx="4320000" cy="2337665"/>
            <a:chOff x="4642175" y="318395"/>
            <a:chExt cx="4322205" cy="2337665"/>
          </a:xfrm>
        </p:grpSpPr>
        <p:pic>
          <p:nvPicPr>
            <p:cNvPr id="26" name="Picture 22" descr="WetTropicsMa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175" y="318395"/>
              <a:ext cx="4322205" cy="233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ZoneTexte 26"/>
            <p:cNvSpPr txBox="1"/>
            <p:nvPr/>
          </p:nvSpPr>
          <p:spPr>
            <a:xfrm>
              <a:off x="6233354" y="2022988"/>
              <a:ext cx="2326278" cy="25391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050" b="1" cap="small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Mangrove, 150 000 – 200 000 </a:t>
              </a:r>
              <a:r>
                <a:rPr lang="en-GB" sz="105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km</a:t>
              </a:r>
              <a:r>
                <a:rPr lang="en-GB" sz="1050" b="1" cap="small" baseline="30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lang="fr-FR" sz="1050" cap="small" baseline="30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" name="Line 65"/>
            <p:cNvSpPr>
              <a:spLocks noChangeShapeType="1"/>
            </p:cNvSpPr>
            <p:nvPr/>
          </p:nvSpPr>
          <p:spPr bwMode="auto">
            <a:xfrm>
              <a:off x="4678244" y="1486631"/>
              <a:ext cx="4247862" cy="0"/>
            </a:xfrm>
            <a:prstGeom prst="line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66"/>
            <p:cNvSpPr>
              <a:spLocks noChangeShapeType="1"/>
            </p:cNvSpPr>
            <p:nvPr/>
          </p:nvSpPr>
          <p:spPr bwMode="auto">
            <a:xfrm>
              <a:off x="4644380" y="1787069"/>
              <a:ext cx="4320000" cy="0"/>
            </a:xfrm>
            <a:prstGeom prst="line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67"/>
            <p:cNvSpPr>
              <a:spLocks noChangeShapeType="1"/>
            </p:cNvSpPr>
            <p:nvPr/>
          </p:nvSpPr>
          <p:spPr bwMode="auto">
            <a:xfrm>
              <a:off x="4644380" y="1186193"/>
              <a:ext cx="4320000" cy="0"/>
            </a:xfrm>
            <a:prstGeom prst="line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 Box 70"/>
            <p:cNvSpPr txBox="1">
              <a:spLocks noChangeArrowheads="1"/>
            </p:cNvSpPr>
            <p:nvPr/>
          </p:nvSpPr>
          <p:spPr bwMode="auto">
            <a:xfrm>
              <a:off x="4649820" y="1432770"/>
              <a:ext cx="256480" cy="923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en-US" sz="600" dirty="0">
                  <a:solidFill>
                    <a:schemeClr val="bg1">
                      <a:lumMod val="85000"/>
                    </a:schemeClr>
                  </a:solidFill>
                  <a:latin typeface="Arial Narrow" panose="020B0606020202030204" pitchFamily="34" charset="0"/>
                </a:rPr>
                <a:t>Equateur</a:t>
              </a:r>
              <a:endParaRPr lang="en-US" altLang="en-US" sz="60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4" name="Text Box 70"/>
            <p:cNvSpPr txBox="1">
              <a:spLocks noChangeArrowheads="1"/>
            </p:cNvSpPr>
            <p:nvPr/>
          </p:nvSpPr>
          <p:spPr bwMode="auto">
            <a:xfrm>
              <a:off x="4660893" y="1086566"/>
              <a:ext cx="4277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en-US" sz="600" dirty="0">
                  <a:solidFill>
                    <a:schemeClr val="bg1">
                      <a:lumMod val="85000"/>
                    </a:schemeClr>
                  </a:solidFill>
                  <a:latin typeface="Arial Narrow" panose="020B0606020202030204" pitchFamily="34" charset="0"/>
                </a:rPr>
                <a:t>Tropique du Cancer</a:t>
              </a:r>
              <a:endParaRPr lang="en-US" altLang="en-US" sz="60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5" name="Text Box 70"/>
            <p:cNvSpPr txBox="1">
              <a:spLocks noChangeArrowheads="1"/>
            </p:cNvSpPr>
            <p:nvPr/>
          </p:nvSpPr>
          <p:spPr bwMode="auto">
            <a:xfrm>
              <a:off x="4660893" y="1688257"/>
              <a:ext cx="4162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en-US" sz="600" dirty="0">
                  <a:solidFill>
                    <a:schemeClr val="bg1">
                      <a:lumMod val="85000"/>
                    </a:schemeClr>
                  </a:solidFill>
                  <a:latin typeface="Arial Narrow" panose="020B0606020202030204" pitchFamily="34" charset="0"/>
                </a:rPr>
                <a:t>Tropique du Capricorne</a:t>
              </a:r>
              <a:endParaRPr lang="en-US" altLang="en-US" sz="60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855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20000"/>
            <a:ext cx="8316000" cy="40041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4000" y="4693338"/>
            <a:ext cx="792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NDVI (</a:t>
            </a:r>
            <a:r>
              <a:rPr lang="en-GB" dirty="0"/>
              <a:t>Normalized Difference Vegetation Index)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processed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each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new image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streamed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(5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days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F3EE6131-5163-914D-9DC1-F58638E78489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display of indexes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15CEFB-E218-C749-8FE2-9771066E598E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67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20000"/>
            <a:ext cx="8316000" cy="40171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4000" y="4693338"/>
            <a:ext cx="5607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NDVI (</a:t>
            </a:r>
            <a:r>
              <a:rPr lang="en-GB" dirty="0"/>
              <a:t>Normalized Difference Vegetation Index)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quarterly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composite</a:t>
            </a:r>
          </a:p>
        </p:txBody>
      </p:sp>
      <p:sp>
        <p:nvSpPr>
          <p:cNvPr id="7" name="Google Shape;69;p3">
            <a:extLst>
              <a:ext uri="{FF2B5EF4-FFF2-40B4-BE49-F238E27FC236}">
                <a16:creationId xmlns:a16="http://schemas.microsoft.com/office/drawing/2014/main" id="{43D448AA-C6FD-F34B-9221-004BA38B2DCC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display of temporal composites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B294B0-DDF5-4041-8A8C-00A3AF27D736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909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20000"/>
            <a:ext cx="8316000" cy="40149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4000" y="4724160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Enduser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aoi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editing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D57815E7-FD02-E640-B288-6A053E007D48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editing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enduser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polygons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aoi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76E8CA-B6DD-754D-8D36-8E132D36CA96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993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20000"/>
            <a:ext cx="8316000" cy="40170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4000" y="4724160"/>
            <a:ext cx="8135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NDVI (</a:t>
            </a:r>
            <a:r>
              <a:rPr lang="en-GB" dirty="0"/>
              <a:t>Normalized Difference Vegetation Index)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, temporal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differences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between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monthly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synthesis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D3E90869-EF4A-E045-B3BA-E658D4BD864B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processing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temporal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differences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87E7F3-60A5-A248-AF70-629A828AAD74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73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4000" y="4724160"/>
            <a:ext cx="6014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Enduser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aoi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: temporal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evolution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of composite index values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within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aoi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area</a:t>
            </a: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2BBD687F-6023-4F41-AACB-BACA577D22D8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processing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temporal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statistics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aoi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30734"/>
            <a:ext cx="8316000" cy="4014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1631067-A183-4C43-A708-480E84B6835E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403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20000"/>
            <a:ext cx="8316000" cy="4021494"/>
          </a:xfrm>
          <a:prstGeom prst="rect">
            <a:avLst/>
          </a:prstGeom>
        </p:spPr>
      </p:pic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2ABFA8B6-8E3E-5B49-A22D-FE6FD77EA71E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estimation of spatial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evolution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aoi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4D6AF0-2918-DF44-9DF1-FAE11FC4D679}"/>
              </a:ext>
            </a:extLst>
          </p:cNvPr>
          <p:cNvSpPr txBox="1"/>
          <p:nvPr/>
        </p:nvSpPr>
        <p:spPr>
          <a:xfrm>
            <a:off x="414000" y="4724160"/>
            <a:ext cx="6053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Estimation of spatial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evolution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in mangrove (date to date): gain-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loss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-stable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6534EA-FA41-BE42-9240-B9379432C914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4753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720000"/>
            <a:ext cx="8316000" cy="4041178"/>
          </a:xfrm>
          <a:prstGeom prst="rect">
            <a:avLst/>
          </a:prstGeom>
        </p:spPr>
      </p:pic>
      <p:sp>
        <p:nvSpPr>
          <p:cNvPr id="10" name="Google Shape;69;p3">
            <a:extLst>
              <a:ext uri="{FF2B5EF4-FFF2-40B4-BE49-F238E27FC236}">
                <a16:creationId xmlns:a16="http://schemas.microsoft.com/office/drawing/2014/main" id="{EE98F397-7AAD-1246-A138-7ED503E46AE8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Prototype: estimation of spatial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evolution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aoi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739A8E-9417-0C48-92FF-B0AF80B2629D}"/>
              </a:ext>
            </a:extLst>
          </p:cNvPr>
          <p:cNvSpPr txBox="1"/>
          <p:nvPr/>
        </p:nvSpPr>
        <p:spPr>
          <a:xfrm>
            <a:off x="4381162" y="2343917"/>
            <a:ext cx="30572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Functional</a:t>
            </a:r>
            <a:r>
              <a:rPr lang="fr-FR" sz="1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tests in </a:t>
            </a:r>
            <a:r>
              <a:rPr lang="fr-FR" sz="1600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progress</a:t>
            </a:r>
            <a:endParaRPr lang="fr-FR" sz="1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0AF4DC-6620-714D-A284-E70EC53CD443}"/>
              </a:ext>
            </a:extLst>
          </p:cNvPr>
          <p:cNvSpPr txBox="1"/>
          <p:nvPr/>
        </p:nvSpPr>
        <p:spPr>
          <a:xfrm>
            <a:off x="414000" y="4724160"/>
            <a:ext cx="6053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Estimation of spatial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evolution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in mangrove (date to date): gain-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loss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-stable</a:t>
            </a:r>
          </a:p>
        </p:txBody>
      </p:sp>
    </p:spTree>
    <p:extLst>
      <p:ext uri="{BB962C8B-B14F-4D97-AF65-F5344CB8AC3E}">
        <p14:creationId xmlns:p14="http://schemas.microsoft.com/office/powerpoint/2010/main" val="1021554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BB9D9B3-A458-004C-AEE5-9ABE335BBDF2}"/>
              </a:ext>
            </a:extLst>
          </p:cNvPr>
          <p:cNvSpPr txBox="1"/>
          <p:nvPr/>
        </p:nvSpPr>
        <p:spPr>
          <a:xfrm>
            <a:off x="946716" y="4413509"/>
            <a:ext cx="7059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Experts: </a:t>
            </a:r>
            <a:r>
              <a:rPr lang="fr-FR" dirty="0" err="1"/>
              <a:t>scientists</a:t>
            </a:r>
            <a:r>
              <a:rPr lang="fr-FR" dirty="0"/>
              <a:t> and non </a:t>
            </a:r>
            <a:r>
              <a:rPr lang="fr-FR" dirty="0" err="1"/>
              <a:t>scientists</a:t>
            </a:r>
            <a:r>
              <a:rPr lang="fr-FR" dirty="0"/>
              <a:t> </a:t>
            </a:r>
            <a:r>
              <a:rPr lang="fr-FR" dirty="0" err="1"/>
              <a:t>contacted</a:t>
            </a:r>
            <a:r>
              <a:rPr lang="fr-FR" dirty="0"/>
              <a:t> on </a:t>
            </a:r>
            <a:r>
              <a:rPr lang="fr-FR" dirty="0" err="1"/>
              <a:t>each</a:t>
            </a:r>
            <a:r>
              <a:rPr lang="fr-FR" dirty="0"/>
              <a:t> pilot site, </a:t>
            </a:r>
            <a:r>
              <a:rPr lang="fr-FR" dirty="0" err="1"/>
              <a:t>starting</a:t>
            </a:r>
            <a:r>
              <a:rPr lang="fr-FR" dirty="0"/>
              <a:t> March 2022 </a:t>
            </a:r>
          </a:p>
        </p:txBody>
      </p:sp>
      <p:sp>
        <p:nvSpPr>
          <p:cNvPr id="8" name="Google Shape;69;p3">
            <a:extLst>
              <a:ext uri="{FF2B5EF4-FFF2-40B4-BE49-F238E27FC236}">
                <a16:creationId xmlns:a16="http://schemas.microsoft.com/office/drawing/2014/main" id="{2C675894-C794-394F-A49E-4134FFBCB566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Phase 2: qualification in 16 pilot sites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0259F5-AD28-524F-9175-EE5A2447ABFE}"/>
              </a:ext>
            </a:extLst>
          </p:cNvPr>
          <p:cNvSpPr txBox="1"/>
          <p:nvPr/>
        </p:nvSpPr>
        <p:spPr>
          <a:xfrm>
            <a:off x="1776794" y="1079324"/>
            <a:ext cx="6838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2 : Qualification in pilot sites, networking of future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endusers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(Trim. 1/2 2023)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5E9240-3609-E546-A55D-E5D24738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799"/>
            <a:ext cx="9144000" cy="250428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48980A1-30D8-BF46-8293-1F210142F431}"/>
              </a:ext>
            </a:extLst>
          </p:cNvPr>
          <p:cNvSpPr/>
          <p:nvPr/>
        </p:nvSpPr>
        <p:spPr>
          <a:xfrm>
            <a:off x="8593629" y="3471333"/>
            <a:ext cx="279439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CA54F3C-7F1B-FE4D-9350-3A80259AD1E9}"/>
              </a:ext>
            </a:extLst>
          </p:cNvPr>
          <p:cNvGrpSpPr/>
          <p:nvPr/>
        </p:nvGrpSpPr>
        <p:grpSpPr>
          <a:xfrm>
            <a:off x="2319853" y="2410544"/>
            <a:ext cx="4631278" cy="728525"/>
            <a:chOff x="2319853" y="2410544"/>
            <a:chExt cx="4631278" cy="7285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F4B599-65ED-3847-B869-461B2DB084F8}"/>
                </a:ext>
              </a:extLst>
            </p:cNvPr>
            <p:cNvSpPr/>
            <p:nvPr/>
          </p:nvSpPr>
          <p:spPr>
            <a:xfrm>
              <a:off x="6722534" y="2910079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2BBA11-0B34-E042-8A65-91988522E9FB}"/>
                </a:ext>
              </a:extLst>
            </p:cNvPr>
            <p:cNvSpPr/>
            <p:nvPr/>
          </p:nvSpPr>
          <p:spPr>
            <a:xfrm>
              <a:off x="6815665" y="2554480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EE84AA-1365-8F45-8A6E-0AF15EF538A1}"/>
                </a:ext>
              </a:extLst>
            </p:cNvPr>
            <p:cNvSpPr/>
            <p:nvPr/>
          </p:nvSpPr>
          <p:spPr>
            <a:xfrm>
              <a:off x="6206060" y="2410544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FFE56B-EFDA-474E-9036-70D24BAC6430}"/>
                </a:ext>
              </a:extLst>
            </p:cNvPr>
            <p:cNvSpPr/>
            <p:nvPr/>
          </p:nvSpPr>
          <p:spPr>
            <a:xfrm>
              <a:off x="4047060" y="2918542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0182BA-63BB-9243-A55F-BA631D8D19B0}"/>
                </a:ext>
              </a:extLst>
            </p:cNvPr>
            <p:cNvSpPr/>
            <p:nvPr/>
          </p:nvSpPr>
          <p:spPr>
            <a:xfrm>
              <a:off x="3835392" y="2706878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58894B-59EB-0F4D-9BB7-EC80A58D521A}"/>
                </a:ext>
              </a:extLst>
            </p:cNvPr>
            <p:cNvSpPr/>
            <p:nvPr/>
          </p:nvSpPr>
          <p:spPr>
            <a:xfrm>
              <a:off x="3293524" y="2512142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799C3C-843C-294C-948D-1E19CBA417EB}"/>
                </a:ext>
              </a:extLst>
            </p:cNvPr>
            <p:cNvSpPr/>
            <p:nvPr/>
          </p:nvSpPr>
          <p:spPr>
            <a:xfrm>
              <a:off x="2319853" y="2867742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9EB3DB-88CC-0F49-98F3-EF6629768EB3}"/>
                </a:ext>
              </a:extLst>
            </p:cNvPr>
            <p:cNvSpPr/>
            <p:nvPr/>
          </p:nvSpPr>
          <p:spPr>
            <a:xfrm>
              <a:off x="5046127" y="2537541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19AAA9-A23E-E54E-97BF-BEBF1AEB5C7D}"/>
                </a:ext>
              </a:extLst>
            </p:cNvPr>
            <p:cNvSpPr/>
            <p:nvPr/>
          </p:nvSpPr>
          <p:spPr>
            <a:xfrm>
              <a:off x="4961459" y="2969345"/>
              <a:ext cx="135466" cy="1697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Ellipse 27">
            <a:extLst>
              <a:ext uri="{FF2B5EF4-FFF2-40B4-BE49-F238E27FC236}">
                <a16:creationId xmlns:a16="http://schemas.microsoft.com/office/drawing/2014/main" id="{305D1F9D-5886-7E4B-9C3C-FF22FCC32D73}"/>
              </a:ext>
            </a:extLst>
          </p:cNvPr>
          <p:cNvSpPr/>
          <p:nvPr/>
        </p:nvSpPr>
        <p:spPr>
          <a:xfrm>
            <a:off x="5029192" y="3200401"/>
            <a:ext cx="364075" cy="541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CDC982D-C6FE-B047-8BD2-0BF7E465AAE0}"/>
              </a:ext>
            </a:extLst>
          </p:cNvPr>
          <p:cNvSpPr/>
          <p:nvPr/>
        </p:nvSpPr>
        <p:spPr>
          <a:xfrm>
            <a:off x="1917654" y="2376578"/>
            <a:ext cx="279439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9BD6F07-4156-BD4E-A1DB-41C3B9F280E6}"/>
              </a:ext>
            </a:extLst>
          </p:cNvPr>
          <p:cNvSpPr/>
          <p:nvPr/>
        </p:nvSpPr>
        <p:spPr>
          <a:xfrm>
            <a:off x="2129337" y="2657530"/>
            <a:ext cx="279439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D5603B3-8BFE-994C-9BEB-DDDAA0839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66" y="1018499"/>
            <a:ext cx="1027128" cy="4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A32580D-8AEC-E543-97DF-8D7C252078D0}"/>
              </a:ext>
            </a:extLst>
          </p:cNvPr>
          <p:cNvSpPr txBox="1"/>
          <p:nvPr/>
        </p:nvSpPr>
        <p:spPr>
          <a:xfrm>
            <a:off x="3672714" y="2538328"/>
            <a:ext cx="53654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5" indent="-285750">
              <a:spcAft>
                <a:spcPts val="800"/>
              </a:spcAft>
              <a:buClrTx/>
              <a:buSzPct val="100000"/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Identification of first software </a:t>
            </a:r>
            <a:r>
              <a:rPr lang="fr-FR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evolutions</a:t>
            </a: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4162" lvl="8">
              <a:spcAft>
                <a:spcPts val="800"/>
              </a:spcAft>
              <a:buClrTx/>
              <a:buSzPct val="100000"/>
            </a:pP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</a:endParaRP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Feedbacks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analysis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</a:endParaRP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Correction and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resolution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of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potential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 anomalies</a:t>
            </a: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Collection of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enduser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needs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and recommandations</a:t>
            </a: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Study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and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plannification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of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evolutions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to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enhance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enduser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experience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</a:endParaRP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7F1BFD-36BD-CE42-89C3-F4E0B9E242A1}"/>
              </a:ext>
            </a:extLst>
          </p:cNvPr>
          <p:cNvSpPr txBox="1"/>
          <p:nvPr/>
        </p:nvSpPr>
        <p:spPr>
          <a:xfrm>
            <a:off x="397720" y="1872883"/>
            <a:ext cx="840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5" indent="-285750">
              <a:spcAft>
                <a:spcPts val="800"/>
              </a:spcAft>
              <a:buClrTx/>
              <a:buSzPct val="100000"/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Progressive activation of 42 Sentinel2 </a:t>
            </a:r>
            <a:r>
              <a:rPr lang="fr-FR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tiles</a:t>
            </a: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production &amp; services, </a:t>
            </a:r>
            <a:r>
              <a:rPr lang="fr-FR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completion</a:t>
            </a: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/activation of </a:t>
            </a:r>
            <a:r>
              <a:rPr lang="fr-FR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homepage</a:t>
            </a: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website</a:t>
            </a:r>
            <a:endParaRPr lang="fr-FR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96973-6533-A44B-BF69-0CA372BDEBE9}"/>
              </a:ext>
            </a:extLst>
          </p:cNvPr>
          <p:cNvSpPr txBox="1"/>
          <p:nvPr/>
        </p:nvSpPr>
        <p:spPr>
          <a:xfrm>
            <a:off x="397719" y="2521466"/>
            <a:ext cx="34412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5" indent="-285750">
              <a:spcAft>
                <a:spcPts val="800"/>
              </a:spcAft>
              <a:buClrTx/>
              <a:buSzPct val="100000"/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Networking, Experts implication</a:t>
            </a: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Training to Platform handling / usage</a:t>
            </a: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Qualification of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processes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Feedbacks collection</a:t>
            </a: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Communication and information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relays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0850" lvl="8" indent="-166688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Targeting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future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endusers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communities</a:t>
            </a:r>
            <a:endParaRPr lang="fr-FR" sz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51EBD7-BFC2-5C4E-9556-D56AAD3282AC}"/>
              </a:ext>
            </a:extLst>
          </p:cNvPr>
          <p:cNvSpPr txBox="1"/>
          <p:nvPr/>
        </p:nvSpPr>
        <p:spPr>
          <a:xfrm>
            <a:off x="7251942" y="2538328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i="1" dirty="0" err="1">
                <a:solidFill>
                  <a:srgbClr val="C00000"/>
                </a:solidFill>
              </a:rPr>
              <a:t>Opening</a:t>
            </a:r>
            <a:r>
              <a:rPr lang="fr-FR" i="1" dirty="0">
                <a:solidFill>
                  <a:srgbClr val="C00000"/>
                </a:solidFill>
              </a:rPr>
              <a:t> services</a:t>
            </a:r>
          </a:p>
          <a:p>
            <a:r>
              <a:rPr lang="fr-FR" i="1" dirty="0">
                <a:solidFill>
                  <a:srgbClr val="C00000"/>
                </a:solidFill>
              </a:rPr>
              <a:t>      in pilot sites</a:t>
            </a:r>
          </a:p>
        </p:txBody>
      </p:sp>
      <p:sp>
        <p:nvSpPr>
          <p:cNvPr id="9" name="Google Shape;69;p3">
            <a:extLst>
              <a:ext uri="{FF2B5EF4-FFF2-40B4-BE49-F238E27FC236}">
                <a16:creationId xmlns:a16="http://schemas.microsoft.com/office/drawing/2014/main" id="{37E3856C-2FE3-DE41-A02A-F40DDBBC04BF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Phase 2: qualification in 16 pilot sites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FC506E-61F4-CB47-B2AC-30A23804C703}"/>
              </a:ext>
            </a:extLst>
          </p:cNvPr>
          <p:cNvSpPr txBox="1"/>
          <p:nvPr/>
        </p:nvSpPr>
        <p:spPr>
          <a:xfrm>
            <a:off x="1776794" y="1079324"/>
            <a:ext cx="6838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2 : Qualification in pilot sites, networking of future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endusers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(Trim. 1/2 2023)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8570F09-E41D-BB4C-A341-796ABB39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6" y="1018499"/>
            <a:ext cx="1027128" cy="4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1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8691EAC-9A11-3544-9B35-522DB170FF48}"/>
              </a:ext>
            </a:extLst>
          </p:cNvPr>
          <p:cNvSpPr txBox="1"/>
          <p:nvPr/>
        </p:nvSpPr>
        <p:spPr>
          <a:xfrm>
            <a:off x="225698" y="3055808"/>
            <a:ext cx="5797251" cy="184960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93688" lvl="5" indent="-285750">
              <a:spcAft>
                <a:spcPts val="800"/>
              </a:spcAft>
              <a:buClrTx/>
              <a:buSzPct val="100000"/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contents: </a:t>
            </a:r>
            <a:r>
              <a:rPr lang="fr-FR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potential</a:t>
            </a: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fr-FR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  <a:p>
            <a:pPr marL="293688" lvl="5" indent="-285750">
              <a:spcAft>
                <a:spcPts val="800"/>
              </a:spcAft>
              <a:buClrTx/>
              <a:buSzPct val="100000"/>
              <a:buFont typeface="Wingdings" panose="05000000000000000000" pitchFamily="2" charset="2"/>
              <a:buChar char="Ø"/>
            </a:pPr>
            <a:endParaRPr lang="fr-FR" sz="200" dirty="0">
              <a:solidFill>
                <a:srgbClr val="0099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9875" lvl="1">
              <a:lnSpc>
                <a:spcPct val="90000"/>
              </a:lnSpc>
              <a:spcAft>
                <a:spcPts val="800"/>
              </a:spcAft>
              <a:buClr>
                <a:srgbClr val="3B6C9E"/>
              </a:buClr>
              <a:buSzPts val="3600"/>
            </a:pP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New data: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very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high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resolution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radar) in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specific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sites</a:t>
            </a:r>
          </a:p>
          <a:p>
            <a:pPr marL="269875" lvl="1">
              <a:lnSpc>
                <a:spcPct val="90000"/>
              </a:lnSpc>
              <a:spcAft>
                <a:spcPts val="800"/>
              </a:spcAft>
              <a:buClr>
                <a:srgbClr val="3B6C9E"/>
              </a:buClr>
              <a:buSzPts val="3600"/>
            </a:pP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New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indicators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based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HR and/or VHR data: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canopy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height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compacity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mangrove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-types, </a:t>
            </a:r>
            <a:r>
              <a:rPr lang="fr-FR" sz="1200" dirty="0" err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biodiversity</a:t>
            </a:r>
            <a:r>
              <a:rPr lang="fr-FR" sz="1200" dirty="0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indexes…</a:t>
            </a:r>
          </a:p>
          <a:p>
            <a:pPr marL="269875" lvl="1">
              <a:lnSpc>
                <a:spcPct val="90000"/>
              </a:lnSpc>
              <a:spcAft>
                <a:spcPts val="800"/>
              </a:spcAft>
              <a:buClr>
                <a:srgbClr val="3B6C9E"/>
              </a:buClr>
              <a:buSzPts val="3600"/>
            </a:pP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Alert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systems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deforestation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plagues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), restauration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follow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-up</a:t>
            </a:r>
          </a:p>
          <a:p>
            <a:pPr marL="269875" lvl="1">
              <a:lnSpc>
                <a:spcPct val="90000"/>
              </a:lnSpc>
              <a:spcAft>
                <a:spcPts val="800"/>
              </a:spcAft>
              <a:buClr>
                <a:srgbClr val="3B6C9E"/>
              </a:buClr>
              <a:buSzPts val="3600"/>
            </a:pP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Local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indicators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based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territorial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contributors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(in situ data)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within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cooperation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projects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resources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monitoring (smartphones / </a:t>
            </a:r>
            <a:r>
              <a:rPr lang="fr-FR" sz="1200" dirty="0" err="1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tablet</a:t>
            </a:r>
            <a:r>
              <a:rPr lang="fr-FR" sz="1200" dirty="0">
                <a:solidFill>
                  <a:srgbClr val="00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3CC823-2783-A14F-88DC-74E773C99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472" y="4094725"/>
            <a:ext cx="697114" cy="6971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3E3B79B-2B2C-7444-A461-E3A72E36AA64}"/>
              </a:ext>
            </a:extLst>
          </p:cNvPr>
          <p:cNvSpPr txBox="1"/>
          <p:nvPr/>
        </p:nvSpPr>
        <p:spPr>
          <a:xfrm>
            <a:off x="6106077" y="3390560"/>
            <a:ext cx="29827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sz="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b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activities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projects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led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UMR Espace-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IRD, by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partners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by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Theia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Land Data Center</a:t>
            </a:r>
          </a:p>
        </p:txBody>
      </p:sp>
      <p:sp>
        <p:nvSpPr>
          <p:cNvPr id="8" name="Google Shape;69;p3">
            <a:extLst>
              <a:ext uri="{FF2B5EF4-FFF2-40B4-BE49-F238E27FC236}">
                <a16:creationId xmlns:a16="http://schemas.microsoft.com/office/drawing/2014/main" id="{AF32E5C3-207F-6A4F-89FD-A41F47DEDA68}"/>
              </a:ext>
            </a:extLst>
          </p:cNvPr>
          <p:cNvSpPr txBox="1">
            <a:spLocks/>
          </p:cNvSpPr>
          <p:nvPr/>
        </p:nvSpPr>
        <p:spPr>
          <a:xfrm>
            <a:off x="225698" y="179882"/>
            <a:ext cx="870240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Phase 3: perspectives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7F1BFD-36BD-CE42-89C3-F4E0B9E242A1}"/>
              </a:ext>
            </a:extLst>
          </p:cNvPr>
          <p:cNvSpPr txBox="1"/>
          <p:nvPr/>
        </p:nvSpPr>
        <p:spPr>
          <a:xfrm>
            <a:off x="284365" y="1677439"/>
            <a:ext cx="3751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5" indent="-285750">
              <a:spcAft>
                <a:spcPts val="800"/>
              </a:spcAft>
              <a:buClrTx/>
              <a:buSzPct val="100000"/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Geographical</a:t>
            </a:r>
            <a:r>
              <a:rPr lang="fr-FR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extension</a:t>
            </a:r>
          </a:p>
          <a:p>
            <a:pPr marL="293688" lvl="5" indent="-285750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specific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pilot sites</a:t>
            </a:r>
          </a:p>
          <a:p>
            <a:pPr marL="293688" lvl="5" indent="-285750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Regional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mangrove habitats</a:t>
            </a:r>
          </a:p>
          <a:p>
            <a:pPr marL="293688" lvl="5" indent="-285750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Global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approach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studied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49071A-A527-A24B-A486-D13D91675A1B}"/>
              </a:ext>
            </a:extLst>
          </p:cNvPr>
          <p:cNvSpPr txBox="1"/>
          <p:nvPr/>
        </p:nvSpPr>
        <p:spPr>
          <a:xfrm>
            <a:off x="5483413" y="1798276"/>
            <a:ext cx="32064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2" lvl="8" algn="ctr">
              <a:spcAft>
                <a:spcPts val="800"/>
              </a:spcAft>
              <a:buClrTx/>
              <a:buSzPct val="100000"/>
            </a:pP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In </a:t>
            </a:r>
            <a:r>
              <a:rPr lang="fr-FR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function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of</a:t>
            </a:r>
          </a:p>
          <a:p>
            <a:pPr marL="712788" lvl="8" indent="-165100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Local or Transverse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Partnerships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</a:endParaRPr>
          </a:p>
          <a:p>
            <a:pPr marL="712788" lvl="8" indent="-165100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Funding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capacities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</a:endParaRPr>
          </a:p>
          <a:p>
            <a:pPr marL="712788" lvl="8" indent="-165100"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Technical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</a:rPr>
              <a:t>capabilties</a:t>
            </a:r>
            <a:endParaRPr lang="fr-FR" sz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2B4C1F-0C17-5A41-827B-3DCB2910E842}"/>
              </a:ext>
            </a:extLst>
          </p:cNvPr>
          <p:cNvSpPr txBox="1"/>
          <p:nvPr/>
        </p:nvSpPr>
        <p:spPr>
          <a:xfrm>
            <a:off x="2504548" y="1079324"/>
            <a:ext cx="5170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Phase 3 :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Geographical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extension, new contents and services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BF97197-C348-9C43-ACE8-41D2ACB46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56" y="1018499"/>
            <a:ext cx="1027128" cy="4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603921" y="188167"/>
            <a:ext cx="4320000" cy="4663951"/>
            <a:chOff x="4603921" y="188167"/>
            <a:chExt cx="4320000" cy="4663951"/>
          </a:xfrm>
        </p:grpSpPr>
        <p:grpSp>
          <p:nvGrpSpPr>
            <p:cNvPr id="3" name="Groupe 2"/>
            <p:cNvGrpSpPr/>
            <p:nvPr/>
          </p:nvGrpSpPr>
          <p:grpSpPr>
            <a:xfrm>
              <a:off x="4603921" y="188167"/>
              <a:ext cx="4320000" cy="4663951"/>
              <a:chOff x="4603921" y="188167"/>
              <a:chExt cx="4320000" cy="4663951"/>
            </a:xfrm>
          </p:grpSpPr>
          <p:pic>
            <p:nvPicPr>
              <p:cNvPr id="2" name="Image 1"/>
              <p:cNvPicPr preferRelativeResize="0">
                <a:picLocks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03921" y="188167"/>
                <a:ext cx="4320000" cy="2304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18" name="Picture 5" descr="MangroveLandscape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lum bright="14000" contrast="4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603921" y="2545245"/>
                <a:ext cx="4320000" cy="2306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ZoneTexte 6"/>
            <p:cNvSpPr txBox="1"/>
            <p:nvPr/>
          </p:nvSpPr>
          <p:spPr>
            <a:xfrm>
              <a:off x="8149350" y="4667452"/>
              <a:ext cx="77457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solidFill>
                    <a:schemeClr val="bg1"/>
                  </a:solidFill>
                </a:rPr>
                <a:t>© IRD - C. </a:t>
              </a:r>
              <a:r>
                <a:rPr lang="fr-FR" sz="600" i="1" dirty="0" err="1">
                  <a:solidFill>
                    <a:schemeClr val="bg1"/>
                  </a:solidFill>
                </a:rPr>
                <a:t>Proisy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8271178" y="2330880"/>
              <a:ext cx="65274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© </a:t>
              </a:r>
              <a:r>
                <a:rPr lang="fr-FR" sz="6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Vectormine</a:t>
              </a:r>
              <a:endParaRPr lang="en-US" sz="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Google Shape;70;p3">
            <a:extLst>
              <a:ext uri="{FF2B5EF4-FFF2-40B4-BE49-F238E27FC236}">
                <a16:creationId xmlns:a16="http://schemas.microsoft.com/office/drawing/2014/main" id="{8DBB5260-F248-1F43-8E7C-CBA9CA5E72CF}"/>
              </a:ext>
            </a:extLst>
          </p:cNvPr>
          <p:cNvSpPr txBox="1">
            <a:spLocks/>
          </p:cNvSpPr>
          <p:nvPr/>
        </p:nvSpPr>
        <p:spPr>
          <a:xfrm>
            <a:off x="225700" y="787336"/>
            <a:ext cx="4223161" cy="413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¾ of all </a:t>
            </a:r>
            <a:r>
              <a:rPr lang="fr-FR" sz="1600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coastal</a:t>
            </a: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intertropical areas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Intertidal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ecotone</a:t>
            </a:r>
            <a:endParaRPr lang="fr-FR" sz="16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Ecosytems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adapted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salinity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exposed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tidal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balancing</a:t>
            </a:r>
            <a:endParaRPr lang="fr-FR" sz="16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Morphological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adaptations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Naturally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fragmented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forests</a:t>
            </a: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Google Shape;69;p3">
            <a:extLst>
              <a:ext uri="{FF2B5EF4-FFF2-40B4-BE49-F238E27FC236}">
                <a16:creationId xmlns:a16="http://schemas.microsoft.com/office/drawing/2014/main" id="{4F21B4BB-3030-E847-BC50-F70574D46A51}"/>
              </a:ext>
            </a:extLst>
          </p:cNvPr>
          <p:cNvSpPr txBox="1">
            <a:spLocks/>
          </p:cNvSpPr>
          <p:nvPr/>
        </p:nvSpPr>
        <p:spPr>
          <a:xfrm>
            <a:off x="225700" y="179882"/>
            <a:ext cx="4223161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C8D41F"/>
              </a:buClr>
              <a:buSzPts val="5400"/>
            </a:pP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Mangrove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ecosystems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08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LD\Terrain\SurvolCotier0302011\MudTreeComp.jpg">
            <a:extLst>
              <a:ext uri="{FF2B5EF4-FFF2-40B4-BE49-F238E27FC236}">
                <a16:creationId xmlns:a16="http://schemas.microsoft.com/office/drawing/2014/main" id="{C54A1FE1-90B0-42E3-920B-77FDCC25A13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20708"/>
            <a:ext cx="9144000" cy="46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CCC61F-87F6-4283-9158-48289548F654}"/>
              </a:ext>
            </a:extLst>
          </p:cNvPr>
          <p:cNvSpPr txBox="1"/>
          <p:nvPr/>
        </p:nvSpPr>
        <p:spPr>
          <a:xfrm>
            <a:off x="6808954" y="4777000"/>
            <a:ext cx="2305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i="1" dirty="0">
                <a:solidFill>
                  <a:schemeClr val="bg1"/>
                </a:solidFill>
              </a:rPr>
              <a:t>« L’arbre de vase », biofilms sur vase nue, ~300m de large, Guyane Française, © C. Proisy, IRD, 2008</a:t>
            </a:r>
          </a:p>
        </p:txBody>
      </p:sp>
      <p:sp>
        <p:nvSpPr>
          <p:cNvPr id="9" name="Google Shape;77;p4"/>
          <p:cNvSpPr txBox="1"/>
          <p:nvPr/>
        </p:nvSpPr>
        <p:spPr>
          <a:xfrm>
            <a:off x="2161309" y="1874031"/>
            <a:ext cx="46442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-FR" sz="3200" b="1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Merci de votre attention</a:t>
            </a:r>
            <a:endParaRPr sz="32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8BB738-173B-1048-9CB3-6FA640C885A1}"/>
              </a:ext>
            </a:extLst>
          </p:cNvPr>
          <p:cNvSpPr txBox="1"/>
          <p:nvPr/>
        </p:nvSpPr>
        <p:spPr>
          <a:xfrm>
            <a:off x="5898937" y="3099323"/>
            <a:ext cx="1813317" cy="5688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100" i="1" dirty="0" err="1">
                <a:solidFill>
                  <a:schemeClr val="bg1"/>
                </a:solidFill>
              </a:rPr>
              <a:t>Jean-francois.faure@ird.fr</a:t>
            </a:r>
            <a:endParaRPr lang="fr-FR" sz="1100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100" i="1" dirty="0" err="1">
                <a:solidFill>
                  <a:schemeClr val="bg1"/>
                </a:solidFill>
              </a:rPr>
              <a:t>Elodie.blanchard@ird.fr</a:t>
            </a:r>
            <a:endParaRPr lang="fr-FR" sz="1100" i="1" dirty="0">
              <a:solidFill>
                <a:schemeClr val="bg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1E70F94-F58E-F24A-9245-4F9F6A0A67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" y="104233"/>
            <a:ext cx="479473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2D9E03-68C6-024C-9B89-689D3687C2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238" y="131489"/>
            <a:ext cx="750353" cy="3402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8E07783-9008-DB44-A618-A0C1B5A7AB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33" y="189075"/>
            <a:ext cx="908498" cy="19602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E22F80-610D-AE46-A91E-F39CD1FA4F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79" y="140233"/>
            <a:ext cx="982681" cy="324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C902B9F-BBE0-624C-B6E7-6625B3790A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139" y="20760"/>
            <a:ext cx="479473" cy="4794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C580761-D27F-134C-9D61-9FC05E7E7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918" y="128929"/>
            <a:ext cx="885645" cy="2848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0F6CDC-9D5E-8F47-85E8-A582ED6366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25" y="94145"/>
            <a:ext cx="367200" cy="367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A3E2598-EC3A-B042-980A-D291C1B6F6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9222" y="85520"/>
            <a:ext cx="819198" cy="36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123729" y="303313"/>
            <a:ext cx="3618000" cy="4556767"/>
            <a:chOff x="5123729" y="303313"/>
            <a:chExt cx="3618000" cy="4556767"/>
          </a:xfrm>
        </p:grpSpPr>
        <p:pic>
          <p:nvPicPr>
            <p:cNvPr id="5" name="Image 4"/>
            <p:cNvPicPr preferRelativeResize="0"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3"/>
            <a:stretch/>
          </p:blipFill>
          <p:spPr>
            <a:xfrm>
              <a:off x="5123729" y="313062"/>
              <a:ext cx="3618000" cy="224453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3" b="7468"/>
            <a:stretch/>
          </p:blipFill>
          <p:spPr>
            <a:xfrm>
              <a:off x="5123729" y="2613680"/>
              <a:ext cx="3615574" cy="224640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123729" y="2613680"/>
              <a:ext cx="1361270" cy="276999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Specy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: </a:t>
              </a:r>
              <a:r>
                <a:rPr lang="fr-FR" sz="1200" i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Avicennia</a:t>
              </a:r>
              <a:endParaRPr lang="en-GB" sz="1200" i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982365" y="4675414"/>
              <a:ext cx="7569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© IRD – B. </a:t>
              </a:r>
              <a:r>
                <a:rPr lang="en-GB" sz="6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Seret</a:t>
              </a:r>
              <a:endParaRPr lang="en-GB" sz="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964732" y="2372932"/>
              <a:ext cx="77457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solidFill>
                    <a:schemeClr val="tx1"/>
                  </a:solidFill>
                </a:rPr>
                <a:t>© IRD - C. </a:t>
              </a:r>
              <a:r>
                <a:rPr lang="fr-FR" sz="600" i="1" dirty="0" err="1">
                  <a:solidFill>
                    <a:schemeClr val="tx1"/>
                  </a:solidFill>
                </a:rPr>
                <a:t>Proisy</a:t>
              </a:r>
              <a:endParaRPr lang="en-US" sz="600" i="1" dirty="0">
                <a:solidFill>
                  <a:schemeClr val="tx1"/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123729" y="303313"/>
              <a:ext cx="1479892" cy="276999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Specy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: </a:t>
              </a:r>
              <a:r>
                <a:rPr lang="fr-FR" sz="12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Rhizophora</a:t>
              </a:r>
              <a:endParaRPr lang="en-GB" sz="1200" i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1" name="Google Shape;70;p3">
            <a:extLst>
              <a:ext uri="{FF2B5EF4-FFF2-40B4-BE49-F238E27FC236}">
                <a16:creationId xmlns:a16="http://schemas.microsoft.com/office/drawing/2014/main" id="{E8EE5467-F3A6-9C4D-B75B-DF638C2E5629}"/>
              </a:ext>
            </a:extLst>
          </p:cNvPr>
          <p:cNvSpPr txBox="1">
            <a:spLocks/>
          </p:cNvSpPr>
          <p:nvPr/>
        </p:nvSpPr>
        <p:spPr>
          <a:xfrm>
            <a:off x="225700" y="787336"/>
            <a:ext cx="4223161" cy="413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¾ of all </a:t>
            </a:r>
            <a:r>
              <a:rPr lang="fr-FR" sz="1600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coastal</a:t>
            </a: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intertropical areas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Intertidal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ecotone</a:t>
            </a:r>
            <a:endParaRPr lang="fr-FR" sz="16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Ecosytems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adapted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salinity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exposed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tidal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balancing</a:t>
            </a:r>
            <a:endParaRPr lang="fr-FR" sz="16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Morphological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adaptations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Naturally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fragmented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forests</a:t>
            </a: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Google Shape;69;p3">
            <a:extLst>
              <a:ext uri="{FF2B5EF4-FFF2-40B4-BE49-F238E27FC236}">
                <a16:creationId xmlns:a16="http://schemas.microsoft.com/office/drawing/2014/main" id="{E70DAF7A-CDFC-414D-942A-A705225D3221}"/>
              </a:ext>
            </a:extLst>
          </p:cNvPr>
          <p:cNvSpPr txBox="1">
            <a:spLocks/>
          </p:cNvSpPr>
          <p:nvPr/>
        </p:nvSpPr>
        <p:spPr>
          <a:xfrm>
            <a:off x="225700" y="179882"/>
            <a:ext cx="4223161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C8D41F"/>
              </a:buClr>
              <a:buSzPts val="5400"/>
            </a:pP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Mangrove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ecosystems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0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603921" y="188168"/>
            <a:ext cx="4282574" cy="4713741"/>
            <a:chOff x="4603921" y="188168"/>
            <a:chExt cx="4282574" cy="4713741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8"/>
            <a:stretch/>
          </p:blipFill>
          <p:spPr>
            <a:xfrm>
              <a:off x="4603921" y="188168"/>
              <a:ext cx="4210418" cy="2552854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921" y="3095900"/>
              <a:ext cx="2376000" cy="178200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8" t="4987" r="22310"/>
            <a:stretch/>
          </p:blipFill>
          <p:spPr>
            <a:xfrm>
              <a:off x="7014339" y="2791012"/>
              <a:ext cx="1800000" cy="2086888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7084399" y="2580366"/>
              <a:ext cx="18020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>
                  <a:solidFill>
                    <a:schemeClr val="bg1"/>
                  </a:solidFill>
                </a:rPr>
                <a:t>Sine-Saloum, Sénégal © </a:t>
              </a:r>
              <a:r>
                <a:rPr lang="en-GB" sz="600" i="1">
                  <a:solidFill>
                    <a:schemeClr val="bg1"/>
                  </a:solidFill>
                </a:rPr>
                <a:t> Curioso Photography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996135" y="4717243"/>
              <a:ext cx="101820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i="1" dirty="0">
                  <a:solidFill>
                    <a:schemeClr val="bg1"/>
                  </a:solidFill>
                </a:rPr>
                <a:t>Ile de Mar </a:t>
              </a:r>
              <a:r>
                <a:rPr lang="en-GB" sz="600" i="1" dirty="0" err="1">
                  <a:solidFill>
                    <a:schemeClr val="bg1"/>
                  </a:solidFill>
                </a:rPr>
                <a:t>Lodj</a:t>
              </a:r>
              <a:r>
                <a:rPr lang="fr-FR" sz="600" i="1" dirty="0">
                  <a:solidFill>
                    <a:schemeClr val="bg1"/>
                  </a:solidFill>
                </a:rPr>
                <a:t>, Sénégal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469337" y="4717243"/>
              <a:ext cx="141715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i="1" dirty="0" err="1">
                  <a:solidFill>
                    <a:schemeClr val="bg1"/>
                  </a:solidFill>
                </a:rPr>
                <a:t>Baie</a:t>
              </a:r>
              <a:r>
                <a:rPr lang="en-GB" sz="600" i="1" dirty="0">
                  <a:solidFill>
                    <a:schemeClr val="bg1"/>
                  </a:solidFill>
                </a:rPr>
                <a:t> de la </a:t>
              </a:r>
              <a:r>
                <a:rPr lang="en-GB" sz="600" i="1" dirty="0" err="1">
                  <a:solidFill>
                    <a:schemeClr val="bg1"/>
                  </a:solidFill>
                </a:rPr>
                <a:t>Bombetoka</a:t>
              </a:r>
              <a:r>
                <a:rPr lang="fr-FR" sz="600" i="1" dirty="0">
                  <a:solidFill>
                    <a:schemeClr val="bg1"/>
                  </a:solidFill>
                </a:rPr>
                <a:t>, Madagascar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Google Shape;70;p3">
            <a:extLst>
              <a:ext uri="{FF2B5EF4-FFF2-40B4-BE49-F238E27FC236}">
                <a16:creationId xmlns:a16="http://schemas.microsoft.com/office/drawing/2014/main" id="{9285DB34-62EF-6A43-931C-4826F3E64195}"/>
              </a:ext>
            </a:extLst>
          </p:cNvPr>
          <p:cNvSpPr txBox="1">
            <a:spLocks/>
          </p:cNvSpPr>
          <p:nvPr/>
        </p:nvSpPr>
        <p:spPr>
          <a:xfrm>
            <a:off x="225700" y="787336"/>
            <a:ext cx="4223161" cy="413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¾ of all </a:t>
            </a:r>
            <a:r>
              <a:rPr lang="fr-FR" sz="1600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coastal</a:t>
            </a:r>
            <a:r>
              <a:rPr lang="fr-FR" sz="160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intertropical areas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Intertidal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ecotone</a:t>
            </a:r>
            <a:endParaRPr lang="fr-FR" sz="16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Ecosytems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adapted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salinity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exposed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to tidal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balancing</a:t>
            </a:r>
            <a:endParaRPr lang="fr-FR" sz="16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Morphological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adaptations</a:t>
            </a: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Naturally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fragmented</a:t>
            </a:r>
            <a:r>
              <a:rPr lang="fr-FR" sz="16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forests</a:t>
            </a:r>
            <a:endParaRPr lang="fr-FR" sz="16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293688" indent="-285750">
              <a:lnSpc>
                <a:spcPts val="2300"/>
              </a:lnSpc>
              <a:spcBef>
                <a:spcPts val="749"/>
              </a:spcBef>
              <a:spcAft>
                <a:spcPts val="1800"/>
              </a:spcAft>
              <a:buClrTx/>
              <a:buSzPct val="130000"/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Google Shape;69;p3">
            <a:extLst>
              <a:ext uri="{FF2B5EF4-FFF2-40B4-BE49-F238E27FC236}">
                <a16:creationId xmlns:a16="http://schemas.microsoft.com/office/drawing/2014/main" id="{DD1D1C5B-D8E8-2149-820B-A46FC10154BC}"/>
              </a:ext>
            </a:extLst>
          </p:cNvPr>
          <p:cNvSpPr txBox="1">
            <a:spLocks/>
          </p:cNvSpPr>
          <p:nvPr/>
        </p:nvSpPr>
        <p:spPr>
          <a:xfrm>
            <a:off x="225700" y="179882"/>
            <a:ext cx="4223161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C8D41F"/>
              </a:buClr>
              <a:buSzPts val="5400"/>
            </a:pP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Mangrove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ecosystems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8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69;p3"/>
          <p:cNvSpPr txBox="1">
            <a:spLocks/>
          </p:cNvSpPr>
          <p:nvPr/>
        </p:nvSpPr>
        <p:spPr>
          <a:xfrm>
            <a:off x="225699" y="179882"/>
            <a:ext cx="7162979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C8D41F"/>
              </a:buClr>
              <a:buSzPts val="5400"/>
            </a:pP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Importance of mangroves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77613" y="804597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Numerous</a:t>
            </a:r>
            <a:r>
              <a:rPr lang="fr-FR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ecosystemic</a:t>
            </a:r>
            <a:r>
              <a:rPr lang="fr-FR" sz="1800" dirty="0">
                <a:latin typeface="Helvetica" panose="020B0604020202020204" pitchFamily="34" charset="0"/>
                <a:cs typeface="Helvetica" panose="020B0604020202020204" pitchFamily="34" charset="0"/>
              </a:rPr>
              <a:t> services</a:t>
            </a: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7100" y="3847666"/>
            <a:ext cx="40777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Key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asset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to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sustainable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coastal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livelihoods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and for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human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subsistence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in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coastal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areas,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where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population </a:t>
            </a:r>
            <a:r>
              <a:rPr lang="fr-FR" sz="1600" dirty="0" err="1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concentrates</a:t>
            </a:r>
            <a:r>
              <a:rPr lang="fr-FR" sz="1600" dirty="0">
                <a:latin typeface="Helvetica" panose="020B0604020202020204" pitchFamily="34" charset="0"/>
                <a:ea typeface="Arial Narrow" panose="020B0606020202030204" pitchFamily="34" charset="0"/>
                <a:cs typeface="Helvetica" panose="020B0604020202020204" pitchFamily="34" charset="0"/>
              </a:rPr>
              <a:t> </a:t>
            </a: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472621" y="881263"/>
            <a:ext cx="396000" cy="216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472621" y="3892602"/>
            <a:ext cx="396000" cy="216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/>
          <a:stretch/>
        </p:blipFill>
        <p:spPr>
          <a:xfrm>
            <a:off x="5239706" y="2914650"/>
            <a:ext cx="3600000" cy="194332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b="2548"/>
          <a:stretch/>
        </p:blipFill>
        <p:spPr>
          <a:xfrm>
            <a:off x="5332197" y="163554"/>
            <a:ext cx="3415019" cy="2673531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065135" y="4711098"/>
            <a:ext cx="7745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i="1" dirty="0">
                <a:solidFill>
                  <a:schemeClr val="tx1"/>
                </a:solidFill>
              </a:rPr>
              <a:t>© IRD - C. </a:t>
            </a:r>
            <a:r>
              <a:rPr lang="fr-FR" sz="600" i="1" dirty="0" err="1">
                <a:solidFill>
                  <a:schemeClr val="tx1"/>
                </a:solidFill>
              </a:rPr>
              <a:t>Proisy</a:t>
            </a:r>
            <a:endParaRPr lang="en-US" sz="600" i="1" dirty="0">
              <a:solidFill>
                <a:schemeClr val="tx1"/>
              </a:solidFill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472621" y="1552973"/>
            <a:ext cx="4559167" cy="1963398"/>
            <a:chOff x="511865" y="1439275"/>
            <a:chExt cx="4559167" cy="1963398"/>
          </a:xfrm>
        </p:grpSpPr>
        <p:sp>
          <p:nvSpPr>
            <p:cNvPr id="2" name="ZoneTexte 1"/>
            <p:cNvSpPr txBox="1"/>
            <p:nvPr/>
          </p:nvSpPr>
          <p:spPr>
            <a:xfrm>
              <a:off x="3776045" y="3114526"/>
              <a:ext cx="1028700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  <a:latin typeface="Arial Narrow" panose="020B0606020202030204" pitchFamily="34" charset="0"/>
                  <a:cs typeface="Helvetica" panose="020B0604020202020204" pitchFamily="34" charset="0"/>
                </a:rPr>
                <a:t>“Blue Carbon”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2797169" y="2470338"/>
              <a:ext cx="2273863" cy="749873"/>
              <a:chOff x="2852230" y="2470338"/>
              <a:chExt cx="2273863" cy="749873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2230" y="2470338"/>
                <a:ext cx="774259" cy="749873"/>
              </a:xfrm>
              <a:prstGeom prst="rect">
                <a:avLst/>
              </a:prstGeom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3626489" y="2565473"/>
                <a:ext cx="1499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Carbon</a:t>
                </a:r>
                <a:endParaRPr lang="fr-FR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ctr"/>
                <a:r>
                  <a:rPr lang="fr-FR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sequestration</a:t>
                </a:r>
                <a:endParaRPr lang="en-GB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511865" y="1439275"/>
              <a:ext cx="1925488" cy="731583"/>
              <a:chOff x="559898" y="1439275"/>
              <a:chExt cx="1925488" cy="731583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00B05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98" y="1439275"/>
                <a:ext cx="780356" cy="731583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1340254" y="1508996"/>
                <a:ext cx="11451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Coastal</a:t>
                </a:r>
                <a:r>
                  <a:rPr lang="fr-FR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protection</a:t>
                </a:r>
                <a:endParaRPr lang="en-GB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9" name="Groupe 38"/>
            <p:cNvGrpSpPr/>
            <p:nvPr/>
          </p:nvGrpSpPr>
          <p:grpSpPr>
            <a:xfrm>
              <a:off x="511865" y="2470338"/>
              <a:ext cx="2080687" cy="719390"/>
              <a:chOff x="511865" y="2493473"/>
              <a:chExt cx="2080687" cy="71939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865" y="2493473"/>
                <a:ext cx="786452" cy="719390"/>
              </a:xfrm>
              <a:prstGeom prst="rect">
                <a:avLst/>
              </a:prstGeom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1298316" y="2552886"/>
                <a:ext cx="1294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Natural</a:t>
                </a:r>
                <a:br>
                  <a:rPr lang="fr-FR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fr-FR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resources</a:t>
                </a:r>
                <a:endParaRPr lang="en-GB" sz="1600" dirty="0"/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>
              <a:off x="2797169" y="1439275"/>
              <a:ext cx="2066624" cy="780356"/>
              <a:chOff x="2797169" y="1439275"/>
              <a:chExt cx="2066624" cy="780356"/>
            </a:xfrm>
          </p:grpSpPr>
          <p:grpSp>
            <p:nvGrpSpPr>
              <p:cNvPr id="38" name="Groupe 37"/>
              <p:cNvGrpSpPr/>
              <p:nvPr/>
            </p:nvGrpSpPr>
            <p:grpSpPr>
              <a:xfrm>
                <a:off x="2797169" y="1439275"/>
                <a:ext cx="2066624" cy="780356"/>
                <a:chOff x="2797169" y="1453852"/>
                <a:chExt cx="2066624" cy="780356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9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7169" y="1453852"/>
                  <a:ext cx="786452" cy="780356"/>
                </a:xfrm>
                <a:prstGeom prst="rect">
                  <a:avLst/>
                </a:prstGeom>
              </p:spPr>
            </p:pic>
            <p:sp>
              <p:nvSpPr>
                <p:cNvPr id="26" name="ZoneTexte 25"/>
                <p:cNvSpPr txBox="1"/>
                <p:nvPr/>
              </p:nvSpPr>
              <p:spPr>
                <a:xfrm>
                  <a:off x="3583621" y="1671451"/>
                  <a:ext cx="12801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Biodiversity</a:t>
                  </a:r>
                  <a:endParaRPr lang="en-GB" sz="1600" dirty="0"/>
                </a:p>
              </p:txBody>
            </p:sp>
          </p:grpSp>
          <p:pic>
            <p:nvPicPr>
              <p:cNvPr id="41" name="Image 40"/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1395" y="1515412"/>
                <a:ext cx="198000" cy="19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94162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3"/>
          <p:cNvSpPr txBox="1">
            <a:spLocks/>
          </p:cNvSpPr>
          <p:nvPr/>
        </p:nvSpPr>
        <p:spPr>
          <a:xfrm>
            <a:off x="225699" y="179882"/>
            <a:ext cx="7162979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C8D41F"/>
              </a:buClr>
              <a:buSzPts val="5400"/>
            </a:pP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Threats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mangrove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degradation</a:t>
            </a:r>
            <a:endParaRPr lang="fr-FR" sz="2800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494512" y="715778"/>
            <a:ext cx="8154976" cy="72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938" lvl="0">
              <a:lnSpc>
                <a:spcPct val="90000"/>
              </a:lnSpc>
              <a:spcBef>
                <a:spcPts val="749"/>
              </a:spcBef>
              <a:spcAft>
                <a:spcPts val="1000"/>
              </a:spcAft>
              <a:buClr>
                <a:srgbClr val="009900"/>
              </a:buClr>
              <a:buSzPct val="130000"/>
            </a:pP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30 to 50 % of Mangroves have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extincted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last </a:t>
            </a:r>
            <a:r>
              <a:rPr lang="fr-FR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half-century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fr-FR" i="1" dirty="0">
                <a:latin typeface="Helvetica" panose="020B0604020202020204" pitchFamily="34" charset="0"/>
                <a:cs typeface="Helvetica" panose="020B0604020202020204" pitchFamily="34" charset="0"/>
              </a:rPr>
              <a:t>Duke et al. 2007 ; Polidoro et al. 2010</a:t>
            </a:r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460160" y="1596328"/>
            <a:ext cx="8429249" cy="3395662"/>
            <a:chOff x="403070" y="1596328"/>
            <a:chExt cx="8429249" cy="339566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40" y="2026074"/>
              <a:ext cx="3816000" cy="2504251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</a:effectLst>
          </p:spPr>
        </p:pic>
        <p:sp>
          <p:nvSpPr>
            <p:cNvPr id="5" name="ZoneTexte 4"/>
            <p:cNvSpPr txBox="1"/>
            <p:nvPr/>
          </p:nvSpPr>
          <p:spPr>
            <a:xfrm>
              <a:off x="3111303" y="4345659"/>
              <a:ext cx="118333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i="1" dirty="0">
                  <a:solidFill>
                    <a:schemeClr val="bg1"/>
                  </a:solidFill>
                </a:rPr>
                <a:t>© IRD – M.C. Cormier-Salem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87" b="-5"/>
            <a:stretch/>
          </p:blipFill>
          <p:spPr>
            <a:xfrm>
              <a:off x="4735181" y="2026074"/>
              <a:ext cx="3816000" cy="250462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214684" y="1596328"/>
              <a:ext cx="28905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Human</a:t>
              </a:r>
              <a:r>
                <a:rPr lang="fr-FR" dirty="0">
                  <a:latin typeface="Helvetica" panose="020B0604020202020204" pitchFamily="34" charset="0"/>
                  <a:cs typeface="Helvetica" panose="020B0604020202020204" pitchFamily="34" charset="0"/>
                </a:rPr>
                <a:t> pressure &amp; destruction</a:t>
              </a:r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376648" y="1596328"/>
              <a:ext cx="3070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dirty="0">
                  <a:latin typeface="Helvetica" panose="020B0604020202020204" pitchFamily="34" charset="0"/>
                  <a:cs typeface="Helvetica" panose="020B0604020202020204" pitchFamily="34" charset="0"/>
                </a:rPr>
                <a:t>Natural / </a:t>
              </a:r>
              <a:r>
                <a:rPr lang="fr-FR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climate</a:t>
              </a:r>
              <a:r>
                <a:rPr lang="fr-FR" dirty="0">
                  <a:latin typeface="Helvetica" panose="020B0604020202020204" pitchFamily="34" charset="0"/>
                  <a:cs typeface="Helvetica" panose="020B0604020202020204" pitchFamily="34" charset="0"/>
                </a:rPr>
                <a:t> change impacts</a:t>
              </a:r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776610" y="4345659"/>
              <a:ext cx="77457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solidFill>
                    <a:schemeClr val="bg1"/>
                  </a:solidFill>
                </a:rPr>
                <a:t>© IRD - C. </a:t>
              </a:r>
              <a:r>
                <a:rPr lang="fr-FR" sz="600" i="1" dirty="0" err="1">
                  <a:solidFill>
                    <a:schemeClr val="bg1"/>
                  </a:solidFill>
                </a:rPr>
                <a:t>Proisy</a:t>
              </a:r>
              <a:endParaRPr lang="en-US" sz="600" i="1" dirty="0">
                <a:solidFill>
                  <a:schemeClr val="bg1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03070" y="4530325"/>
              <a:ext cx="381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Basse-Casamance, </a:t>
              </a:r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Senegal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: </a:t>
              </a:r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dams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 and </a:t>
              </a:r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rice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fields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replacing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 mangrove </a:t>
              </a:r>
              <a:r>
                <a:rPr lang="fr-FR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ecosystems</a:t>
              </a:r>
              <a:r>
                <a:rPr lang="fr-FR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.</a:t>
              </a:r>
              <a:endParaRPr lang="en-GB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36940" y="4530325"/>
              <a:ext cx="41953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Guyane</a:t>
              </a:r>
              <a:r>
                <a:rPr lang="en-GB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GB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Française</a:t>
              </a:r>
              <a:r>
                <a:rPr lang="en-GB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 : coastal erosion impacts on mangrove.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74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03851" y="1050656"/>
            <a:ext cx="7466361" cy="103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understanding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mangrove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ecosystemic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functions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of mangrove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dynamics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order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feed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public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policy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making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</a:t>
            </a:r>
            <a:r>
              <a:rPr lang="fr-FR" sz="1800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favour</a:t>
            </a:r>
            <a:r>
              <a:rPr lang="fr-FR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conservation and restauration. </a:t>
            </a:r>
            <a:endParaRPr lang="en-GB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362757" y="1285897"/>
            <a:ext cx="618429" cy="40212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67467" y="208517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Google Shape;69;p3"/>
          <p:cNvSpPr txBox="1">
            <a:spLocks/>
          </p:cNvSpPr>
          <p:nvPr/>
        </p:nvSpPr>
        <p:spPr>
          <a:xfrm>
            <a:off x="225699" y="179882"/>
            <a:ext cx="8724572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C8D41F"/>
              </a:buClr>
              <a:buSzPts val="5400"/>
            </a:pP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Stakes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issues: 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scientific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knowledge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preservation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2800" b="1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monitoring</a:t>
            </a:r>
            <a:r>
              <a:rPr lang="fr-FR" sz="2800" dirty="0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mangrove distribution &amp; </a:t>
            </a:r>
            <a:r>
              <a:rPr lang="fr-FR" sz="2800" dirty="0" err="1">
                <a:solidFill>
                  <a:srgbClr val="3B44D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health</a:t>
            </a:r>
            <a:endParaRPr lang="fr-FR" sz="2800" b="1" dirty="0">
              <a:solidFill>
                <a:srgbClr val="3B44D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62" y="4398693"/>
            <a:ext cx="1476000" cy="422877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373591" y="2417014"/>
            <a:ext cx="3706427" cy="19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Mangroves are superheroes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a triple dividend of resilience, biodiversity gain and people”,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says </a:t>
            </a:r>
            <a:r>
              <a:rPr kumimoji="0" lang="en-US" altLang="en-US" sz="100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Minna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Epps, Director of 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IUCN’s Global Marine and Polar </a:t>
            </a:r>
            <a:r>
              <a:rPr kumimoji="0" lang="en-US" altLang="en-US" sz="1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Programme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Protecting and conserving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them is essential for achieving multiple goals and targets towards the 2050 vision for biodiversity. They are our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roots of hope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- it is time that their importance is widely recognized.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89" y="2276619"/>
            <a:ext cx="3708000" cy="242025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023818" y="4512208"/>
            <a:ext cx="7745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i="1" dirty="0">
                <a:solidFill>
                  <a:schemeClr val="bg1"/>
                </a:solidFill>
              </a:rPr>
              <a:t>© IRD - C. </a:t>
            </a:r>
            <a:r>
              <a:rPr lang="fr-FR" sz="600" i="1" dirty="0" err="1">
                <a:solidFill>
                  <a:schemeClr val="bg1"/>
                </a:solidFill>
              </a:rPr>
              <a:t>Proisy</a:t>
            </a:r>
            <a:endParaRPr lang="en-US" sz="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85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2AE98D-829C-E64F-B0B8-FE279733F887}"/>
              </a:ext>
            </a:extLst>
          </p:cNvPr>
          <p:cNvSpPr/>
          <p:nvPr/>
        </p:nvSpPr>
        <p:spPr>
          <a:xfrm>
            <a:off x="6694524" y="4540338"/>
            <a:ext cx="2423091" cy="60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Google Shape;69;p3"/>
          <p:cNvSpPr txBox="1">
            <a:spLocks/>
          </p:cNvSpPr>
          <p:nvPr/>
        </p:nvSpPr>
        <p:spPr>
          <a:xfrm>
            <a:off x="289912" y="189680"/>
            <a:ext cx="7347095" cy="50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C8D41F"/>
              </a:buClr>
              <a:buSzPts val="5400"/>
              <a:defRPr sz="2800">
                <a:solidFill>
                  <a:srgbClr val="3B44DA"/>
                </a:solidFill>
                <a:latin typeface="Helvetica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The mangrove monitoring </a:t>
            </a:r>
            <a:r>
              <a:rPr lang="fr-FR" dirty="0" err="1"/>
              <a:t>platform</a:t>
            </a:r>
            <a:r>
              <a:rPr lang="fr-FR" dirty="0"/>
              <a:t> </a:t>
            </a:r>
            <a:r>
              <a:rPr lang="fr-FR" dirty="0" err="1"/>
              <a:t>proposal</a:t>
            </a:r>
            <a:endParaRPr lang="fr-FR" dirty="0"/>
          </a:p>
        </p:txBody>
      </p:sp>
      <p:sp>
        <p:nvSpPr>
          <p:cNvPr id="4" name="Google Shape;70;p3">
            <a:extLst>
              <a:ext uri="{FF2B5EF4-FFF2-40B4-BE49-F238E27FC236}">
                <a16:creationId xmlns:a16="http://schemas.microsoft.com/office/drawing/2014/main" id="{A406C31C-119A-AA4D-9024-510D4A96E826}"/>
              </a:ext>
            </a:extLst>
          </p:cNvPr>
          <p:cNvSpPr txBox="1">
            <a:spLocks/>
          </p:cNvSpPr>
          <p:nvPr/>
        </p:nvSpPr>
        <p:spPr>
          <a:xfrm>
            <a:off x="163941" y="1031935"/>
            <a:ext cx="6530583" cy="391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spcAft>
                <a:spcPts val="3000"/>
              </a:spcAft>
              <a:buSzPct val="130000"/>
              <a:buFont typeface="Arial" panose="020B0604020202020204" pitchFamily="34" charset="0"/>
              <a:buChar char="•"/>
            </a:pP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Complementarity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existing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tools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: monitoring mangroves in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between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available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cartographies,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generic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processing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services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exploiting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standardized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293688" indent="-285750">
              <a:spcAft>
                <a:spcPts val="3000"/>
              </a:spcAft>
              <a:buSzPct val="130000"/>
              <a:buFont typeface="Arial" panose="020B0604020202020204" pitchFamily="34" charset="0"/>
              <a:buChar char="•"/>
            </a:pP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Enduser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endusage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driven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easy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to use free portal to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consult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retrieve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or 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produce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informations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useful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to data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analysts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at local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scales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93688" lvl="1" indent="-285750">
              <a:lnSpc>
                <a:spcPct val="90000"/>
              </a:lnSpc>
              <a:spcAft>
                <a:spcPts val="30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Prototype - first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step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, to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be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up-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graded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multiple imageries, indexes, new services and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indicators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Helvetica" panose="020B0604020202020204" pitchFamily="34" charset="0"/>
                <a:cs typeface="Helvetica" panose="020B0604020202020204" pitchFamily="34" charset="0"/>
              </a:rPr>
              <a:t>feeding</a:t>
            </a:r>
            <a:r>
              <a:rPr lang="fr-FR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1117600" lvl="2" indent="-279400">
              <a:lnSpc>
                <a:spcPct val="90000"/>
              </a:lnSpc>
              <a:spcAft>
                <a:spcPts val="12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GIS applications for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coastal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management (territorial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authorities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protection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agencies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ngo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…)</a:t>
            </a:r>
          </a:p>
          <a:p>
            <a:pPr marL="1117600" lvl="2" indent="-279400">
              <a:lnSpc>
                <a:spcPct val="90000"/>
              </a:lnSpc>
              <a:spcAft>
                <a:spcPts val="12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Scientific or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institutional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projects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dedicated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mangroves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studies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needing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remote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sensing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inputs</a:t>
            </a:r>
          </a:p>
          <a:p>
            <a:pPr marL="1117600" lvl="2" indent="-279400">
              <a:lnSpc>
                <a:spcPct val="90000"/>
              </a:lnSpc>
              <a:spcAft>
                <a:spcPts val="1200"/>
              </a:spcAft>
              <a:buClrTx/>
              <a:buSzPct val="130000"/>
              <a:buFont typeface="Arial" panose="020B0604020202020204" pitchFamily="34" charset="0"/>
              <a:buChar char="•"/>
            </a:pP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Democratization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EO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lang="fr-FR" sz="11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mangrove </a:t>
            </a:r>
            <a:r>
              <a:rPr lang="fr-FR" sz="11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watch</a:t>
            </a:r>
            <a:endParaRPr lang="fr-FR" sz="1100" dirty="0">
              <a:solidFill>
                <a:schemeClr val="accent4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4CFCC8-A4FC-F349-8415-F8AA38C50496}"/>
              </a:ext>
            </a:extLst>
          </p:cNvPr>
          <p:cNvSpPr txBox="1"/>
          <p:nvPr/>
        </p:nvSpPr>
        <p:spPr>
          <a:xfrm>
            <a:off x="6840787" y="4521383"/>
            <a:ext cx="205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Scientists</a:t>
            </a:r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Territorial Agents,</a:t>
            </a:r>
          </a:p>
          <a:p>
            <a:pPr algn="ctr"/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publics </a:t>
            </a:r>
            <a:r>
              <a:rPr lang="fr-FR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remote</a:t>
            </a:r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sensing</a:t>
            </a:r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background</a:t>
            </a:r>
          </a:p>
        </p:txBody>
      </p:sp>
      <p:pic>
        <p:nvPicPr>
          <p:cNvPr id="8" name="Picture 2" descr="Gouvernance | Parc national des Calanques">
            <a:extLst>
              <a:ext uri="{FF2B5EF4-FFF2-40B4-BE49-F238E27FC236}">
                <a16:creationId xmlns:a16="http://schemas.microsoft.com/office/drawing/2014/main" id="{B6E6EFC8-02F6-9A49-A720-ACCDE812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007" y="3972735"/>
            <a:ext cx="493573" cy="5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85A4A3-82F1-8540-8E89-AEFDF52390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610" y="926376"/>
            <a:ext cx="972370" cy="43695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E14286A-D027-254B-B350-731835FF6ACA}"/>
              </a:ext>
            </a:extLst>
          </p:cNvPr>
          <p:cNvSpPr/>
          <p:nvPr/>
        </p:nvSpPr>
        <p:spPr>
          <a:xfrm>
            <a:off x="6745379" y="791591"/>
            <a:ext cx="2276828" cy="4302460"/>
          </a:xfrm>
          <a:prstGeom prst="roundRect">
            <a:avLst/>
          </a:prstGeom>
          <a:solidFill>
            <a:schemeClr val="accent1">
              <a:alpha val="1188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Imageries</a:t>
            </a:r>
          </a:p>
          <a:p>
            <a:pPr algn="ctr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Indexes,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indicators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Statistics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Aft>
                <a:spcPts val="200"/>
              </a:spcAft>
            </a:pPr>
            <a:r>
              <a:rPr lang="fr-FR" sz="1200" dirty="0">
                <a:solidFill>
                  <a:schemeClr val="accent4">
                    <a:lumMod val="50000"/>
                  </a:schemeClr>
                </a:solidFill>
              </a:rPr>
              <a:t>Document and </a:t>
            </a:r>
            <a:br>
              <a:rPr lang="fr-FR" sz="12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</a:rPr>
              <a:t>contribute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</a:rPr>
              <a:t> to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</a:rPr>
              <a:t>better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</a:rPr>
              <a:t>understanding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</a:rPr>
              <a:t> mangroves </a:t>
            </a:r>
            <a:r>
              <a:rPr lang="fr-FR" sz="1200" dirty="0" err="1">
                <a:solidFill>
                  <a:schemeClr val="accent4">
                    <a:lumMod val="50000"/>
                  </a:schemeClr>
                </a:solidFill>
              </a:rPr>
              <a:t>evolutions</a:t>
            </a:r>
            <a:r>
              <a:rPr lang="fr-FR" sz="1200" dirty="0">
                <a:solidFill>
                  <a:schemeClr val="accent4">
                    <a:lumMod val="50000"/>
                  </a:schemeClr>
                </a:solidFill>
              </a:rPr>
              <a:t> and impacts on mangroves</a:t>
            </a:r>
            <a:endParaRPr lang="fr-FR" sz="11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48211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16932</TotalTime>
  <Words>1731</Words>
  <Application>Microsoft Macintosh PowerPoint</Application>
  <PresentationFormat>Affichage à l'écran (16:9)</PresentationFormat>
  <Paragraphs>219</Paragraphs>
  <Slides>30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Roboto</vt:lpstr>
      <vt:lpstr>Helvetica</vt:lpstr>
      <vt:lpstr>MS Gothic</vt:lpstr>
      <vt:lpstr>Arial Narrow</vt:lpstr>
      <vt:lpstr>Arial</vt:lpstr>
      <vt:lpstr>Wingdings</vt:lpstr>
      <vt:lpstr>Simple Light</vt:lpstr>
      <vt:lpstr>The Mangmap platform prototype: mangrove monitoring  assisted by satellite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Elodie BLANCHARD</dc:creator>
  <cp:lastModifiedBy>Faure Jean-François</cp:lastModifiedBy>
  <cp:revision>313</cp:revision>
  <dcterms:modified xsi:type="dcterms:W3CDTF">2022-12-01T00:51:19Z</dcterms:modified>
</cp:coreProperties>
</file>