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9" r:id="rId2"/>
    <p:sldId id="325" r:id="rId3"/>
    <p:sldId id="292" r:id="rId4"/>
    <p:sldId id="303" r:id="rId5"/>
    <p:sldId id="321" r:id="rId6"/>
    <p:sldId id="324" r:id="rId7"/>
    <p:sldId id="320" r:id="rId8"/>
    <p:sldId id="323" r:id="rId9"/>
    <p:sldId id="311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D00"/>
    <a:srgbClr val="21AAE7"/>
    <a:srgbClr val="FFFFFF"/>
    <a:srgbClr val="1589BD"/>
    <a:srgbClr val="0076AD"/>
    <a:srgbClr val="0B3366"/>
    <a:srgbClr val="D1D1D1"/>
    <a:srgbClr val="0BA3E4"/>
    <a:srgbClr val="1C9441"/>
    <a:srgbClr val="CF7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2891" autoAdjust="0"/>
  </p:normalViewPr>
  <p:slideViewPr>
    <p:cSldViewPr>
      <p:cViewPr varScale="1">
        <p:scale>
          <a:sx n="90" d="100"/>
          <a:sy n="90" d="100"/>
        </p:scale>
        <p:origin x="228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76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46995-63AE-486D-8834-71232391D1A3}" type="datetimeFigureOut">
              <a:rPr lang="fr-FR" smtClean="0"/>
              <a:pPr/>
              <a:t>30/11/2022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D4E47-A5FE-42C0-B75D-C284C99EDC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33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D4E47-A5FE-42C0-B75D-C284C99EDC40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31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D4E47-A5FE-42C0-B75D-C284C99EDC40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356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D4E47-A5FE-42C0-B75D-C284C99EDC40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97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SERVFILE\UTILISATEURS\kpouillot\Bureau\presentation_INSIGHT_PPT_couvertur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5100"/>
            <a:ext cx="9144000" cy="70231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Deux contenus avec sous-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 cap="small" baseline="0">
                <a:solidFill>
                  <a:schemeClr val="tx1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 cap="small" baseline="0">
                <a:solidFill>
                  <a:schemeClr val="tx1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17BB-527C-4BE0-8ACE-FCC90A133220}" type="datetime1">
              <a:rPr lang="fr-FR" smtClean="0"/>
              <a:pPr/>
              <a:t>30/11/2022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F378AA4E-98D4-4DDA-905B-579BE54BD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784" y="6525344"/>
            <a:ext cx="6135960" cy="33265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©INSIGHT 2020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6F-97CC-4198-94AB-5D8C5FE96795}" type="datetime1">
              <a:rPr lang="fr-FR" smtClean="0"/>
              <a:pPr/>
              <a:t>30/11/2022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E80097E7-E000-4B33-8A5C-DC694B860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784" y="6525344"/>
            <a:ext cx="6135960" cy="33265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©INSIGHT 2020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5B2C-E79D-4995-A9BF-6FC161B42DC0}" type="datetime1">
              <a:rPr lang="fr-FR" smtClean="0"/>
              <a:pPr/>
              <a:t>30/11/2022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D99E2B8A-02B0-402E-BACF-C09808FE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784" y="6525344"/>
            <a:ext cx="6135960" cy="33265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©INSIGHT 2020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cap="small" baseline="0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2140-9C64-44AE-80CF-4C6E153D2FFE}" type="datetime1">
              <a:rPr lang="fr-FR" smtClean="0"/>
              <a:pPr/>
              <a:t>30/11/2022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B14806F3-550F-4853-ABD1-AE7E26E5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784" y="6525344"/>
            <a:ext cx="6135960" cy="33265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©INSIGHT 2020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93E8-936F-463C-ABBE-2350B2825CF4}" type="datetime1">
              <a:rPr lang="fr-FR" smtClean="0"/>
              <a:pPr/>
              <a:t>30/11/2022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DEEC84A2-8D0E-4637-9F8A-93FFD4E1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784" y="6525344"/>
            <a:ext cx="6135960" cy="33265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©INSIGHT 2020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95D5-B779-44D0-A874-B2427AE980AB}" type="datetime1">
              <a:rPr lang="fr-FR" smtClean="0"/>
              <a:pPr/>
              <a:t>30/11/2022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9040BD68-668E-408F-BEA4-112C6CDB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784" y="6525344"/>
            <a:ext cx="6135960" cy="33265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©INSIGHT 2020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8843-D68C-41EB-87C0-789CB49475FA}" type="datetime1">
              <a:rPr lang="fr-FR" smtClean="0"/>
              <a:pPr/>
              <a:t>30/11/2022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1560" y="1772816"/>
            <a:ext cx="3672408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15329" y="4167408"/>
            <a:ext cx="3672408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4643440" y="2276872"/>
            <a:ext cx="3889375" cy="3960416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6">
                    <a:lumMod val="85000"/>
                    <a:lumOff val="15000"/>
                  </a:schemeClr>
                </a:solidFill>
              </a:defRPr>
            </a:lvl1pPr>
            <a:lvl2pPr>
              <a:defRPr sz="1500">
                <a:solidFill>
                  <a:schemeClr val="accent6">
                    <a:lumMod val="85000"/>
                    <a:lumOff val="15000"/>
                  </a:schemeClr>
                </a:solidFill>
              </a:defRPr>
            </a:lvl2pPr>
            <a:lvl3pPr>
              <a:defRPr sz="1500">
                <a:solidFill>
                  <a:schemeClr val="accent6">
                    <a:lumMod val="85000"/>
                    <a:lumOff val="15000"/>
                  </a:schemeClr>
                </a:solidFill>
              </a:defRPr>
            </a:lvl3pPr>
            <a:lvl4pPr>
              <a:defRPr sz="1500">
                <a:solidFill>
                  <a:schemeClr val="accent6">
                    <a:lumMod val="85000"/>
                    <a:lumOff val="15000"/>
                  </a:schemeClr>
                </a:solidFill>
              </a:defRPr>
            </a:lvl4pPr>
            <a:lvl5pPr>
              <a:defRPr sz="1500">
                <a:solidFill>
                  <a:schemeClr val="accent6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43440" y="1773238"/>
            <a:ext cx="3889375" cy="431800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buNone/>
              <a:defRPr sz="1500" b="1">
                <a:solidFill>
                  <a:schemeClr val="bg1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buNone/>
              <a:defRPr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2pPr>
            <a:lvl3pPr>
              <a:buNone/>
              <a:defRPr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3pPr>
            <a:lvl4pPr>
              <a:buNone/>
              <a:defRPr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4pPr>
            <a:lvl5pPr>
              <a:buNone/>
              <a:defRPr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/>
          </p:nvPr>
        </p:nvSpPr>
        <p:spPr>
          <a:xfrm>
            <a:off x="611562" y="2420888"/>
            <a:ext cx="3673103" cy="1439912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250">
                <a:solidFill>
                  <a:srgbClr val="FFFFFF"/>
                </a:solidFill>
              </a:defRPr>
            </a:lvl1pPr>
            <a:lvl2pPr>
              <a:buNone/>
              <a:defRPr sz="1250"/>
            </a:lvl2pPr>
            <a:lvl3pPr>
              <a:buNone/>
              <a:defRPr sz="1250"/>
            </a:lvl3pPr>
            <a:lvl4pPr>
              <a:buNone/>
              <a:defRPr sz="1250"/>
            </a:lvl4pPr>
            <a:lvl5pPr>
              <a:buNone/>
              <a:defRPr sz="125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611562" y="4797152"/>
            <a:ext cx="3673103" cy="1439912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250">
                <a:solidFill>
                  <a:srgbClr val="FFFFFF"/>
                </a:solidFill>
              </a:defRPr>
            </a:lvl1pPr>
            <a:lvl2pPr>
              <a:buNone/>
              <a:defRPr sz="1250"/>
            </a:lvl2pPr>
            <a:lvl3pPr>
              <a:buNone/>
              <a:defRPr sz="1250"/>
            </a:lvl3pPr>
            <a:lvl4pPr>
              <a:buNone/>
              <a:defRPr sz="1250"/>
            </a:lvl4pPr>
            <a:lvl5pPr>
              <a:buNone/>
              <a:defRPr sz="125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5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2" y="1772816"/>
            <a:ext cx="3673103" cy="648072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500" b="1">
                <a:solidFill>
                  <a:srgbClr val="FFFFFF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buNone/>
              <a:defRPr sz="1250"/>
            </a:lvl2pPr>
            <a:lvl3pPr>
              <a:buNone/>
              <a:defRPr sz="1250"/>
            </a:lvl3pPr>
            <a:lvl4pPr>
              <a:buNone/>
              <a:defRPr sz="1250"/>
            </a:lvl4pPr>
            <a:lvl5pPr>
              <a:buNone/>
              <a:defRPr sz="125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Espace réservé du texte 12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2" y="4149080"/>
            <a:ext cx="3673103" cy="648072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None/>
              <a:defRPr sz="1500" b="1">
                <a:solidFill>
                  <a:srgbClr val="FFFFFF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buNone/>
              <a:defRPr sz="1250"/>
            </a:lvl2pPr>
            <a:lvl3pPr>
              <a:buNone/>
              <a:defRPr sz="1250"/>
            </a:lvl3pPr>
            <a:lvl4pPr>
              <a:buNone/>
              <a:defRPr sz="1250"/>
            </a:lvl4pPr>
            <a:lvl5pPr>
              <a:buNone/>
              <a:defRPr sz="125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Espace réservé du pied de page 3">
            <a:extLst>
              <a:ext uri="{FF2B5EF4-FFF2-40B4-BE49-F238E27FC236}">
                <a16:creationId xmlns:a16="http://schemas.microsoft.com/office/drawing/2014/main" id="{E9F9D8E4-FF10-47AD-A874-C6DE25AD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784" y="6525344"/>
            <a:ext cx="6135960" cy="33265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©INSIGHT 2020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Template_INSIGHT_PPT_PREZ session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5101"/>
            <a:ext cx="9144000" cy="7023101"/>
          </a:xfrm>
          <a:prstGeom prst="rect">
            <a:avLst/>
          </a:prstGeom>
          <a:noFill/>
        </p:spPr>
      </p:pic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48684"/>
            <a:ext cx="9144000" cy="50403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buNone/>
              <a:defRPr sz="1500">
                <a:ln>
                  <a:noFill/>
                </a:ln>
                <a:solidFill>
                  <a:srgbClr val="C7C7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108414" y="930079"/>
            <a:ext cx="936104" cy="72008"/>
          </a:xfrm>
          <a:prstGeom prst="rect">
            <a:avLst/>
          </a:prstGeom>
          <a:solidFill>
            <a:srgbClr val="C7C7C7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276876"/>
            <a:ext cx="9144000" cy="504031"/>
          </a:xfrm>
        </p:spPr>
        <p:txBody>
          <a:bodyPr anchor="ctr">
            <a:normAutofit/>
          </a:bodyPr>
          <a:lstStyle>
            <a:lvl1pPr algn="ctr">
              <a:buNone/>
              <a:defRPr sz="1500">
                <a:solidFill>
                  <a:srgbClr val="C7C7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56996"/>
            <a:ext cx="9144000" cy="504031"/>
          </a:xfrm>
        </p:spPr>
        <p:txBody>
          <a:bodyPr anchor="ctr">
            <a:normAutofit/>
          </a:bodyPr>
          <a:lstStyle>
            <a:lvl1pPr algn="ctr">
              <a:buNone/>
              <a:defRPr sz="1500">
                <a:solidFill>
                  <a:srgbClr val="C7C7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437116"/>
            <a:ext cx="9144000" cy="504031"/>
          </a:xfrm>
        </p:spPr>
        <p:txBody>
          <a:bodyPr anchor="ctr">
            <a:normAutofit/>
          </a:bodyPr>
          <a:lstStyle>
            <a:lvl1pPr algn="ctr">
              <a:buNone/>
              <a:defRPr sz="1500">
                <a:solidFill>
                  <a:srgbClr val="C7C7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52740"/>
            <a:ext cx="9144000" cy="1008063"/>
          </a:xfrm>
        </p:spPr>
        <p:txBody>
          <a:bodyPr/>
          <a:lstStyle>
            <a:lvl1pPr algn="ctr">
              <a:buNone/>
              <a:defRPr baseline="0">
                <a:solidFill>
                  <a:srgbClr val="FFFFFF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117159" y="2643699"/>
            <a:ext cx="936104" cy="72008"/>
          </a:xfrm>
          <a:prstGeom prst="rect">
            <a:avLst/>
          </a:prstGeom>
          <a:solidFill>
            <a:srgbClr val="C7C7C7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0" name="Espace réservé du texte 1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780929"/>
            <a:ext cx="9144000" cy="360040"/>
          </a:xfrm>
        </p:spPr>
        <p:txBody>
          <a:bodyPr/>
          <a:lstStyle>
            <a:lvl1pPr algn="ctr">
              <a:buNone/>
              <a:defRPr baseline="0">
                <a:solidFill>
                  <a:srgbClr val="FFFFFF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21" name="Espace réservé du texte 1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3861049"/>
            <a:ext cx="9144000" cy="360040"/>
          </a:xfrm>
        </p:spPr>
        <p:txBody>
          <a:bodyPr/>
          <a:lstStyle>
            <a:lvl1pPr algn="ctr">
              <a:buNone/>
              <a:defRPr baseline="0">
                <a:solidFill>
                  <a:srgbClr val="FFFFFF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4118248" y="3727467"/>
            <a:ext cx="936104" cy="72008"/>
          </a:xfrm>
          <a:prstGeom prst="rect">
            <a:avLst/>
          </a:prstGeom>
          <a:solidFill>
            <a:srgbClr val="C7C7C7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3" name="Espace réservé du texte 17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941168"/>
            <a:ext cx="9144000" cy="360040"/>
          </a:xfrm>
        </p:spPr>
        <p:txBody>
          <a:bodyPr/>
          <a:lstStyle>
            <a:lvl1pPr algn="ctr">
              <a:buNone/>
              <a:defRPr baseline="0">
                <a:solidFill>
                  <a:srgbClr val="FFFFFF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067944" y="4797152"/>
            <a:ext cx="936104" cy="72008"/>
          </a:xfrm>
          <a:prstGeom prst="rect">
            <a:avLst/>
          </a:prstGeom>
          <a:solidFill>
            <a:srgbClr val="C7C7C7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VSERVFILE\UTILISATEURS\kpouillot\Bureau\presentation_INSIGHT_PPT_sommair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5101"/>
            <a:ext cx="9144000" cy="7023101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4365104"/>
            <a:ext cx="3059832" cy="1872208"/>
          </a:xfrm>
        </p:spPr>
        <p:txBody>
          <a:bodyPr>
            <a:normAutofit/>
          </a:bodyPr>
          <a:lstStyle>
            <a:lvl1pPr marL="0" algn="ctr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3"/>
          </p:nvPr>
        </p:nvSpPr>
        <p:spPr>
          <a:xfrm>
            <a:off x="3059832" y="4365104"/>
            <a:ext cx="3059832" cy="1872208"/>
          </a:xfrm>
        </p:spPr>
        <p:txBody>
          <a:bodyPr>
            <a:normAutofit/>
          </a:bodyPr>
          <a:lstStyle>
            <a:lvl1pPr marL="0" algn="ctr">
              <a:spcBef>
                <a:spcPts val="0"/>
              </a:spcBef>
              <a:buNone/>
              <a:defRPr lang="fr-FR" sz="1800" kern="1200" dirty="0">
                <a:solidFill>
                  <a:srgbClr val="FFFFFF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-34290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4"/>
          </p:nvPr>
        </p:nvSpPr>
        <p:spPr>
          <a:xfrm>
            <a:off x="6084168" y="4365104"/>
            <a:ext cx="3059832" cy="1872208"/>
          </a:xfrm>
        </p:spPr>
        <p:txBody>
          <a:bodyPr>
            <a:normAutofit/>
          </a:bodyPr>
          <a:lstStyle>
            <a:lvl1pPr marL="0" algn="ctr">
              <a:spcBef>
                <a:spcPts val="0"/>
              </a:spcBef>
              <a:buNone/>
              <a:defRPr lang="fr-FR" sz="1800" kern="1200" dirty="0">
                <a:solidFill>
                  <a:srgbClr val="FFFFFF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-34290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VSERVFILE\UTILISATEURS\kpouillot\Bureau\presentation_INSIGHT_PPT_Partie 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-165100"/>
            <a:ext cx="9144001" cy="70231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79560" y="1676400"/>
            <a:ext cx="3348626" cy="3336776"/>
          </a:xfrm>
        </p:spPr>
        <p:txBody>
          <a:bodyPr anchor="ctr">
            <a:normAutofit/>
          </a:bodyPr>
          <a:lstStyle>
            <a:lvl1pPr algn="ctr">
              <a:defRPr sz="3000" cap="small" baseline="0">
                <a:solidFill>
                  <a:srgbClr val="FFFFFF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VSERVFILE\UTILISATEURS\kpouillot\Bureau\presentation_INSIGHT_PPT_Partie 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5101"/>
            <a:ext cx="9144000" cy="7023101"/>
          </a:xfrm>
          <a:prstGeom prst="rect">
            <a:avLst/>
          </a:prstGeom>
          <a:noFill/>
        </p:spPr>
      </p:pic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2915818" y="1700812"/>
            <a:ext cx="3312368" cy="3312367"/>
          </a:xfrm>
        </p:spPr>
        <p:txBody>
          <a:bodyPr anchor="ctr">
            <a:normAutofit/>
          </a:bodyPr>
          <a:lstStyle>
            <a:lvl1pPr algn="ctr">
              <a:defRPr sz="3000" cap="small" baseline="0">
                <a:solidFill>
                  <a:srgbClr val="FFFFFF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VSERVFILE\UTILISATEURS\kpouillot\Bureau\presentation_INSIGHT_PPT_Partie 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5101"/>
            <a:ext cx="9144000" cy="7023101"/>
          </a:xfrm>
          <a:prstGeom prst="rect">
            <a:avLst/>
          </a:prstGeom>
          <a:noFill/>
        </p:spPr>
      </p:pic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2915818" y="1700812"/>
            <a:ext cx="3312368" cy="3312367"/>
          </a:xfrm>
        </p:spPr>
        <p:txBody>
          <a:bodyPr anchor="ctr">
            <a:normAutofit/>
          </a:bodyPr>
          <a:lstStyle>
            <a:lvl1pPr algn="ctr">
              <a:defRPr sz="3000" cap="small" baseline="0">
                <a:solidFill>
                  <a:srgbClr val="FFFFFF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VSERVFILE\UTILISATEURS\kpouillot\Bureau\presentation_INSIGHT_PPT_page contenu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65100"/>
            <a:ext cx="9144001" cy="70231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 algn="l">
              <a:defRPr sz="4000" baseline="0">
                <a:solidFill>
                  <a:schemeClr val="bg1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0" y="6525344"/>
            <a:ext cx="2133600" cy="332656"/>
          </a:xfrm>
        </p:spPr>
        <p:txBody>
          <a:bodyPr/>
          <a:lstStyle/>
          <a:p>
            <a:fld id="{52CFC556-0FA5-424E-B588-02485EC30A81}" type="datetime1">
              <a:rPr lang="fr-FR" smtClean="0"/>
              <a:pPr/>
              <a:t>30/11/2022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627784" y="6525344"/>
            <a:ext cx="6135960" cy="33265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©INSIGHT 2020</a:t>
            </a: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820472" y="6525344"/>
            <a:ext cx="323528" cy="332656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33FDE788-C688-4606-B90B-DB17022F303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1B18-AE1A-4497-BA6B-0B298C7B0ED7}" type="datetime1">
              <a:rPr lang="fr-FR" smtClean="0"/>
              <a:pPr/>
              <a:t>30/11/2022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77287352-2A54-4816-8A8F-19EA0D404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784" y="6525344"/>
            <a:ext cx="6135960" cy="33265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©INSIGHT 2020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BD03-699E-4F3D-806B-2D0C3AAD60CB}" type="datetime1">
              <a:rPr lang="fr-FR" smtClean="0"/>
              <a:pPr/>
              <a:t>30/11/2022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07AEBB86-12F8-485C-B258-B89BEC47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784" y="6525344"/>
            <a:ext cx="6135960" cy="33265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©INSIGHT 2020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VSERVFILE\UTILISATEURS\kpouillot\Bureau\presentation_INSIGHT_PPT_page contenus.jp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1" y="-165100"/>
            <a:ext cx="9144001" cy="7023100"/>
          </a:xfrm>
          <a:prstGeom prst="rect">
            <a:avLst/>
          </a:prstGeom>
          <a:noFill/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525344"/>
            <a:ext cx="2133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fld id="{2E5E4F18-1482-49B1-BD43-6D4448EEF199}" type="datetime1">
              <a:rPr lang="fr-FR" smtClean="0"/>
              <a:pPr/>
              <a:t>30/11/2022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99793" y="6525344"/>
            <a:ext cx="6063952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©INSIGHT 2020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820472" y="6525344"/>
            <a:ext cx="323528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fld id="{33FDE788-C688-4606-B90B-DB17022F303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4" r:id="rId2"/>
    <p:sldLayoutId id="2147483662" r:id="rId3"/>
    <p:sldLayoutId id="2147483649" r:id="rId4"/>
    <p:sldLayoutId id="2147483660" r:id="rId5"/>
    <p:sldLayoutId id="2147483661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6" r:id="rId12"/>
    <p:sldLayoutId id="2147483657" r:id="rId13"/>
    <p:sldLayoutId id="2147483658" r:id="rId14"/>
    <p:sldLayoutId id="2147483659" r:id="rId15"/>
    <p:sldLayoutId id="2147483663" r:id="rId1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Open Sans Extrabold" pitchFamily="34" charset="0"/>
          <a:ea typeface="Open Sans Extrabold" pitchFamily="34" charset="0"/>
          <a:cs typeface="Open Sans Extra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6">
              <a:lumMod val="75000"/>
              <a:lumOff val="25000"/>
            </a:schemeClr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6">
              <a:lumMod val="75000"/>
              <a:lumOff val="25000"/>
            </a:schemeClr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6">
              <a:lumMod val="75000"/>
              <a:lumOff val="25000"/>
            </a:schemeClr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6">
              <a:lumMod val="75000"/>
              <a:lumOff val="25000"/>
            </a:schemeClr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accent6">
              <a:lumMod val="75000"/>
              <a:lumOff val="25000"/>
            </a:schemeClr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pn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1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489F71-5C0E-49FA-B608-2665661555CD}"/>
              </a:ext>
            </a:extLst>
          </p:cNvPr>
          <p:cNvSpPr/>
          <p:nvPr/>
        </p:nvSpPr>
        <p:spPr>
          <a:xfrm>
            <a:off x="15999" y="2286234"/>
            <a:ext cx="9108504" cy="2773735"/>
          </a:xfrm>
          <a:prstGeom prst="rect">
            <a:avLst/>
          </a:prstGeom>
          <a:solidFill>
            <a:srgbClr val="F3F7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E66ED9-EDCC-4079-974E-C88E246E51F2}"/>
              </a:ext>
            </a:extLst>
          </p:cNvPr>
          <p:cNvSpPr/>
          <p:nvPr/>
        </p:nvSpPr>
        <p:spPr>
          <a:xfrm>
            <a:off x="1267197" y="4194166"/>
            <a:ext cx="66061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800" i="1" u="sng" dirty="0"/>
              <a:t>M. Neuhauser</a:t>
            </a:r>
            <a:r>
              <a:rPr lang="en-GB" sz="1800" i="1" dirty="0"/>
              <a:t>*, A. Peltier, C. </a:t>
            </a:r>
            <a:r>
              <a:rPr lang="en-GB" sz="1800" i="1" dirty="0" err="1"/>
              <a:t>Point-Dumont</a:t>
            </a:r>
            <a:r>
              <a:rPr lang="en-GB" sz="1800" i="1" dirty="0"/>
              <a:t>, T. Tilak, N. Sfaksi,</a:t>
            </a:r>
          </a:p>
          <a:p>
            <a:pPr algn="ctr"/>
            <a:r>
              <a:rPr lang="en-GB" sz="1800" i="1" dirty="0"/>
              <a:t>S. Lagarde, G. De </a:t>
            </a:r>
            <a:r>
              <a:rPr lang="en-GB" sz="1800" i="1" dirty="0" err="1"/>
              <a:t>Coudenhove</a:t>
            </a:r>
            <a:r>
              <a:rPr lang="en-GB" sz="1800" i="1" dirty="0"/>
              <a:t>, M. Le Page, J. Massenet, M. Despinoy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20F3E3-1C5B-43F3-AECA-83BA254E7DCF}"/>
              </a:ext>
            </a:extLst>
          </p:cNvPr>
          <p:cNvSpPr txBox="1"/>
          <p:nvPr/>
        </p:nvSpPr>
        <p:spPr>
          <a:xfrm>
            <a:off x="209248" y="2405034"/>
            <a:ext cx="8827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err="1">
                <a:solidFill>
                  <a:srgbClr val="A2BD3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Earth</a:t>
            </a:r>
            <a:r>
              <a:rPr lang="fr-FR" sz="4800" dirty="0">
                <a:solidFill>
                  <a:srgbClr val="A2BD3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Observation For </a:t>
            </a:r>
            <a:r>
              <a:rPr lang="fr-FR" sz="4800" dirty="0" err="1">
                <a:solidFill>
                  <a:srgbClr val="A2BD3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Drought</a:t>
            </a:r>
            <a:r>
              <a:rPr lang="fr-FR" sz="4800" dirty="0">
                <a:solidFill>
                  <a:srgbClr val="A2BD3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Monitoring </a:t>
            </a:r>
            <a:r>
              <a:rPr lang="fr-FR" sz="4000" dirty="0">
                <a:solidFill>
                  <a:srgbClr val="A2BD3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(EO4DM)</a:t>
            </a:r>
            <a:endParaRPr lang="fr-FR" sz="4800" dirty="0">
              <a:solidFill>
                <a:srgbClr val="A2BD3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1026" name="Picture 2" descr="Météo-France — Wikipédia">
            <a:extLst>
              <a:ext uri="{FF2B5EF4-FFF2-40B4-BE49-F238E27FC236}">
                <a16:creationId xmlns:a16="http://schemas.microsoft.com/office/drawing/2014/main" id="{86DA9A5B-DC48-4102-8B29-B78613E7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78" y="5387730"/>
            <a:ext cx="1065606" cy="106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9E54D4F7-5DE0-4680-8FAB-676D4F4EB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33" y="5455428"/>
            <a:ext cx="2796178" cy="709876"/>
          </a:xfrm>
          <a:prstGeom prst="rect">
            <a:avLst/>
          </a:prstGeom>
        </p:spPr>
      </p:pic>
      <p:pic>
        <p:nvPicPr>
          <p:cNvPr id="2050" name="Picture 2" descr="L'agence Rurale lance un appel à Manifestations d'Interêt pour des projets  de retenues collinaires | Politique de l'eau partag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8" y="5266756"/>
            <a:ext cx="1470967" cy="118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E72EE1-7D76-40E0-B2C8-8A9788511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14" y="332356"/>
            <a:ext cx="1612531" cy="11294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9EC9B48-3F85-41F9-8E20-BAD3C8EE5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34" y="152103"/>
            <a:ext cx="1891152" cy="164592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0201FCEE-C5F2-4626-85B4-E4989DD233DE}"/>
              </a:ext>
            </a:extLst>
          </p:cNvPr>
          <p:cNvGrpSpPr/>
          <p:nvPr/>
        </p:nvGrpSpPr>
        <p:grpSpPr>
          <a:xfrm>
            <a:off x="2704046" y="1227530"/>
            <a:ext cx="3735895" cy="689302"/>
            <a:chOff x="2598094" y="1268760"/>
            <a:chExt cx="3735895" cy="6893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19ACC8-C948-4067-A4C8-24DAE4930ADA}"/>
                </a:ext>
              </a:extLst>
            </p:cNvPr>
            <p:cNvSpPr/>
            <p:nvPr/>
          </p:nvSpPr>
          <p:spPr>
            <a:xfrm>
              <a:off x="2598094" y="1588730"/>
              <a:ext cx="37358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i="1" dirty="0">
                  <a:solidFill>
                    <a:srgbClr val="21AAE7"/>
                  </a:solidFill>
                </a:rPr>
                <a:t>Space for Climate Observatory session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6A544C8-9703-4D79-86FD-9506EACC9CBF}"/>
                </a:ext>
              </a:extLst>
            </p:cNvPr>
            <p:cNvSpPr txBox="1"/>
            <p:nvPr/>
          </p:nvSpPr>
          <p:spPr>
            <a:xfrm>
              <a:off x="2651919" y="1268760"/>
              <a:ext cx="3628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589BD"/>
                  </a:solidFill>
                </a:rPr>
                <a:t>1</a:t>
              </a:r>
              <a:r>
                <a:rPr lang="en-US" b="1" baseline="30000" dirty="0">
                  <a:solidFill>
                    <a:srgbClr val="1589BD"/>
                  </a:solidFill>
                </a:rPr>
                <a:t>st</a:t>
              </a:r>
              <a:r>
                <a:rPr lang="en-US" b="1" dirty="0">
                  <a:solidFill>
                    <a:srgbClr val="1589BD"/>
                  </a:solidFill>
                </a:rPr>
                <a:t> December 2022 – New Caledonia</a:t>
              </a:r>
              <a:endParaRPr lang="fr-FR" b="1" dirty="0">
                <a:solidFill>
                  <a:srgbClr val="1589BD"/>
                </a:solidFill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37AE0D1-4FB1-4231-8A5C-A3CAA9147746}"/>
              </a:ext>
            </a:extLst>
          </p:cNvPr>
          <p:cNvSpPr txBox="1"/>
          <p:nvPr/>
        </p:nvSpPr>
        <p:spPr>
          <a:xfrm>
            <a:off x="3081041" y="116632"/>
            <a:ext cx="2981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rgbClr val="0B3366"/>
                </a:solidFill>
              </a:rPr>
              <a:t>OGS</a:t>
            </a:r>
            <a:r>
              <a:rPr lang="fr-FR" sz="5400" b="1" dirty="0"/>
              <a:t> </a:t>
            </a:r>
            <a:r>
              <a:rPr lang="fr-FR" sz="5400" b="1" dirty="0">
                <a:solidFill>
                  <a:srgbClr val="0076AD"/>
                </a:solidFill>
              </a:rPr>
              <a:t>2022</a:t>
            </a: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60BDCF94-E614-496F-93D5-BC535F0D3A2D}"/>
              </a:ext>
            </a:extLst>
          </p:cNvPr>
          <p:cNvSpPr txBox="1"/>
          <p:nvPr/>
        </p:nvSpPr>
        <p:spPr>
          <a:xfrm>
            <a:off x="3287989" y="6329930"/>
            <a:ext cx="279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85725" algn="l"/>
              </a:tabLst>
            </a:pPr>
            <a:r>
              <a:rPr lang="en-US" sz="1200" i="1" dirty="0">
                <a:solidFill>
                  <a:schemeClr val="accent6"/>
                </a:solidFill>
              </a:rPr>
              <a:t>* Research Engineer (post-doctorate)</a:t>
            </a:r>
          </a:p>
          <a:p>
            <a:pPr algn="ctr">
              <a:tabLst>
                <a:tab pos="85725" algn="l"/>
              </a:tabLst>
            </a:pPr>
            <a:r>
              <a:rPr lang="en-US" sz="1200" i="1" dirty="0">
                <a:solidFill>
                  <a:schemeClr val="accent6"/>
                </a:solidFill>
              </a:rPr>
              <a:t>	INSIGHT/IRD, </a:t>
            </a:r>
            <a:r>
              <a:rPr lang="en-US" sz="1200" i="1" dirty="0" err="1">
                <a:solidFill>
                  <a:schemeClr val="accent6"/>
                </a:solidFill>
              </a:rPr>
              <a:t>Noumea</a:t>
            </a:r>
            <a:r>
              <a:rPr lang="en-US" sz="1200" i="1" dirty="0">
                <a:solidFill>
                  <a:schemeClr val="accent6"/>
                </a:solidFill>
              </a:rPr>
              <a:t>, New Caledonia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7496507" cy="530120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fr-FR" dirty="0" err="1"/>
              <a:t>Drought</a:t>
            </a:r>
            <a:r>
              <a:rPr lang="fr-FR" dirty="0"/>
              <a:t> and </a:t>
            </a:r>
            <a:r>
              <a:rPr lang="fr-FR" dirty="0" err="1"/>
              <a:t>Resilience</a:t>
            </a:r>
            <a:r>
              <a:rPr lang="fr-FR" dirty="0"/>
              <a:t> in</a:t>
            </a:r>
            <a:br>
              <a:rPr lang="fr-FR" dirty="0"/>
            </a:br>
            <a:r>
              <a:rPr lang="fr-FR" dirty="0"/>
              <a:t>New </a:t>
            </a:r>
            <a:r>
              <a:rPr lang="fr-FR" dirty="0" err="1"/>
              <a:t>Caledonia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60643" y="6525344"/>
            <a:ext cx="323528" cy="332656"/>
          </a:xfrm>
        </p:spPr>
        <p:txBody>
          <a:bodyPr/>
          <a:lstStyle/>
          <a:p>
            <a:fld id="{33FDE788-C688-4606-B90B-DB17022F3032}" type="slidenum">
              <a:rPr lang="fr-FR" smtClean="0">
                <a:solidFill>
                  <a:srgbClr val="FFFFFF"/>
                </a:solidFill>
              </a:rPr>
              <a:pPr/>
              <a:t>2</a:t>
            </a:fld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31523" y="3733904"/>
            <a:ext cx="4223356" cy="2575416"/>
            <a:chOff x="323528" y="3272701"/>
            <a:chExt cx="4223356" cy="2575416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272701"/>
              <a:ext cx="3433888" cy="2575416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603565" y="3327837"/>
              <a:ext cx="394331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/>
                <a:t>Longer and more intense Drought episodes</a:t>
              </a:r>
              <a:endParaRPr lang="en-US" sz="1400" b="1" dirty="0"/>
            </a:p>
            <a:p>
              <a:pPr algn="r"/>
              <a:r>
                <a:rPr lang="fr-FR" sz="1100" i="1" dirty="0"/>
                <a:t>Météo-France NC, 2019 </a:t>
              </a:r>
            </a:p>
          </p:txBody>
        </p:sp>
      </p:grpSp>
      <p:sp>
        <p:nvSpPr>
          <p:cNvPr id="17" name="Ellipse 16"/>
          <p:cNvSpPr/>
          <p:nvPr/>
        </p:nvSpPr>
        <p:spPr>
          <a:xfrm rot="18568313">
            <a:off x="4215466" y="4186843"/>
            <a:ext cx="811028" cy="1511218"/>
          </a:xfrm>
          <a:prstGeom prst="ellipse">
            <a:avLst/>
          </a:prstGeom>
          <a:noFill/>
          <a:ln w="19050">
            <a:solidFill>
              <a:srgbClr val="00589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à coins arrondis 34"/>
          <p:cNvSpPr/>
          <p:nvPr/>
        </p:nvSpPr>
        <p:spPr>
          <a:xfrm>
            <a:off x="5222196" y="1125461"/>
            <a:ext cx="3813351" cy="4574815"/>
          </a:xfrm>
          <a:prstGeom prst="roundRect">
            <a:avLst>
              <a:gd name="adj" fmla="val 9283"/>
            </a:avLst>
          </a:prstGeom>
          <a:solidFill>
            <a:srgbClr val="FFFFFF"/>
          </a:solidFill>
          <a:ln>
            <a:solidFill>
              <a:srgbClr val="0058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Image 18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9E54D4F7-5DE0-4680-8FAB-676D4F4EB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80822"/>
            <a:ext cx="1512168" cy="383900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3858304" y="5673787"/>
            <a:ext cx="2393295" cy="1034788"/>
            <a:chOff x="-363812" y="5837482"/>
            <a:chExt cx="2393295" cy="1034788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A36883F-CD21-4D3B-A826-3FFDE15C191D}"/>
                </a:ext>
              </a:extLst>
            </p:cNvPr>
            <p:cNvPicPr/>
            <p:nvPr/>
          </p:nvPicPr>
          <p:blipFill>
            <a:blip r:embed="rId6"/>
            <a:srcRect l="12547" t="1867" r="12903" b="15714"/>
            <a:stretch/>
          </p:blipFill>
          <p:spPr>
            <a:xfrm>
              <a:off x="775168" y="5837482"/>
              <a:ext cx="490738" cy="550346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Rectangle 21"/>
            <p:cNvSpPr/>
            <p:nvPr/>
          </p:nvSpPr>
          <p:spPr>
            <a:xfrm>
              <a:off x="-363812" y="5918163"/>
              <a:ext cx="239329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b="1" dirty="0"/>
                <a:t>Impacts on :</a:t>
              </a:r>
            </a:p>
            <a:p>
              <a:r>
                <a:rPr lang="fr-FR" sz="1400" dirty="0" err="1"/>
                <a:t>Biodiversity</a:t>
              </a:r>
              <a:endParaRPr lang="fr-FR" sz="1400" dirty="0"/>
            </a:p>
            <a:p>
              <a:r>
                <a:rPr lang="fr-FR" sz="1400" dirty="0"/>
                <a:t>Agricultural </a:t>
              </a:r>
              <a:r>
                <a:rPr lang="fr-FR" sz="1400" dirty="0" err="1"/>
                <a:t>crops</a:t>
              </a:r>
              <a:endParaRPr lang="fr-FR" sz="1400" dirty="0"/>
            </a:p>
            <a:p>
              <a:r>
                <a:rPr lang="fr-FR" sz="1400" dirty="0"/>
                <a:t>Water ressource</a:t>
              </a:r>
            </a:p>
          </p:txBody>
        </p:sp>
      </p:grpSp>
      <p:sp>
        <p:nvSpPr>
          <p:cNvPr id="26" name="TextShape 5">
            <a:extLst>
              <a:ext uri="{FF2B5EF4-FFF2-40B4-BE49-F238E27FC236}">
                <a16:creationId xmlns:a16="http://schemas.microsoft.com/office/drawing/2014/main" id="{BAC75BBD-BC9F-4B4F-B7E0-E9A9441FDF8E}"/>
              </a:ext>
            </a:extLst>
          </p:cNvPr>
          <p:cNvSpPr txBox="1"/>
          <p:nvPr/>
        </p:nvSpPr>
        <p:spPr>
          <a:xfrm>
            <a:off x="5548841" y="1725049"/>
            <a:ext cx="3312368" cy="6771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171450" indent="-171450">
              <a:buFontTx/>
              <a:buChar char="-"/>
            </a:pPr>
            <a:r>
              <a:rPr lang="en-US" sz="1200" b="1" spc="-1" dirty="0">
                <a:solidFill>
                  <a:srgbClr val="000000"/>
                </a:solidFill>
                <a:latin typeface="Open Sans"/>
              </a:rPr>
              <a:t>Detection </a:t>
            </a:r>
            <a:r>
              <a:rPr lang="en-US" sz="1200" spc="-1" dirty="0">
                <a:solidFill>
                  <a:srgbClr val="000000"/>
                </a:solidFill>
                <a:latin typeface="Open Sans"/>
              </a:rPr>
              <a:t>of meteorological drought</a:t>
            </a:r>
          </a:p>
          <a:p>
            <a:pPr marL="171450" indent="-171450">
              <a:buFontTx/>
              <a:buChar char="-"/>
            </a:pPr>
            <a:r>
              <a:rPr lang="en-US" sz="1200" b="1" spc="-1" dirty="0">
                <a:solidFill>
                  <a:srgbClr val="000000"/>
                </a:solidFill>
                <a:latin typeface="Open Sans"/>
              </a:rPr>
              <a:t>Purchase of drought food </a:t>
            </a:r>
            <a:r>
              <a:rPr lang="en-US" sz="1200" spc="-1" dirty="0">
                <a:solidFill>
                  <a:srgbClr val="000000"/>
                </a:solidFill>
                <a:latin typeface="Open Sans"/>
              </a:rPr>
              <a:t>for farmers </a:t>
            </a:r>
          </a:p>
          <a:p>
            <a:pPr marL="171450" indent="-171450">
              <a:buFontTx/>
              <a:buChar char="-"/>
            </a:pPr>
            <a:r>
              <a:rPr lang="en-US" sz="1200" b="1" spc="-1" dirty="0">
                <a:solidFill>
                  <a:srgbClr val="000000"/>
                </a:solidFill>
                <a:latin typeface="Open Sans"/>
              </a:rPr>
              <a:t>Compensation </a:t>
            </a:r>
            <a:r>
              <a:rPr lang="en-US" sz="1200" spc="-1" dirty="0">
                <a:solidFill>
                  <a:srgbClr val="000000"/>
                </a:solidFill>
                <a:latin typeface="Open Sans"/>
              </a:rPr>
              <a:t>for producers</a:t>
            </a:r>
            <a:endParaRPr lang="fr-FR" sz="140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7" name="Picture 2" descr="L'agence Rurale lance un appel à Manifestations d'Interêt pour des projets  de retenues collinaires | Politique de l'eau partagé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256" y="2536926"/>
            <a:ext cx="1103051" cy="88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AFBE7009-F4A5-46E5-A318-DBF6E4B42EF3}"/>
              </a:ext>
            </a:extLst>
          </p:cNvPr>
          <p:cNvSpPr txBox="1"/>
          <p:nvPr/>
        </p:nvSpPr>
        <p:spPr>
          <a:xfrm>
            <a:off x="5784759" y="4977833"/>
            <a:ext cx="14202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AU" sz="1050" i="1" spc="-1" dirty="0">
                <a:latin typeface="Open Sans"/>
                <a:ea typeface="Microsoft YaHei"/>
              </a:rPr>
              <a:t>50 weather stations over the territory</a:t>
            </a:r>
          </a:p>
        </p:txBody>
      </p:sp>
      <p:grpSp>
        <p:nvGrpSpPr>
          <p:cNvPr id="51" name="Groupe 50"/>
          <p:cNvGrpSpPr/>
          <p:nvPr/>
        </p:nvGrpSpPr>
        <p:grpSpPr>
          <a:xfrm>
            <a:off x="6004370" y="5587807"/>
            <a:ext cx="2893618" cy="799448"/>
            <a:chOff x="6574709" y="4622884"/>
            <a:chExt cx="2893618" cy="799448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6574709" y="4622884"/>
              <a:ext cx="2860913" cy="79944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6595233" y="4645433"/>
              <a:ext cx="287309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</a:rPr>
                <a:t>BUT…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fr-FR" sz="1400" dirty="0" err="1">
                  <a:solidFill>
                    <a:srgbClr val="C00000"/>
                  </a:solidFill>
                </a:rPr>
                <a:t>Incomplete</a:t>
              </a:r>
              <a:r>
                <a:rPr lang="fr-FR" sz="1400" dirty="0">
                  <a:solidFill>
                    <a:srgbClr val="C00000"/>
                  </a:solidFill>
                </a:rPr>
                <a:t> spatial </a:t>
              </a:r>
              <a:r>
                <a:rPr lang="fr-FR" sz="1400" dirty="0" err="1">
                  <a:solidFill>
                    <a:srgbClr val="C00000"/>
                  </a:solidFill>
                </a:rPr>
                <a:t>coverage</a:t>
              </a:r>
              <a:endParaRPr lang="fr-FR" sz="1400" dirty="0">
                <a:solidFill>
                  <a:srgbClr val="C00000"/>
                </a:solidFill>
              </a:endParaRP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C00000"/>
                  </a:solidFill>
                </a:rPr>
                <a:t>Rainfall deficit ≠ plant water stress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714BD6DA-3FB1-4A0A-9C86-EA016C20F0B7}"/>
              </a:ext>
            </a:extLst>
          </p:cNvPr>
          <p:cNvSpPr txBox="1"/>
          <p:nvPr/>
        </p:nvSpPr>
        <p:spPr>
          <a:xfrm>
            <a:off x="5462048" y="1196752"/>
            <a:ext cx="335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trike="noStrike" spc="-1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The Rural Agency </a:t>
            </a:r>
            <a:r>
              <a:rPr lang="fr-FR" sz="1400" spc="-1" dirty="0">
                <a:solidFill>
                  <a:schemeClr val="accent6"/>
                </a:solidFill>
                <a:latin typeface="Open Sans"/>
              </a:rPr>
              <a:t>and</a:t>
            </a:r>
            <a:r>
              <a:rPr lang="fr-FR" sz="1400" b="1" spc="-1" dirty="0">
                <a:solidFill>
                  <a:schemeClr val="accent6"/>
                </a:solidFill>
                <a:latin typeface="Open Sans"/>
              </a:rPr>
              <a:t> </a:t>
            </a:r>
            <a:r>
              <a:rPr lang="fr-FR" sz="1400" b="1" spc="-1" dirty="0" err="1">
                <a:solidFill>
                  <a:srgbClr val="005892"/>
                </a:solidFill>
                <a:latin typeface="Open Sans"/>
              </a:rPr>
              <a:t>Meteo</a:t>
            </a:r>
            <a:r>
              <a:rPr lang="fr-FR" sz="1400" b="1" spc="-1" dirty="0">
                <a:solidFill>
                  <a:srgbClr val="005892"/>
                </a:solidFill>
                <a:latin typeface="Open Sans"/>
              </a:rPr>
              <a:t> France</a:t>
            </a:r>
          </a:p>
          <a:p>
            <a:pPr>
              <a:spcAft>
                <a:spcPts val="600"/>
              </a:spcAft>
            </a:pPr>
            <a:r>
              <a:rPr lang="fr-FR" sz="1400" spc="-1" dirty="0" err="1">
                <a:solidFill>
                  <a:schemeClr val="accent6"/>
                </a:solidFill>
                <a:latin typeface="Open Sans"/>
              </a:rPr>
              <a:t>facing</a:t>
            </a:r>
            <a:r>
              <a:rPr lang="fr-FR" sz="1400" spc="-1" dirty="0">
                <a:solidFill>
                  <a:schemeClr val="accent6"/>
                </a:solidFill>
                <a:latin typeface="Open Sans"/>
              </a:rPr>
              <a:t> the </a:t>
            </a:r>
            <a:r>
              <a:rPr lang="fr-FR" sz="1400" u="sng" spc="-1" dirty="0" err="1">
                <a:solidFill>
                  <a:schemeClr val="accent6"/>
                </a:solidFill>
                <a:latin typeface="Open Sans"/>
              </a:rPr>
              <a:t>Drought</a:t>
            </a:r>
            <a:r>
              <a:rPr lang="fr-FR" sz="1400" u="sng" spc="-1" dirty="0">
                <a:solidFill>
                  <a:schemeClr val="accent6"/>
                </a:solidFill>
                <a:latin typeface="Open Sans"/>
              </a:rPr>
              <a:t> Hazard</a:t>
            </a:r>
            <a:r>
              <a:rPr lang="fr-FR" sz="1400" spc="-1" dirty="0">
                <a:solidFill>
                  <a:schemeClr val="accent6"/>
                </a:solidFill>
                <a:latin typeface="Open Sans"/>
              </a:rPr>
              <a:t> :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3F14DC-545C-406A-B11B-390BA8A75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9552" y="3205962"/>
            <a:ext cx="580245" cy="580245"/>
          </a:xfrm>
          <a:prstGeom prst="rect">
            <a:avLst/>
          </a:prstGeom>
        </p:spPr>
      </p:pic>
      <p:sp>
        <p:nvSpPr>
          <p:cNvPr id="9" name="Flèche : courbe vers le haut 8">
            <a:extLst>
              <a:ext uri="{FF2B5EF4-FFF2-40B4-BE49-F238E27FC236}">
                <a16:creationId xmlns:a16="http://schemas.microsoft.com/office/drawing/2014/main" id="{3B9AA8F1-46CB-494D-A2B0-F75E2E3C0D5B}"/>
              </a:ext>
            </a:extLst>
          </p:cNvPr>
          <p:cNvSpPr/>
          <p:nvPr/>
        </p:nvSpPr>
        <p:spPr>
          <a:xfrm rot="14665844">
            <a:off x="6660438" y="3140476"/>
            <a:ext cx="2199196" cy="835539"/>
          </a:xfrm>
          <a:prstGeom prst="curvedUpArrow">
            <a:avLst>
              <a:gd name="adj1" fmla="val 15349"/>
              <a:gd name="adj2" fmla="val 35454"/>
              <a:gd name="adj3" fmla="val 1821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6" name="Picture 2" descr="Météo-France — Wikipédia">
            <a:extLst>
              <a:ext uri="{FF2B5EF4-FFF2-40B4-BE49-F238E27FC236}">
                <a16:creationId xmlns:a16="http://schemas.microsoft.com/office/drawing/2014/main" id="{86DA9A5B-DC48-4102-8B29-B78613E7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499" y="2909382"/>
            <a:ext cx="762962" cy="7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cône Précipitation Concept Logo Des Précipitations Tendance Sur Fond Blanc  image vectorielle par bestvectorstock © Illustration #22486297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65" y="3687171"/>
            <a:ext cx="517098" cy="51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Shape 5">
            <a:extLst>
              <a:ext uri="{FF2B5EF4-FFF2-40B4-BE49-F238E27FC236}">
                <a16:creationId xmlns:a16="http://schemas.microsoft.com/office/drawing/2014/main" id="{BAC75BBD-BC9F-4B4F-B7E0-E9A9441FDF8E}"/>
              </a:ext>
            </a:extLst>
          </p:cNvPr>
          <p:cNvSpPr txBox="1"/>
          <p:nvPr/>
        </p:nvSpPr>
        <p:spPr>
          <a:xfrm>
            <a:off x="7524328" y="2492896"/>
            <a:ext cx="1512168" cy="42439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spcBef>
                <a:spcPts val="972"/>
              </a:spcBef>
              <a:buClr>
                <a:srgbClr val="008FBD"/>
              </a:buClr>
              <a:buSzPct val="50000"/>
            </a:pPr>
            <a:r>
              <a:rPr lang="en-US" sz="900" b="1" i="1" spc="-1" dirty="0">
                <a:solidFill>
                  <a:srgbClr val="404040"/>
                </a:solidFill>
                <a:latin typeface="Open Sans"/>
              </a:rPr>
              <a:t>Standardized Precipitation Index (SPI)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50B0A402-A5E9-41BA-A407-765022C849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224" y="3801034"/>
            <a:ext cx="2761219" cy="1678389"/>
          </a:xfrm>
          <a:prstGeom prst="rect">
            <a:avLst/>
          </a:prstGeom>
        </p:spPr>
      </p:pic>
      <p:sp>
        <p:nvSpPr>
          <p:cNvPr id="41" name="TextShape 5">
            <a:extLst>
              <a:ext uri="{FF2B5EF4-FFF2-40B4-BE49-F238E27FC236}">
                <a16:creationId xmlns:a16="http://schemas.microsoft.com/office/drawing/2014/main" id="{C2DE6316-0E82-4555-A52D-4C758D40195D}"/>
              </a:ext>
            </a:extLst>
          </p:cNvPr>
          <p:cNvSpPr txBox="1"/>
          <p:nvPr/>
        </p:nvSpPr>
        <p:spPr>
          <a:xfrm>
            <a:off x="6004370" y="3444915"/>
            <a:ext cx="1103051" cy="44890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spcBef>
                <a:spcPts val="972"/>
              </a:spcBef>
              <a:buClr>
                <a:srgbClr val="008FBD"/>
              </a:buClr>
              <a:buSzPct val="50000"/>
            </a:pPr>
            <a:r>
              <a:rPr lang="en-US" sz="1000" b="1" i="1" spc="-1" dirty="0">
                <a:solidFill>
                  <a:srgbClr val="404040"/>
                </a:solidFill>
                <a:latin typeface="Open Sans"/>
              </a:rPr>
              <a:t>Compensation for producers</a:t>
            </a:r>
          </a:p>
        </p:txBody>
      </p:sp>
      <p:pic>
        <p:nvPicPr>
          <p:cNvPr id="1026" name="Picture 2" descr="Warning Icon in Phosphor">
            <a:extLst>
              <a:ext uri="{FF2B5EF4-FFF2-40B4-BE49-F238E27FC236}">
                <a16:creationId xmlns:a16="http://schemas.microsoft.com/office/drawing/2014/main" id="{3FFF15F7-A9AF-46A1-AA10-72B8BB1C2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585" y="2402764"/>
            <a:ext cx="336062" cy="33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16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5" grpId="0" animBg="1"/>
      <p:bldP spid="26" grpId="0"/>
      <p:bldP spid="47" grpId="0"/>
      <p:bldP spid="7" grpId="0"/>
      <p:bldP spid="9" grpId="0" animBg="1"/>
      <p:bldP spid="38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54540" y="1484784"/>
            <a:ext cx="3365332" cy="4752527"/>
            <a:chOff x="107504" y="1649557"/>
            <a:chExt cx="3365332" cy="4752527"/>
          </a:xfrm>
        </p:grpSpPr>
        <p:sp>
          <p:nvSpPr>
            <p:cNvPr id="58" name="Rectangle à coins arrondis 4">
              <a:extLst>
                <a:ext uri="{FF2B5EF4-FFF2-40B4-BE49-F238E27FC236}">
                  <a16:creationId xmlns:a16="http://schemas.microsoft.com/office/drawing/2014/main" id="{5C6315DD-866B-4AFE-AC28-12AC1867C812}"/>
                </a:ext>
              </a:extLst>
            </p:cNvPr>
            <p:cNvSpPr/>
            <p:nvPr/>
          </p:nvSpPr>
          <p:spPr>
            <a:xfrm>
              <a:off x="107504" y="1649557"/>
              <a:ext cx="3365332" cy="4752527"/>
            </a:xfrm>
            <a:prstGeom prst="roundRect">
              <a:avLst>
                <a:gd name="adj" fmla="val 14758"/>
              </a:avLst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54F801DD-6F01-4535-9EE4-25FC7D74D34B}"/>
                </a:ext>
              </a:extLst>
            </p:cNvPr>
            <p:cNvGrpSpPr/>
            <p:nvPr/>
          </p:nvGrpSpPr>
          <p:grpSpPr>
            <a:xfrm>
              <a:off x="202484" y="3001400"/>
              <a:ext cx="973515" cy="1167651"/>
              <a:chOff x="117809" y="1702384"/>
              <a:chExt cx="1151162" cy="1508800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D365E49B-3594-460B-8042-D2FF7D37D94F}"/>
                  </a:ext>
                </a:extLst>
              </p:cNvPr>
              <p:cNvGrpSpPr/>
              <p:nvPr/>
            </p:nvGrpSpPr>
            <p:grpSpPr>
              <a:xfrm>
                <a:off x="179518" y="1702384"/>
                <a:ext cx="1089453" cy="979146"/>
                <a:chOff x="10041004" y="1681466"/>
                <a:chExt cx="1195606" cy="1121153"/>
              </a:xfrm>
            </p:grpSpPr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130E1A33-F5F0-4CD1-A412-F047D7D468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3841" y="1681466"/>
                  <a:ext cx="872769" cy="84528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66C1BD2B-CCAD-48D9-803A-C748D8A7E8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81833" y="1819402"/>
                  <a:ext cx="872769" cy="84528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F1095AB5-2517-4AEE-8400-9C6762C74B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41004" y="1957338"/>
                  <a:ext cx="872768" cy="84528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816B1C1-C1A6-4BBF-A280-A3115754B12C}"/>
                  </a:ext>
                </a:extLst>
              </p:cNvPr>
              <p:cNvSpPr txBox="1"/>
              <p:nvPr/>
            </p:nvSpPr>
            <p:spPr>
              <a:xfrm>
                <a:off x="117809" y="2714060"/>
                <a:ext cx="912125" cy="497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</a:rPr>
                  <a:t>Vegetation	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i="1" kern="0" dirty="0">
                    <a:solidFill>
                      <a:srgbClr val="70AD47">
                        <a:lumMod val="50000"/>
                      </a:srgbClr>
                    </a:solidFill>
                  </a:rPr>
                  <a:t>(Optical)</a:t>
                </a:r>
                <a:endParaRPr kumimoji="0" lang="en-GB" sz="800" i="1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AFFD98BC-258A-435E-8E00-3FAF91DF837F}"/>
                </a:ext>
              </a:extLst>
            </p:cNvPr>
            <p:cNvGrpSpPr/>
            <p:nvPr/>
          </p:nvGrpSpPr>
          <p:grpSpPr>
            <a:xfrm>
              <a:off x="1034625" y="3002270"/>
              <a:ext cx="1303562" cy="1190432"/>
              <a:chOff x="1359553" y="1698368"/>
              <a:chExt cx="1541433" cy="1538237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E53F96CD-1D2E-4240-ACFB-E281881DF678}"/>
                  </a:ext>
                </a:extLst>
              </p:cNvPr>
              <p:cNvGrpSpPr/>
              <p:nvPr/>
            </p:nvGrpSpPr>
            <p:grpSpPr>
              <a:xfrm>
                <a:off x="1666626" y="1698368"/>
                <a:ext cx="1129919" cy="1010552"/>
                <a:chOff x="326273" y="3208859"/>
                <a:chExt cx="1240016" cy="1157115"/>
              </a:xfrm>
            </p:grpSpPr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8B717A8B-F8CE-4D22-A7F9-D729915359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3521" y="3208859"/>
                  <a:ext cx="872768" cy="864966"/>
                </a:xfrm>
                <a:prstGeom prst="rect">
                  <a:avLst/>
                </a:prstGeom>
                <a:noFill/>
                <a:ln w="285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6A4F9ADB-795B-4E7D-9B53-170AB32CB3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631" y="3356992"/>
                  <a:ext cx="872768" cy="864966"/>
                </a:xfrm>
                <a:prstGeom prst="rect">
                  <a:avLst/>
                </a:prstGeom>
                <a:noFill/>
                <a:ln w="285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7" name="Image 26">
                  <a:extLst>
                    <a:ext uri="{FF2B5EF4-FFF2-40B4-BE49-F238E27FC236}">
                      <a16:creationId xmlns:a16="http://schemas.microsoft.com/office/drawing/2014/main" id="{8297E900-3890-4D8E-9EC8-A50FDE497C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6273" y="3501008"/>
                  <a:ext cx="872768" cy="864966"/>
                </a:xfrm>
                <a:prstGeom prst="rect">
                  <a:avLst/>
                </a:prstGeom>
                <a:noFill/>
                <a:ln w="285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7DBC7F20-97D3-463A-BB6F-ED9EF1105F9D}"/>
                  </a:ext>
                </a:extLst>
              </p:cNvPr>
              <p:cNvSpPr txBox="1"/>
              <p:nvPr/>
            </p:nvSpPr>
            <p:spPr>
              <a:xfrm>
                <a:off x="1359553" y="2739481"/>
                <a:ext cx="1541433" cy="497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</a:rPr>
                  <a:t>Surface Temperature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i="1" kern="0" dirty="0">
                    <a:solidFill>
                      <a:srgbClr val="FFC000">
                        <a:lumMod val="50000"/>
                      </a:srgbClr>
                    </a:solidFill>
                  </a:rPr>
                  <a:t>(Thermal)</a:t>
                </a:r>
                <a:endParaRPr kumimoji="0" lang="en-GB" sz="800" i="1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2CBD81BA-FEFD-45CC-B4B0-61DCF711FF15}"/>
                </a:ext>
              </a:extLst>
            </p:cNvPr>
            <p:cNvGrpSpPr/>
            <p:nvPr/>
          </p:nvGrpSpPr>
          <p:grpSpPr>
            <a:xfrm>
              <a:off x="2376051" y="2996952"/>
              <a:ext cx="960582" cy="1187487"/>
              <a:chOff x="872650" y="3298633"/>
              <a:chExt cx="1135870" cy="1534433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500E5E5C-D894-4D95-B997-D7032813FDDF}"/>
                  </a:ext>
                </a:extLst>
              </p:cNvPr>
              <p:cNvGrpSpPr/>
              <p:nvPr/>
            </p:nvGrpSpPr>
            <p:grpSpPr>
              <a:xfrm>
                <a:off x="872650" y="3298633"/>
                <a:ext cx="1135870" cy="936104"/>
                <a:chOff x="10026716" y="2920587"/>
                <a:chExt cx="1246547" cy="1071869"/>
              </a:xfrm>
            </p:grpSpPr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B5DFEE18-3784-45CC-A1CD-C8FA8C40DE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clrChange>
                    <a:clrFrom>
                      <a:srgbClr val="000083"/>
                    </a:clrFrom>
                    <a:clrTo>
                      <a:srgbClr val="00008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00495" y="2920587"/>
                  <a:ext cx="872768" cy="795997"/>
                </a:xfrm>
                <a:prstGeom prst="rect">
                  <a:avLst/>
                </a:prstGeom>
                <a:solidFill>
                  <a:sysClr val="window" lastClr="FFFFFF"/>
                </a:solidFill>
                <a:ln w="285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4" name="Image 23">
                  <a:extLst>
                    <a:ext uri="{FF2B5EF4-FFF2-40B4-BE49-F238E27FC236}">
                      <a16:creationId xmlns:a16="http://schemas.microsoft.com/office/drawing/2014/main" id="{3C50FC80-CD8F-4D73-A793-938D9DF795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clrChange>
                    <a:clrFrom>
                      <a:srgbClr val="000083"/>
                    </a:clrFrom>
                    <a:clrTo>
                      <a:srgbClr val="00008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13606" y="3058523"/>
                  <a:ext cx="872768" cy="795997"/>
                </a:xfrm>
                <a:prstGeom prst="rect">
                  <a:avLst/>
                </a:prstGeom>
                <a:solidFill>
                  <a:sysClr val="window" lastClr="FFFFFF"/>
                </a:solidFill>
                <a:ln w="285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5" name="Image 24">
                  <a:extLst>
                    <a:ext uri="{FF2B5EF4-FFF2-40B4-BE49-F238E27FC236}">
                      <a16:creationId xmlns:a16="http://schemas.microsoft.com/office/drawing/2014/main" id="{CE4A0C8F-EDD8-48F9-955A-58210E24F1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clrChange>
                    <a:clrFrom>
                      <a:srgbClr val="000083"/>
                    </a:clrFrom>
                    <a:clrTo>
                      <a:srgbClr val="00008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26716" y="3196459"/>
                  <a:ext cx="872768" cy="795997"/>
                </a:xfrm>
                <a:prstGeom prst="rect">
                  <a:avLst/>
                </a:prstGeom>
                <a:solidFill>
                  <a:sysClr val="window" lastClr="FFFFFF"/>
                </a:solidFill>
                <a:ln w="285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0F115F4-1646-4DA4-A216-E8FFD79D3079}"/>
                  </a:ext>
                </a:extLst>
              </p:cNvPr>
              <p:cNvSpPr txBox="1"/>
              <p:nvPr/>
            </p:nvSpPr>
            <p:spPr>
              <a:xfrm>
                <a:off x="911544" y="4335942"/>
                <a:ext cx="1058080" cy="497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Soil Moisture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i="1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</a:rPr>
                  <a:t>(Microwaves)</a:t>
                </a:r>
                <a:endParaRPr kumimoji="0" lang="en-GB" sz="1000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2D9EE45-4768-44E9-9005-E2A90D088CAC}"/>
                </a:ext>
              </a:extLst>
            </p:cNvPr>
            <p:cNvSpPr txBox="1"/>
            <p:nvPr/>
          </p:nvSpPr>
          <p:spPr>
            <a:xfrm>
              <a:off x="421826" y="1660211"/>
              <a:ext cx="27453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Complementary</a:t>
              </a:r>
              <a:r>
                <a:rPr lang="en-GB" b="1" kern="0" dirty="0"/>
                <a:t> Earth Observation data</a:t>
              </a:r>
              <a:endParaRPr kumimoji="0" lang="en-GB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0ABFB140-017C-41DA-AAB0-FA793BC2D6CA}"/>
                </a:ext>
              </a:extLst>
            </p:cNvPr>
            <p:cNvGrpSpPr/>
            <p:nvPr/>
          </p:nvGrpSpPr>
          <p:grpSpPr>
            <a:xfrm>
              <a:off x="798312" y="4690270"/>
              <a:ext cx="2097049" cy="1698752"/>
              <a:chOff x="859033" y="2954111"/>
              <a:chExt cx="2097049" cy="1698752"/>
            </a:xfrm>
          </p:grpSpPr>
          <p:pic>
            <p:nvPicPr>
              <p:cNvPr id="46" name="Image 45" descr="Une image contenant carte&#10;&#10;Description générée automatiquement">
                <a:extLst>
                  <a:ext uri="{FF2B5EF4-FFF2-40B4-BE49-F238E27FC236}">
                    <a16:creationId xmlns:a16="http://schemas.microsoft.com/office/drawing/2014/main" id="{5613442D-2821-417B-8236-3AC1D7CE3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055" y="2954111"/>
                <a:ext cx="1877006" cy="1292380"/>
              </a:xfrm>
              <a:prstGeom prst="rect">
                <a:avLst/>
              </a:prstGeom>
            </p:spPr>
          </p:pic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9094B96D-5BC4-4339-AC51-D842DFAC9883}"/>
                  </a:ext>
                </a:extLst>
              </p:cNvPr>
              <p:cNvSpPr txBox="1"/>
              <p:nvPr/>
            </p:nvSpPr>
            <p:spPr>
              <a:xfrm>
                <a:off x="859033" y="4237365"/>
                <a:ext cx="2097049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</a:rPr>
                  <a:t>Expert meteorological data: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</a:rPr>
                  <a:t>precipitations, </a:t>
                </a:r>
                <a:r>
                  <a:rPr lang="en-GB" sz="1050" b="1" kern="0" dirty="0"/>
                  <a:t>e</a:t>
                </a:r>
                <a:r>
                  <a:rPr kumimoji="0" lang="en-GB" sz="1050" b="1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</a:rPr>
                  <a:t>vapotranspiration</a:t>
                </a:r>
                <a:endParaRPr lang="en-GB" sz="1000" b="1" kern="0" dirty="0"/>
              </a:p>
            </p:txBody>
          </p:sp>
        </p:grp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DBAEBB63-ADE6-482C-BD41-9E9DB79F4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50772">
              <a:off x="155955" y="2348529"/>
              <a:ext cx="577031" cy="577031"/>
            </a:xfrm>
            <a:prstGeom prst="rect">
              <a:avLst/>
            </a:prstGeom>
          </p:spPr>
        </p:pic>
        <p:pic>
          <p:nvPicPr>
            <p:cNvPr id="56" name="Picture 2" descr="Météo-France — Wikipédia">
              <a:extLst>
                <a:ext uri="{FF2B5EF4-FFF2-40B4-BE49-F238E27FC236}">
                  <a16:creationId xmlns:a16="http://schemas.microsoft.com/office/drawing/2014/main" id="{7592E8B8-B5DC-4A6F-B767-5E1449178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84" y="4385195"/>
              <a:ext cx="523484" cy="523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B74A60F0-B6FC-44BF-8120-5440CEF38365}"/>
                </a:ext>
              </a:extLst>
            </p:cNvPr>
            <p:cNvSpPr txBox="1"/>
            <p:nvPr/>
          </p:nvSpPr>
          <p:spPr>
            <a:xfrm>
              <a:off x="840560" y="2486765"/>
              <a:ext cx="2141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SPATIALIZED = </a:t>
              </a:r>
              <a:r>
                <a:rPr lang="fr-FR" sz="1400" dirty="0" err="1"/>
                <a:t>localization</a:t>
              </a:r>
              <a:endParaRPr lang="fr-FR" sz="1600" dirty="0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F4C2F865-D70C-4AE1-A6F4-62904440A075}"/>
                </a:ext>
              </a:extLst>
            </p:cNvPr>
            <p:cNvSpPr txBox="1"/>
            <p:nvPr/>
          </p:nvSpPr>
          <p:spPr>
            <a:xfrm>
              <a:off x="691222" y="4365104"/>
              <a:ext cx="2230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HISTORICAL = quantification</a:t>
              </a:r>
            </a:p>
          </p:txBody>
        </p:sp>
      </p:grpSp>
      <p:sp>
        <p:nvSpPr>
          <p:cNvPr id="101" name="Flèche : droite 100">
            <a:extLst>
              <a:ext uri="{FF2B5EF4-FFF2-40B4-BE49-F238E27FC236}">
                <a16:creationId xmlns:a16="http://schemas.microsoft.com/office/drawing/2014/main" id="{EA0348FE-6B92-4B23-A6C2-183E35B77DF2}"/>
              </a:ext>
            </a:extLst>
          </p:cNvPr>
          <p:cNvSpPr/>
          <p:nvPr/>
        </p:nvSpPr>
        <p:spPr>
          <a:xfrm>
            <a:off x="3428447" y="3904493"/>
            <a:ext cx="252000" cy="341546"/>
          </a:xfrm>
          <a:prstGeom prst="rightArrow">
            <a:avLst/>
          </a:prstGeom>
          <a:solidFill>
            <a:srgbClr val="7F7F7F"/>
          </a:solidFill>
          <a:ln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19493F1-1748-434C-BE6F-C0087993E2DE}"/>
              </a:ext>
            </a:extLst>
          </p:cNvPr>
          <p:cNvGrpSpPr/>
          <p:nvPr/>
        </p:nvGrpSpPr>
        <p:grpSpPr>
          <a:xfrm>
            <a:off x="7236210" y="2940275"/>
            <a:ext cx="1800286" cy="2477085"/>
            <a:chOff x="7189427" y="2037778"/>
            <a:chExt cx="1800286" cy="2477085"/>
          </a:xfrm>
        </p:grpSpPr>
        <p:sp>
          <p:nvSpPr>
            <p:cNvPr id="100" name="Rectangle à coins arrondis 4">
              <a:extLst>
                <a:ext uri="{FF2B5EF4-FFF2-40B4-BE49-F238E27FC236}">
                  <a16:creationId xmlns:a16="http://schemas.microsoft.com/office/drawing/2014/main" id="{F44DF90D-812E-47B7-A625-EC60266CADFC}"/>
                </a:ext>
              </a:extLst>
            </p:cNvPr>
            <p:cNvSpPr/>
            <p:nvPr/>
          </p:nvSpPr>
          <p:spPr>
            <a:xfrm>
              <a:off x="7189427" y="2037778"/>
              <a:ext cx="1800286" cy="2477085"/>
            </a:xfrm>
            <a:prstGeom prst="roundRect">
              <a:avLst>
                <a:gd name="adj" fmla="val 14998"/>
              </a:avLst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7E4D5B4C-9F5F-4FEC-827A-FB0CCA8486EF}"/>
                </a:ext>
              </a:extLst>
            </p:cNvPr>
            <p:cNvSpPr txBox="1"/>
            <p:nvPr/>
          </p:nvSpPr>
          <p:spPr>
            <a:xfrm>
              <a:off x="7430550" y="2051473"/>
              <a:ext cx="1318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b="1" kern="0" dirty="0"/>
                <a:t>User platform</a:t>
              </a:r>
            </a:p>
          </p:txBody>
        </p:sp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5437C629-B23B-41BE-91CF-8E60D8C1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4839" y="2796755"/>
              <a:ext cx="845734" cy="845734"/>
            </a:xfrm>
            <a:prstGeom prst="rect">
              <a:avLst/>
            </a:prstGeom>
          </p:spPr>
        </p:pic>
        <p:pic>
          <p:nvPicPr>
            <p:cNvPr id="82" name="Picture 2" descr="Présentation de l'Agence Rurale - Agence Rurale">
              <a:extLst>
                <a:ext uri="{FF2B5EF4-FFF2-40B4-BE49-F238E27FC236}">
                  <a16:creationId xmlns:a16="http://schemas.microsoft.com/office/drawing/2014/main" id="{C3CF8EC0-0C76-4EA9-BDB1-B11934B8A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533" y="3708582"/>
              <a:ext cx="845734" cy="682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Free Icon | Laptop">
              <a:extLst>
                <a:ext uri="{FF2B5EF4-FFF2-40B4-BE49-F238E27FC236}">
                  <a16:creationId xmlns:a16="http://schemas.microsoft.com/office/drawing/2014/main" id="{97DA5F2A-74F8-4438-8E24-4947AB065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9647" y="2817127"/>
              <a:ext cx="642834" cy="642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Titre 1">
            <a:extLst>
              <a:ext uri="{FF2B5EF4-FFF2-40B4-BE49-F238E27FC236}">
                <a16:creationId xmlns:a16="http://schemas.microsoft.com/office/drawing/2014/main" id="{69488072-BA30-4057-A45E-9A413F4B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6400419" cy="1143000"/>
          </a:xfrm>
        </p:spPr>
        <p:txBody>
          <a:bodyPr/>
          <a:lstStyle/>
          <a:p>
            <a:r>
              <a:rPr lang="fr-FR" dirty="0"/>
              <a:t>EO4DM system</a:t>
            </a:r>
          </a:p>
        </p:txBody>
      </p:sp>
      <p:sp>
        <p:nvSpPr>
          <p:cNvPr id="61" name="Espace réservé du numéro de diapositive 4">
            <a:extLst>
              <a:ext uri="{FF2B5EF4-FFF2-40B4-BE49-F238E27FC236}">
                <a16:creationId xmlns:a16="http://schemas.microsoft.com/office/drawing/2014/main" id="{0FF2C5B3-FD4C-40D8-BD7D-E746196A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0472" y="6552728"/>
            <a:ext cx="323528" cy="332656"/>
          </a:xfrm>
        </p:spPr>
        <p:txBody>
          <a:bodyPr/>
          <a:lstStyle/>
          <a:p>
            <a:fld id="{33FDE788-C688-4606-B90B-DB17022F3032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64" y="879218"/>
            <a:ext cx="811836" cy="5942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588224" y="-33209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19A8E5"/>
                </a:solidFill>
              </a:rPr>
              <a:t>The project</a:t>
            </a:r>
          </a:p>
          <a:p>
            <a:pPr algn="r"/>
            <a:r>
              <a:rPr lang="en-GB" sz="1200" dirty="0"/>
              <a:t>SCO-labelled project</a:t>
            </a:r>
          </a:p>
          <a:p>
            <a:pPr algn="r"/>
            <a:r>
              <a:rPr lang="en-GB" sz="1200" dirty="0"/>
              <a:t>April 2021 - July 2022</a:t>
            </a:r>
          </a:p>
          <a:p>
            <a:pPr algn="r"/>
            <a:r>
              <a:rPr lang="en-GB" sz="1200" dirty="0"/>
              <a:t>INSIGHT, </a:t>
            </a:r>
            <a:r>
              <a:rPr lang="en-GB" sz="1200" dirty="0" err="1"/>
              <a:t>Meteo</a:t>
            </a:r>
            <a:r>
              <a:rPr lang="en-GB" sz="1200" dirty="0"/>
              <a:t> France</a:t>
            </a:r>
          </a:p>
        </p:txBody>
      </p:sp>
      <p:sp>
        <p:nvSpPr>
          <p:cNvPr id="93" name="Flèche : droite 92">
            <a:extLst>
              <a:ext uri="{FF2B5EF4-FFF2-40B4-BE49-F238E27FC236}">
                <a16:creationId xmlns:a16="http://schemas.microsoft.com/office/drawing/2014/main" id="{1D024250-B5EB-4A59-8216-CB3DE07A2D63}"/>
              </a:ext>
            </a:extLst>
          </p:cNvPr>
          <p:cNvSpPr/>
          <p:nvPr/>
        </p:nvSpPr>
        <p:spPr>
          <a:xfrm>
            <a:off x="6940916" y="4164437"/>
            <a:ext cx="225534" cy="341546"/>
          </a:xfrm>
          <a:prstGeom prst="rightArrow">
            <a:avLst/>
          </a:prstGeom>
          <a:solidFill>
            <a:srgbClr val="7F7F7F"/>
          </a:solidFill>
          <a:ln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3778987" y="1158997"/>
            <a:ext cx="3151412" cy="5582371"/>
            <a:chOff x="3778987" y="1056205"/>
            <a:chExt cx="3151412" cy="5469139"/>
          </a:xfrm>
        </p:grpSpPr>
        <p:sp>
          <p:nvSpPr>
            <p:cNvPr id="67" name="Rectangle à coins arrondis 4">
              <a:extLst>
                <a:ext uri="{FF2B5EF4-FFF2-40B4-BE49-F238E27FC236}">
                  <a16:creationId xmlns:a16="http://schemas.microsoft.com/office/drawing/2014/main" id="{5C6315DD-866B-4AFE-AC28-12AC1867C812}"/>
                </a:ext>
              </a:extLst>
            </p:cNvPr>
            <p:cNvSpPr/>
            <p:nvPr/>
          </p:nvSpPr>
          <p:spPr>
            <a:xfrm>
              <a:off x="3778987" y="1056205"/>
              <a:ext cx="3135622" cy="5469139"/>
            </a:xfrm>
            <a:prstGeom prst="roundRect">
              <a:avLst>
                <a:gd name="adj" fmla="val 10720"/>
              </a:avLst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6E46DF66-184F-42B3-9EF1-EDDB08764206}"/>
                </a:ext>
              </a:extLst>
            </p:cNvPr>
            <p:cNvSpPr txBox="1"/>
            <p:nvPr/>
          </p:nvSpPr>
          <p:spPr>
            <a:xfrm>
              <a:off x="4218841" y="1077644"/>
              <a:ext cx="2246129" cy="572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kern="0" dirty="0"/>
                <a:t>Current Indicator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i="1" kern="0" dirty="0"/>
                <a:t>Anomalies of surface indices</a:t>
              </a:r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67BE4F4D-9D5E-4617-B329-BC1EA2D30476}"/>
                </a:ext>
              </a:extLst>
            </p:cNvPr>
            <p:cNvGrpSpPr/>
            <p:nvPr/>
          </p:nvGrpSpPr>
          <p:grpSpPr>
            <a:xfrm>
              <a:off x="4148921" y="1602433"/>
              <a:ext cx="2250925" cy="2051230"/>
              <a:chOff x="4007224" y="2488922"/>
              <a:chExt cx="2882818" cy="2471406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22DC29C6-F9EE-4AB7-9DE8-BCFEF5EB39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47" t="19438" r="14269" b="2738"/>
              <a:stretch/>
            </p:blipFill>
            <p:spPr>
              <a:xfrm>
                <a:off x="4007224" y="2488922"/>
                <a:ext cx="2778107" cy="2471406"/>
              </a:xfrm>
              <a:prstGeom prst="rect">
                <a:avLst/>
              </a:prstGeom>
            </p:spPr>
          </p:pic>
          <p:sp>
            <p:nvSpPr>
              <p:cNvPr id="55" name="ZoneTexte 19">
                <a:extLst>
                  <a:ext uri="{FF2B5EF4-FFF2-40B4-BE49-F238E27FC236}">
                    <a16:creationId xmlns:a16="http://schemas.microsoft.com/office/drawing/2014/main" id="{3997D86B-4BDA-4D77-8596-44BF295DA0AB}"/>
                  </a:ext>
                </a:extLst>
              </p:cNvPr>
              <p:cNvSpPr txBox="1"/>
              <p:nvPr/>
            </p:nvSpPr>
            <p:spPr>
              <a:xfrm>
                <a:off x="4186869" y="4395327"/>
                <a:ext cx="389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100" b="1" dirty="0"/>
                  <a:t>Dry</a:t>
                </a:r>
              </a:p>
            </p:txBody>
          </p:sp>
          <p:sp>
            <p:nvSpPr>
              <p:cNvPr id="57" name="ZoneTexte 20">
                <a:extLst>
                  <a:ext uri="{FF2B5EF4-FFF2-40B4-BE49-F238E27FC236}">
                    <a16:creationId xmlns:a16="http://schemas.microsoft.com/office/drawing/2014/main" id="{F8E96A1C-6673-4F46-80AD-03796D3FC446}"/>
                  </a:ext>
                </a:extLst>
              </p:cNvPr>
              <p:cNvSpPr txBox="1"/>
              <p:nvPr/>
            </p:nvSpPr>
            <p:spPr>
              <a:xfrm>
                <a:off x="6248520" y="4396093"/>
                <a:ext cx="64152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100" b="1" dirty="0" err="1"/>
                  <a:t>Healthy</a:t>
                </a:r>
                <a:endParaRPr lang="fr-FR" sz="1100" b="1" dirty="0"/>
              </a:p>
            </p:txBody>
          </p:sp>
        </p:grp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6E46DF66-184F-42B3-9EF1-EDDB08764206}"/>
                </a:ext>
              </a:extLst>
            </p:cNvPr>
            <p:cNvSpPr txBox="1"/>
            <p:nvPr/>
          </p:nvSpPr>
          <p:spPr>
            <a:xfrm>
              <a:off x="3794604" y="3977680"/>
              <a:ext cx="3135795" cy="572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kern="0" dirty="0"/>
                <a:t>Forecast Indicator</a:t>
              </a:r>
            </a:p>
            <a:p>
              <a:pPr lvl="0" algn="ctr">
                <a:defRPr/>
              </a:pPr>
              <a:r>
                <a:rPr lang="en-GB" sz="1400" i="1" kern="0" dirty="0"/>
                <a:t>Long-range probabilistic forecast system</a:t>
              </a:r>
            </a:p>
          </p:txBody>
        </p: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E5C48BE9-EDD2-465A-9E68-145DF80C8507}"/>
                </a:ext>
              </a:extLst>
            </p:cNvPr>
            <p:cNvCxnSpPr>
              <a:cxnSpLocks/>
            </p:cNvCxnSpPr>
            <p:nvPr/>
          </p:nvCxnSpPr>
          <p:spPr>
            <a:xfrm>
              <a:off x="4005290" y="3905672"/>
              <a:ext cx="2700000" cy="0"/>
            </a:xfrm>
            <a:prstGeom prst="line">
              <a:avLst/>
            </a:prstGeom>
            <a:ln w="19050">
              <a:solidFill>
                <a:srgbClr val="7F7F7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Image 53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9E54D4F7-5DE0-4680-8FAB-676D4F4EB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10" y="1465785"/>
            <a:ext cx="1094528" cy="277872"/>
          </a:xfrm>
          <a:prstGeom prst="rect">
            <a:avLst/>
          </a:prstGeom>
        </p:spPr>
      </p:pic>
      <p:pic>
        <p:nvPicPr>
          <p:cNvPr id="62" name="Picture 2" descr="Météo-France — Wikipédia">
            <a:extLst>
              <a:ext uri="{FF2B5EF4-FFF2-40B4-BE49-F238E27FC236}">
                <a16:creationId xmlns:a16="http://schemas.microsoft.com/office/drawing/2014/main" id="{7592E8B8-B5DC-4A6F-B767-5E1449178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61" y="1827032"/>
            <a:ext cx="449796" cy="44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Groupe 90">
            <a:extLst>
              <a:ext uri="{FF2B5EF4-FFF2-40B4-BE49-F238E27FC236}">
                <a16:creationId xmlns:a16="http://schemas.microsoft.com/office/drawing/2014/main" id="{A994D6BD-EDB7-42C6-B296-A48ABEB3403D}"/>
              </a:ext>
            </a:extLst>
          </p:cNvPr>
          <p:cNvGrpSpPr/>
          <p:nvPr/>
        </p:nvGrpSpPr>
        <p:grpSpPr>
          <a:xfrm>
            <a:off x="3940395" y="5671946"/>
            <a:ext cx="847630" cy="1002545"/>
            <a:chOff x="8134553" y="2291120"/>
            <a:chExt cx="950032" cy="1199857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01B65E0-8151-42F0-BA56-98415BF92D66}"/>
                </a:ext>
              </a:extLst>
            </p:cNvPr>
            <p:cNvSpPr/>
            <p:nvPr/>
          </p:nvSpPr>
          <p:spPr>
            <a:xfrm>
              <a:off x="8134553" y="2340649"/>
              <a:ext cx="154736" cy="140077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409DFDB-CD12-4548-873E-F793E37BC928}"/>
                </a:ext>
              </a:extLst>
            </p:cNvPr>
            <p:cNvSpPr/>
            <p:nvPr/>
          </p:nvSpPr>
          <p:spPr>
            <a:xfrm>
              <a:off x="8134553" y="2518023"/>
              <a:ext cx="154736" cy="140077"/>
            </a:xfrm>
            <a:prstGeom prst="rect">
              <a:avLst/>
            </a:prstGeom>
            <a:solidFill>
              <a:srgbClr val="8A09A4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7470DF7-F923-4FF5-97C0-BE072DE72D3C}"/>
                </a:ext>
              </a:extLst>
            </p:cNvPr>
            <p:cNvSpPr/>
            <p:nvPr/>
          </p:nvSpPr>
          <p:spPr>
            <a:xfrm>
              <a:off x="8134553" y="2690475"/>
              <a:ext cx="154736" cy="140077"/>
            </a:xfrm>
            <a:prstGeom prst="rect">
              <a:avLst/>
            </a:prstGeom>
            <a:solidFill>
              <a:srgbClr val="DA97E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ZoneTexte 63">
              <a:extLst>
                <a:ext uri="{FF2B5EF4-FFF2-40B4-BE49-F238E27FC236}">
                  <a16:creationId xmlns:a16="http://schemas.microsoft.com/office/drawing/2014/main" id="{5D1AA61B-F23A-4D37-AC39-ABC59D1219D1}"/>
                </a:ext>
              </a:extLst>
            </p:cNvPr>
            <p:cNvSpPr txBox="1"/>
            <p:nvPr/>
          </p:nvSpPr>
          <p:spPr>
            <a:xfrm>
              <a:off x="8299262" y="2291120"/>
              <a:ext cx="612629" cy="276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Data</a:t>
              </a:r>
            </a:p>
          </p:txBody>
        </p:sp>
        <p:sp>
          <p:nvSpPr>
            <p:cNvPr id="97" name="ZoneTexte 64">
              <a:extLst>
                <a:ext uri="{FF2B5EF4-FFF2-40B4-BE49-F238E27FC236}">
                  <a16:creationId xmlns:a16="http://schemas.microsoft.com/office/drawing/2014/main" id="{0AD486C8-3995-4516-AB90-73859F8B07AB}"/>
                </a:ext>
              </a:extLst>
            </p:cNvPr>
            <p:cNvSpPr txBox="1"/>
            <p:nvPr/>
          </p:nvSpPr>
          <p:spPr>
            <a:xfrm>
              <a:off x="8289288" y="2472792"/>
              <a:ext cx="432958" cy="276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Stop</a:t>
              </a:r>
            </a:p>
          </p:txBody>
        </p:sp>
        <p:sp>
          <p:nvSpPr>
            <p:cNvPr id="98" name="ZoneTexte 65">
              <a:extLst>
                <a:ext uri="{FF2B5EF4-FFF2-40B4-BE49-F238E27FC236}">
                  <a16:creationId xmlns:a16="http://schemas.microsoft.com/office/drawing/2014/main" id="{1BB62D5E-B8F2-4E35-9147-475C241B6757}"/>
                </a:ext>
              </a:extLst>
            </p:cNvPr>
            <p:cNvSpPr txBox="1"/>
            <p:nvPr/>
          </p:nvSpPr>
          <p:spPr>
            <a:xfrm>
              <a:off x="8299263" y="2645096"/>
              <a:ext cx="670194" cy="276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Decrease</a:t>
              </a:r>
              <a:endPara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B425C81-921C-43CF-8A24-FE7FC9A14B95}"/>
                </a:ext>
              </a:extLst>
            </p:cNvPr>
            <p:cNvSpPr/>
            <p:nvPr/>
          </p:nvSpPr>
          <p:spPr>
            <a:xfrm>
              <a:off x="8134553" y="2875932"/>
              <a:ext cx="154736" cy="140077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ZoneTexte 65">
              <a:extLst>
                <a:ext uri="{FF2B5EF4-FFF2-40B4-BE49-F238E27FC236}">
                  <a16:creationId xmlns:a16="http://schemas.microsoft.com/office/drawing/2014/main" id="{21746A74-480D-4AAC-B5E3-05CE18020BC8}"/>
                </a:ext>
              </a:extLst>
            </p:cNvPr>
            <p:cNvSpPr txBox="1"/>
            <p:nvPr/>
          </p:nvSpPr>
          <p:spPr>
            <a:xfrm>
              <a:off x="8299263" y="2830553"/>
              <a:ext cx="732992" cy="276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Formation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98FC929-C3E8-4010-BF67-ED235F80506D}"/>
                </a:ext>
              </a:extLst>
            </p:cNvPr>
            <p:cNvSpPr/>
            <p:nvPr/>
          </p:nvSpPr>
          <p:spPr>
            <a:xfrm>
              <a:off x="8134553" y="3077757"/>
              <a:ext cx="154736" cy="140077"/>
            </a:xfrm>
            <a:prstGeom prst="rect">
              <a:avLst/>
            </a:prstGeom>
            <a:solidFill>
              <a:srgbClr val="E78F24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ZoneTexte 65">
              <a:extLst>
                <a:ext uri="{FF2B5EF4-FFF2-40B4-BE49-F238E27FC236}">
                  <a16:creationId xmlns:a16="http://schemas.microsoft.com/office/drawing/2014/main" id="{197C9F96-D82E-4208-9B46-0694A3B8F46B}"/>
                </a:ext>
              </a:extLst>
            </p:cNvPr>
            <p:cNvSpPr txBox="1"/>
            <p:nvPr/>
          </p:nvSpPr>
          <p:spPr>
            <a:xfrm>
              <a:off x="8299262" y="3022634"/>
              <a:ext cx="785323" cy="276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Persistence</a:t>
              </a:r>
              <a:endPara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03E3655-9CBF-4C89-A9F4-CCF1E5824EC3}"/>
                </a:ext>
              </a:extLst>
            </p:cNvPr>
            <p:cNvSpPr/>
            <p:nvPr/>
          </p:nvSpPr>
          <p:spPr>
            <a:xfrm>
              <a:off x="8134553" y="3264243"/>
              <a:ext cx="154736" cy="140077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ZoneTexte 63">
              <a:extLst>
                <a:ext uri="{FF2B5EF4-FFF2-40B4-BE49-F238E27FC236}">
                  <a16:creationId xmlns:a16="http://schemas.microsoft.com/office/drawing/2014/main" id="{B67C07DA-97AB-4937-A363-64A635B336A9}"/>
                </a:ext>
              </a:extLst>
            </p:cNvPr>
            <p:cNvSpPr txBox="1"/>
            <p:nvPr/>
          </p:nvSpPr>
          <p:spPr>
            <a:xfrm>
              <a:off x="8299262" y="3214715"/>
              <a:ext cx="628329" cy="276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</a:t>
              </a:r>
              <a:endPara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BDD4FF36-C5D3-481C-A720-84B9FAC248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46" y="4747091"/>
            <a:ext cx="2672173" cy="1994277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12ED4B05-A9BB-4497-919E-AA9125E239B9}"/>
              </a:ext>
            </a:extLst>
          </p:cNvPr>
          <p:cNvGrpSpPr/>
          <p:nvPr/>
        </p:nvGrpSpPr>
        <p:grpSpPr>
          <a:xfrm>
            <a:off x="4622117" y="4757779"/>
            <a:ext cx="2038115" cy="255397"/>
            <a:chOff x="4513064" y="4720987"/>
            <a:chExt cx="2038115" cy="255397"/>
          </a:xfrm>
        </p:grpSpPr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08918A97-DC40-4A5E-A26C-5E7A496E1FA3}"/>
                </a:ext>
              </a:extLst>
            </p:cNvPr>
            <p:cNvCxnSpPr>
              <a:cxnSpLocks/>
            </p:cNvCxnSpPr>
            <p:nvPr/>
          </p:nvCxnSpPr>
          <p:spPr>
            <a:xfrm>
              <a:off x="4741335" y="4976384"/>
              <a:ext cx="1549458" cy="0"/>
            </a:xfrm>
            <a:prstGeom prst="straightConnector1">
              <a:avLst/>
            </a:prstGeom>
            <a:ln w="19050">
              <a:solidFill>
                <a:srgbClr val="8E8E8E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B87EB73-C61B-4D86-8295-C1E4B4CFC995}"/>
                </a:ext>
              </a:extLst>
            </p:cNvPr>
            <p:cNvSpPr txBox="1"/>
            <p:nvPr/>
          </p:nvSpPr>
          <p:spPr>
            <a:xfrm>
              <a:off x="4513064" y="4724691"/>
              <a:ext cx="73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>
                  <a:solidFill>
                    <a:schemeClr val="accent6">
                      <a:lumMod val="50000"/>
                      <a:lumOff val="50000"/>
                    </a:schemeClr>
                  </a:solidFill>
                </a:rPr>
                <a:t>+1 month</a:t>
              </a: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ADDB59F0-63A7-446C-8821-E1B56DF8BDD8}"/>
                </a:ext>
              </a:extLst>
            </p:cNvPr>
            <p:cNvSpPr txBox="1"/>
            <p:nvPr/>
          </p:nvSpPr>
          <p:spPr>
            <a:xfrm>
              <a:off x="5145395" y="4724360"/>
              <a:ext cx="8124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chemeClr val="accent6">
                      <a:lumMod val="50000"/>
                      <a:lumOff val="50000"/>
                    </a:schemeClr>
                  </a:solidFill>
                </a:rPr>
                <a:t>+2 months</a:t>
              </a:r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396F8E42-736F-48DF-8E3E-67EB9D2628F4}"/>
                </a:ext>
              </a:extLst>
            </p:cNvPr>
            <p:cNvSpPr txBox="1"/>
            <p:nvPr/>
          </p:nvSpPr>
          <p:spPr>
            <a:xfrm>
              <a:off x="5759091" y="4720987"/>
              <a:ext cx="7920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chemeClr val="accent6">
                      <a:lumMod val="50000"/>
                      <a:lumOff val="50000"/>
                    </a:schemeClr>
                  </a:solidFill>
                </a:rPr>
                <a:t>+3 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9568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carte&#10;&#10;Description générée automatiquement">
            <a:extLst>
              <a:ext uri="{FF2B5EF4-FFF2-40B4-BE49-F238E27FC236}">
                <a16:creationId xmlns:a16="http://schemas.microsoft.com/office/drawing/2014/main" id="{3BE990F9-E100-4372-882E-09715AA2A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30" y="1657882"/>
            <a:ext cx="6132872" cy="5199837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5904656" cy="1143000"/>
          </a:xfrm>
        </p:spPr>
        <p:txBody>
          <a:bodyPr/>
          <a:lstStyle/>
          <a:p>
            <a:r>
              <a:rPr lang="fr-FR" dirty="0" err="1"/>
              <a:t>Products</a:t>
            </a:r>
            <a:r>
              <a:rPr lang="fr-FR" dirty="0"/>
              <a:t> for </a:t>
            </a:r>
            <a:r>
              <a:rPr lang="fr-FR" u="sng" dirty="0" err="1"/>
              <a:t>current</a:t>
            </a:r>
            <a:r>
              <a:rPr lang="fr-FR" u="sng" dirty="0"/>
              <a:t> </a:t>
            </a:r>
            <a:r>
              <a:rPr lang="fr-FR" dirty="0" err="1"/>
              <a:t>drought</a:t>
            </a:r>
            <a:endParaRPr lang="fr-FR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2D9EE45-4768-44E9-9005-E2A90D088CAC}"/>
              </a:ext>
            </a:extLst>
          </p:cNvPr>
          <p:cNvSpPr txBox="1"/>
          <p:nvPr/>
        </p:nvSpPr>
        <p:spPr>
          <a:xfrm>
            <a:off x="1455834" y="1258387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1" i="1" kern="0" dirty="0"/>
              <a:t>Spatialization of water stress according to 3 levels :</a:t>
            </a:r>
            <a:endParaRPr kumimoji="0" lang="fr-FR" sz="1600" b="1" i="1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395535" y="2212956"/>
            <a:ext cx="1404000" cy="972000"/>
            <a:chOff x="341530" y="2212956"/>
            <a:chExt cx="1376167" cy="936104"/>
          </a:xfrm>
        </p:grpSpPr>
        <p:sp>
          <p:nvSpPr>
            <p:cNvPr id="7" name="Ellipse 6"/>
            <p:cNvSpPr/>
            <p:nvPr/>
          </p:nvSpPr>
          <p:spPr>
            <a:xfrm>
              <a:off x="431540" y="2212956"/>
              <a:ext cx="1196148" cy="93610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1C944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41530" y="2450175"/>
              <a:ext cx="1376167" cy="444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1C9441"/>
                  </a:solidFill>
                </a:rPr>
                <a:t>AMINISTRATIVE SECTORIZATION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7020273" y="44800"/>
            <a:ext cx="2160239" cy="1584000"/>
            <a:chOff x="6875991" y="44800"/>
            <a:chExt cx="2160239" cy="1584000"/>
          </a:xfrm>
        </p:grpSpPr>
        <p:pic>
          <p:nvPicPr>
            <p:cNvPr id="99" name="Picture 2" descr="L'agence Rurale lance un appel à Manifestations d'Interêt pour des projets  de retenues collinaires | Politique de l'eau partagé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2888" y="91807"/>
              <a:ext cx="1369768" cy="1104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6875991" y="1105580"/>
              <a:ext cx="21602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1C9441"/>
                  </a:solidFill>
                </a:rPr>
                <a:t>Sectorization for producers compensation</a:t>
              </a:r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6947998" y="44800"/>
              <a:ext cx="1980000" cy="1584000"/>
            </a:xfrm>
            <a:prstGeom prst="roundRect">
              <a:avLst>
                <a:gd name="adj" fmla="val 12478"/>
              </a:avLst>
            </a:prstGeom>
            <a:noFill/>
            <a:ln>
              <a:solidFill>
                <a:srgbClr val="1C9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7228280" y="2216368"/>
            <a:ext cx="1404000" cy="972000"/>
            <a:chOff x="341530" y="2212956"/>
            <a:chExt cx="1376167" cy="936104"/>
          </a:xfrm>
        </p:grpSpPr>
        <p:sp>
          <p:nvSpPr>
            <p:cNvPr id="15" name="Ellipse 14"/>
            <p:cNvSpPr/>
            <p:nvPr/>
          </p:nvSpPr>
          <p:spPr>
            <a:xfrm>
              <a:off x="431540" y="2212956"/>
              <a:ext cx="1196148" cy="93610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1C944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41530" y="2450175"/>
              <a:ext cx="1376167" cy="444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1C9441"/>
                  </a:solidFill>
                </a:rPr>
                <a:t>THEMATIC SECTORIZATION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5832296" y="5445224"/>
            <a:ext cx="1404000" cy="972000"/>
            <a:chOff x="341530" y="2212956"/>
            <a:chExt cx="1376167" cy="936104"/>
          </a:xfrm>
        </p:grpSpPr>
        <p:sp>
          <p:nvSpPr>
            <p:cNvPr id="18" name="Ellipse 17"/>
            <p:cNvSpPr/>
            <p:nvPr/>
          </p:nvSpPr>
          <p:spPr>
            <a:xfrm>
              <a:off x="431540" y="2212956"/>
              <a:ext cx="1196148" cy="93610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1C944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41530" y="2450175"/>
              <a:ext cx="1376167" cy="444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1C9441"/>
                  </a:solidFill>
                </a:rPr>
                <a:t>INTRA-PARCEL SECTORIZATION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35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1FF4AB-C431-4D87-95E6-830E5F1D9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14" y="2541539"/>
            <a:ext cx="5530954" cy="412782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820472" y="6525344"/>
            <a:ext cx="323528" cy="332656"/>
          </a:xfrm>
        </p:spPr>
        <p:txBody>
          <a:bodyPr/>
          <a:lstStyle/>
          <a:p>
            <a:fld id="{33FDE788-C688-4606-B90B-DB17022F3032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DB594A-4174-4E3B-8E29-894442FE005A}"/>
              </a:ext>
            </a:extLst>
          </p:cNvPr>
          <p:cNvGrpSpPr/>
          <p:nvPr/>
        </p:nvGrpSpPr>
        <p:grpSpPr>
          <a:xfrm>
            <a:off x="863334" y="2541539"/>
            <a:ext cx="1404000" cy="972000"/>
            <a:chOff x="341530" y="2212956"/>
            <a:chExt cx="1376167" cy="936104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ED08C11-8199-475C-AD7B-4C14E07A91D4}"/>
                </a:ext>
              </a:extLst>
            </p:cNvPr>
            <p:cNvSpPr/>
            <p:nvPr/>
          </p:nvSpPr>
          <p:spPr>
            <a:xfrm>
              <a:off x="431540" y="2212956"/>
              <a:ext cx="1196148" cy="93610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1C944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60BE0DB-CFE5-457A-A280-67763B102BC0}"/>
                </a:ext>
              </a:extLst>
            </p:cNvPr>
            <p:cNvSpPr txBox="1"/>
            <p:nvPr/>
          </p:nvSpPr>
          <p:spPr>
            <a:xfrm>
              <a:off x="341530" y="2450175"/>
              <a:ext cx="1376167" cy="444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1C9441"/>
                  </a:solidFill>
                </a:rPr>
                <a:t>ADMINISTRATIVE</a:t>
              </a:r>
            </a:p>
            <a:p>
              <a:pPr algn="ctr"/>
              <a:r>
                <a:rPr lang="fr-FR" sz="1200" b="1" dirty="0">
                  <a:solidFill>
                    <a:srgbClr val="1C9441"/>
                  </a:solidFill>
                </a:rPr>
                <a:t>SECTORIZATION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48072989-EBB2-42BC-BB04-D6A5A26D13D8}"/>
              </a:ext>
            </a:extLst>
          </p:cNvPr>
          <p:cNvGrpSpPr/>
          <p:nvPr/>
        </p:nvGrpSpPr>
        <p:grpSpPr>
          <a:xfrm>
            <a:off x="1115616" y="4919723"/>
            <a:ext cx="1946979" cy="1584175"/>
            <a:chOff x="821913" y="4365104"/>
            <a:chExt cx="1946979" cy="15841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625420-A7D2-494C-A238-0B561F4033D0}"/>
                </a:ext>
              </a:extLst>
            </p:cNvPr>
            <p:cNvSpPr/>
            <p:nvPr/>
          </p:nvSpPr>
          <p:spPr>
            <a:xfrm>
              <a:off x="821913" y="4365104"/>
              <a:ext cx="1865675" cy="158417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0765446-8760-4A5A-BF50-396271754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8884" y="4678992"/>
              <a:ext cx="981541" cy="1207113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A99F9F3-3B49-437A-95C8-86DC05875C3A}"/>
                </a:ext>
              </a:extLst>
            </p:cNvPr>
            <p:cNvSpPr txBox="1"/>
            <p:nvPr/>
          </p:nvSpPr>
          <p:spPr>
            <a:xfrm>
              <a:off x="903218" y="4407522"/>
              <a:ext cx="1865674" cy="276999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7030A0"/>
                  </a:solidFill>
                </a:rPr>
                <a:t>5 EVOLUTION CLASSES :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7B9352A-0DE5-4C28-A5BD-29D9145A8C8A}"/>
              </a:ext>
            </a:extLst>
          </p:cNvPr>
          <p:cNvGrpSpPr/>
          <p:nvPr/>
        </p:nvGrpSpPr>
        <p:grpSpPr>
          <a:xfrm>
            <a:off x="4373143" y="2251037"/>
            <a:ext cx="2791525" cy="748630"/>
            <a:chOff x="3952859" y="1697879"/>
            <a:chExt cx="2791525" cy="748630"/>
          </a:xfrm>
        </p:grpSpPr>
        <p:sp>
          <p:nvSpPr>
            <p:cNvPr id="40" name="Flèche : droite 39">
              <a:extLst>
                <a:ext uri="{FF2B5EF4-FFF2-40B4-BE49-F238E27FC236}">
                  <a16:creationId xmlns:a16="http://schemas.microsoft.com/office/drawing/2014/main" id="{1A0519A6-87C5-48C2-963B-A10E89754DEC}"/>
                </a:ext>
              </a:extLst>
            </p:cNvPr>
            <p:cNvSpPr/>
            <p:nvPr/>
          </p:nvSpPr>
          <p:spPr>
            <a:xfrm>
              <a:off x="3995936" y="2228565"/>
              <a:ext cx="2664295" cy="217944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ED277D88-0C0C-4F75-A6F1-B1ADAE1BF429}"/>
                </a:ext>
              </a:extLst>
            </p:cNvPr>
            <p:cNvSpPr txBox="1"/>
            <p:nvPr/>
          </p:nvSpPr>
          <p:spPr>
            <a:xfrm>
              <a:off x="3952860" y="1975560"/>
              <a:ext cx="6992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>
                  <a:solidFill>
                    <a:schemeClr val="accent3">
                      <a:lumMod val="50000"/>
                    </a:schemeClr>
                  </a:solidFill>
                </a:rPr>
                <a:t>+1 month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7A1E29DA-5AEB-495E-88C2-A49724E633B8}"/>
                </a:ext>
              </a:extLst>
            </p:cNvPr>
            <p:cNvSpPr txBox="1"/>
            <p:nvPr/>
          </p:nvSpPr>
          <p:spPr>
            <a:xfrm>
              <a:off x="4932008" y="1975560"/>
              <a:ext cx="7505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>
                  <a:solidFill>
                    <a:schemeClr val="accent3">
                      <a:lumMod val="50000"/>
                    </a:schemeClr>
                  </a:solidFill>
                </a:rPr>
                <a:t>+2 months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B0EC118E-FA58-4620-920D-042418F6E6F7}"/>
                </a:ext>
              </a:extLst>
            </p:cNvPr>
            <p:cNvSpPr txBox="1"/>
            <p:nvPr/>
          </p:nvSpPr>
          <p:spPr>
            <a:xfrm>
              <a:off x="5993858" y="1975560"/>
              <a:ext cx="7505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>
                  <a:solidFill>
                    <a:schemeClr val="accent3">
                      <a:lumMod val="50000"/>
                    </a:schemeClr>
                  </a:solidFill>
                </a:rPr>
                <a:t>+3 months</a:t>
              </a:r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F61EECDF-4710-46B2-963F-96EB2CBD65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9194" y="2228565"/>
              <a:ext cx="0" cy="1800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CBBF0919-29BA-41C2-BD6B-961AF8F734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8342" y="2230158"/>
              <a:ext cx="0" cy="1800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96536E7E-B8B9-4315-910F-D4591D79F4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192" y="2228565"/>
              <a:ext cx="0" cy="1800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E162F754-B8BC-42DA-AA95-DE9218DB6DBC}"/>
                </a:ext>
              </a:extLst>
            </p:cNvPr>
            <p:cNvSpPr txBox="1"/>
            <p:nvPr/>
          </p:nvSpPr>
          <p:spPr>
            <a:xfrm>
              <a:off x="3952859" y="1697879"/>
              <a:ext cx="2071065" cy="276999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GB" sz="1200" b="1" u="sng">
                  <a:solidFill>
                    <a:schemeClr val="accent3">
                      <a:lumMod val="50000"/>
                    </a:schemeClr>
                  </a:solidFill>
                </a:rPr>
                <a:t>PROBABILISTIC FORECAST :</a:t>
              </a:r>
            </a:p>
          </p:txBody>
        </p:sp>
      </p:grpSp>
      <p:sp>
        <p:nvSpPr>
          <p:cNvPr id="24" name="Titre 1">
            <a:extLst>
              <a:ext uri="{FF2B5EF4-FFF2-40B4-BE49-F238E27FC236}">
                <a16:creationId xmlns:a16="http://schemas.microsoft.com/office/drawing/2014/main" id="{DD690172-F0BA-4006-A660-B8C9B8C4D642}"/>
              </a:ext>
            </a:extLst>
          </p:cNvPr>
          <p:cNvSpPr txBox="1">
            <a:spLocks/>
          </p:cNvSpPr>
          <p:nvPr/>
        </p:nvSpPr>
        <p:spPr>
          <a:xfrm>
            <a:off x="323528" y="44624"/>
            <a:ext cx="6696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</a:lstStyle>
          <a:p>
            <a:r>
              <a:rPr lang="en-GB" dirty="0"/>
              <a:t>Products for </a:t>
            </a:r>
            <a:r>
              <a:rPr lang="en-GB" u="sng" dirty="0"/>
              <a:t>forecast</a:t>
            </a:r>
            <a:r>
              <a:rPr lang="en-GB" dirty="0"/>
              <a:t> drought</a:t>
            </a:r>
            <a:endParaRPr lang="en-GB" u="sng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130C507-7EFA-4C60-909F-6CEA76038A4B}"/>
              </a:ext>
            </a:extLst>
          </p:cNvPr>
          <p:cNvSpPr txBox="1"/>
          <p:nvPr/>
        </p:nvSpPr>
        <p:spPr>
          <a:xfrm>
            <a:off x="1331640" y="1258387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i="1" kern="0" dirty="0"/>
              <a:t>Evolution trends of the 3-month SPI : </a:t>
            </a:r>
            <a:r>
              <a:rPr lang="en-US" sz="2000" b="1" i="1" kern="0" dirty="0"/>
              <a:t>meteorological "proxy" for vegetation drought</a:t>
            </a:r>
            <a:endParaRPr kumimoji="0" lang="fr-FR" sz="1600" b="1" i="1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B4A9BB1-5F31-49BC-A86F-E5DE0A685828}"/>
              </a:ext>
            </a:extLst>
          </p:cNvPr>
          <p:cNvGrpSpPr/>
          <p:nvPr/>
        </p:nvGrpSpPr>
        <p:grpSpPr>
          <a:xfrm>
            <a:off x="7020273" y="44800"/>
            <a:ext cx="2160239" cy="1584000"/>
            <a:chOff x="6875991" y="44800"/>
            <a:chExt cx="2160239" cy="1584000"/>
          </a:xfrm>
        </p:grpSpPr>
        <p:pic>
          <p:nvPicPr>
            <p:cNvPr id="26" name="Picture 2" descr="L'agence Rurale lance un appel à Manifestations d'Interêt pour des projets  de retenues collinaires | Politique de l'eau partagée">
              <a:extLst>
                <a:ext uri="{FF2B5EF4-FFF2-40B4-BE49-F238E27FC236}">
                  <a16:creationId xmlns:a16="http://schemas.microsoft.com/office/drawing/2014/main" id="{32B900D3-73ED-4BE2-8023-591B74DCC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2888" y="91807"/>
              <a:ext cx="1369768" cy="1104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174C188-EA87-4218-B6A7-6330887BD5EE}"/>
                </a:ext>
              </a:extLst>
            </p:cNvPr>
            <p:cNvSpPr txBox="1"/>
            <p:nvPr/>
          </p:nvSpPr>
          <p:spPr>
            <a:xfrm>
              <a:off x="6875991" y="1105580"/>
              <a:ext cx="21602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1C9441"/>
                  </a:solidFill>
                </a:rPr>
                <a:t>Sectorization for producers compensation</a:t>
              </a:r>
            </a:p>
          </p:txBody>
        </p:sp>
        <p:sp>
          <p:nvSpPr>
            <p:cNvPr id="28" name="Rectangle à coins arrondis 9">
              <a:extLst>
                <a:ext uri="{FF2B5EF4-FFF2-40B4-BE49-F238E27FC236}">
                  <a16:creationId xmlns:a16="http://schemas.microsoft.com/office/drawing/2014/main" id="{933D2210-EFE3-4675-9838-E3FBDF934A94}"/>
                </a:ext>
              </a:extLst>
            </p:cNvPr>
            <p:cNvSpPr/>
            <p:nvPr/>
          </p:nvSpPr>
          <p:spPr>
            <a:xfrm>
              <a:off x="6947998" y="44800"/>
              <a:ext cx="1980000" cy="1584000"/>
            </a:xfrm>
            <a:prstGeom prst="roundRect">
              <a:avLst>
                <a:gd name="adj" fmla="val 12478"/>
              </a:avLst>
            </a:prstGeom>
            <a:noFill/>
            <a:ln>
              <a:solidFill>
                <a:srgbClr val="1C9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4696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147248" cy="1143000"/>
          </a:xfrm>
        </p:spPr>
        <p:txBody>
          <a:bodyPr/>
          <a:lstStyle/>
          <a:p>
            <a:r>
              <a:rPr lang="fr-FR" dirty="0"/>
              <a:t>User Platform</a:t>
            </a:r>
            <a:endParaRPr lang="fr-FR" u="sng" dirty="0"/>
          </a:p>
        </p:txBody>
      </p:sp>
      <p:pic>
        <p:nvPicPr>
          <p:cNvPr id="11" name="Picture 2" descr="L'agence Rurale lance un appel à Manifestations d'Interêt pour des projets  de retenues collinaires | Politique de l'eau partagé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38082"/>
            <a:ext cx="810155" cy="65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820472" y="6525344"/>
            <a:ext cx="323528" cy="332656"/>
          </a:xfrm>
        </p:spPr>
        <p:txBody>
          <a:bodyPr/>
          <a:lstStyle/>
          <a:p>
            <a:fld id="{33FDE788-C688-4606-B90B-DB17022F3032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2" name="Demo_Plateforme">
            <a:hlinkClick r:id="" action="ppaction://media"/>
            <a:extLst>
              <a:ext uri="{FF2B5EF4-FFF2-40B4-BE49-F238E27FC236}">
                <a16:creationId xmlns:a16="http://schemas.microsoft.com/office/drawing/2014/main" id="{AB53474E-12EA-4D0A-83E4-CFC8E0BA2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444" b="3663"/>
          <a:stretch/>
        </p:blipFill>
        <p:spPr>
          <a:xfrm>
            <a:off x="0" y="1628800"/>
            <a:ext cx="9144000" cy="4469358"/>
          </a:xfrm>
          <a:prstGeom prst="rect">
            <a:avLst/>
          </a:prstGeom>
        </p:spPr>
      </p:pic>
      <p:pic>
        <p:nvPicPr>
          <p:cNvPr id="7" name="Image 6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9C3DAB63-FC8D-47E5-AECA-A1FD0114B7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80822"/>
            <a:ext cx="1512168" cy="38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3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7</a:t>
            </a:fld>
            <a:endParaRPr lang="fr-FR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527279"/>
              </p:ext>
            </p:extLst>
          </p:nvPr>
        </p:nvGraphicFramePr>
        <p:xfrm>
          <a:off x="251520" y="1844824"/>
          <a:ext cx="8712968" cy="1958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9654"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FFFFFF"/>
                          </a:solidFill>
                        </a:rPr>
                        <a:t>TASKS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solidFill>
                            <a:srgbClr val="FFFFFF"/>
                          </a:solidFill>
                        </a:rPr>
                        <a:t>Developpements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solidFill>
                            <a:srgbClr val="FFFFFF"/>
                          </a:solidFill>
                        </a:rPr>
                        <a:t>Validation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solidFill>
                            <a:srgbClr val="FFFFFF"/>
                          </a:solidFill>
                        </a:rPr>
                        <a:t>User feedbacks*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654">
                <a:tc>
                  <a:txBody>
                    <a:bodyPr/>
                    <a:lstStyle/>
                    <a:p>
                      <a:r>
                        <a:rPr lang="en-GB" b="1" baseline="0" noProof="0"/>
                        <a:t>CURRENT Indicator</a:t>
                      </a:r>
                      <a:endParaRPr lang="en-GB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b="1" noProof="0">
                        <a:solidFill>
                          <a:srgbClr val="1C944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54">
                <a:tc>
                  <a:txBody>
                    <a:bodyPr/>
                    <a:lstStyle/>
                    <a:p>
                      <a:r>
                        <a:rPr lang="en-GB" b="1" noProof="0"/>
                        <a:t>FORECAST Indicator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b="1" i="1" noProof="0">
                        <a:solidFill>
                          <a:srgbClr val="E65D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b="1" i="1" noProof="0">
                        <a:solidFill>
                          <a:srgbClr val="E65D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1" noProof="0" dirty="0">
                          <a:solidFill>
                            <a:srgbClr val="E65D00"/>
                          </a:solidFill>
                        </a:rPr>
                        <a:t>Waiting for drought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654">
                <a:tc>
                  <a:txBody>
                    <a:bodyPr/>
                    <a:lstStyle/>
                    <a:p>
                      <a:r>
                        <a:rPr lang="en-GB" b="1" noProof="0"/>
                        <a:t>PLATEFORM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66" y="2410639"/>
            <a:ext cx="385586" cy="324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21" y="2914695"/>
            <a:ext cx="385586" cy="324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2410639"/>
            <a:ext cx="385586" cy="324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2912887"/>
            <a:ext cx="385586" cy="324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7" y="2412447"/>
            <a:ext cx="385586" cy="3240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698353" y="3861048"/>
            <a:ext cx="2412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/>
              <a:t>* </a:t>
            </a:r>
            <a:r>
              <a:rPr lang="en-US" sz="1100" i="1" dirty="0"/>
              <a:t>Test of the platform by the Rural Agency for the current indicator</a:t>
            </a:r>
            <a:endParaRPr lang="fr-FR" sz="1100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1043608" y="4802093"/>
            <a:ext cx="7482561" cy="110799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b="1" dirty="0"/>
              <a:t>Possible improvements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Local indicator integrating radar (S1) and thermal products (</a:t>
            </a:r>
            <a:r>
              <a:rPr lang="en-US" sz="1600" dirty="0" err="1"/>
              <a:t>Trishna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Thematic validation with in-situ acquisition on canopy stress, soil moisture level,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User platform (</a:t>
            </a:r>
            <a:r>
              <a:rPr lang="en-GB" sz="1600" i="1" dirty="0"/>
              <a:t>time steps, area selection, etc.)</a:t>
            </a:r>
            <a:endParaRPr lang="en-GB" sz="1600" dirty="0"/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673224" y="274638"/>
            <a:ext cx="3898776" cy="1143000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BDC9017-E4B9-4C8D-A91F-A0ADFE159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66" y="3399283"/>
            <a:ext cx="385586" cy="32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596860D-8BAC-487D-A905-3C7199205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58" y="3397475"/>
            <a:ext cx="385586" cy="324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9CC4827-D0F7-4E0B-8603-0CAE65CE3B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7" y="3415975"/>
            <a:ext cx="385586" cy="324000"/>
          </a:xfrm>
          <a:prstGeom prst="rect">
            <a:avLst/>
          </a:prstGeom>
        </p:spPr>
      </p:pic>
      <p:pic>
        <p:nvPicPr>
          <p:cNvPr id="17" name="Image 16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7CA67761-891F-4E79-8574-8D2EEB530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80822"/>
            <a:ext cx="1512168" cy="38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GB"/>
              <a:t>Externalities for valorization</a:t>
            </a:r>
          </a:p>
        </p:txBody>
      </p:sp>
      <p:sp>
        <p:nvSpPr>
          <p:cNvPr id="9" name="Flèche vers le haut 38">
            <a:extLst>
              <a:ext uri="{FF2B5EF4-FFF2-40B4-BE49-F238E27FC236}">
                <a16:creationId xmlns:a16="http://schemas.microsoft.com/office/drawing/2014/main" id="{91F7CEE4-1390-481D-A8A9-9F24DA6956E7}"/>
              </a:ext>
            </a:extLst>
          </p:cNvPr>
          <p:cNvSpPr/>
          <p:nvPr/>
        </p:nvSpPr>
        <p:spPr>
          <a:xfrm rot="5400000">
            <a:off x="4082558" y="1902446"/>
            <a:ext cx="964939" cy="8510888"/>
          </a:xfrm>
          <a:prstGeom prst="upArrow">
            <a:avLst>
              <a:gd name="adj1" fmla="val 57816"/>
              <a:gd name="adj2" fmla="val 41689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3308A71-C717-4995-ADFC-DA22956F23B7}"/>
              </a:ext>
            </a:extLst>
          </p:cNvPr>
          <p:cNvSpPr txBox="1"/>
          <p:nvPr/>
        </p:nvSpPr>
        <p:spPr>
          <a:xfrm>
            <a:off x="22804" y="545819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2021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919CF04-6BB4-4E8D-9020-81A846A33234}"/>
              </a:ext>
            </a:extLst>
          </p:cNvPr>
          <p:cNvSpPr txBox="1"/>
          <p:nvPr/>
        </p:nvSpPr>
        <p:spPr>
          <a:xfrm>
            <a:off x="2075964" y="545819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2022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9F4BF5D1-BF92-491D-AC33-3C8A9A5CD14E}"/>
              </a:ext>
            </a:extLst>
          </p:cNvPr>
          <p:cNvCxnSpPr>
            <a:cxnSpLocks/>
          </p:cNvCxnSpPr>
          <p:nvPr/>
        </p:nvCxnSpPr>
        <p:spPr>
          <a:xfrm rot="16200000">
            <a:off x="2629207" y="4725072"/>
            <a:ext cx="1296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EE167B25-8E9E-4ADE-9AC8-52A9A682AA78}"/>
              </a:ext>
            </a:extLst>
          </p:cNvPr>
          <p:cNvSpPr txBox="1"/>
          <p:nvPr/>
        </p:nvSpPr>
        <p:spPr>
          <a:xfrm>
            <a:off x="2990526" y="5445224"/>
            <a:ext cx="573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Now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D6F18D1C-8754-4B2E-879F-7BBDA1D3B6C8}"/>
              </a:ext>
            </a:extLst>
          </p:cNvPr>
          <p:cNvGrpSpPr/>
          <p:nvPr/>
        </p:nvGrpSpPr>
        <p:grpSpPr>
          <a:xfrm>
            <a:off x="305843" y="1352225"/>
            <a:ext cx="2437241" cy="1787768"/>
            <a:chOff x="305843" y="1280217"/>
            <a:chExt cx="2437241" cy="17877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4494A2C4-998D-4D5F-9CE4-2783E9AFD6DB}"/>
                </a:ext>
              </a:extLst>
            </p:cNvPr>
            <p:cNvSpPr/>
            <p:nvPr/>
          </p:nvSpPr>
          <p:spPr>
            <a:xfrm>
              <a:off x="305843" y="1514454"/>
              <a:ext cx="2219204" cy="1553531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3CB5E8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3BEC3A4-A6C8-43BB-8320-375CD4D8B4C3}"/>
                </a:ext>
              </a:extLst>
            </p:cNvPr>
            <p:cNvSpPr txBox="1"/>
            <p:nvPr/>
          </p:nvSpPr>
          <p:spPr>
            <a:xfrm>
              <a:off x="320006" y="1558519"/>
              <a:ext cx="1722266" cy="9438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EO4DM Project :</a:t>
              </a:r>
            </a:p>
            <a:p>
              <a:pPr marL="176213" marR="0" lvl="0" indent="-841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Global </a:t>
              </a:r>
              <a:r>
                <a:rPr kumimoji="0" lang="fr-FR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drought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in NC</a:t>
              </a:r>
            </a:p>
            <a:p>
              <a:pPr marL="176213" marR="0" lvl="0" indent="-841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First local </a:t>
              </a:r>
              <a:r>
                <a:rPr kumimoji="0" lang="fr-FR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indicator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6213" marR="0" lvl="0" indent="-841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fr-FR" sz="1200" kern="0" dirty="0" err="1">
                  <a:solidFill>
                    <a:prstClr val="black"/>
                  </a:solidFill>
                </a:rPr>
                <a:t>Plateform</a:t>
              </a:r>
              <a:r>
                <a:rPr lang="fr-FR" sz="1200" kern="0" dirty="0">
                  <a:solidFill>
                    <a:prstClr val="black"/>
                  </a:solidFill>
                </a:rPr>
                <a:t> prototype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2196810-54E3-49CB-9E4D-881DB5B4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577458"/>
              <a:ext cx="347486" cy="347486"/>
            </a:xfrm>
            <a:prstGeom prst="rect">
              <a:avLst/>
            </a:prstGeom>
            <a:effectLst/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4B69476-23B2-4202-A844-C9CA367A2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458" y="2580663"/>
              <a:ext cx="422820" cy="341076"/>
            </a:xfrm>
            <a:prstGeom prst="rect">
              <a:avLst/>
            </a:prstGeom>
            <a:effectLst/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1CB92CAF-8941-40D8-811B-DB0EB8D6A35F}"/>
                </a:ext>
              </a:extLst>
            </p:cNvPr>
            <p:cNvGrpSpPr/>
            <p:nvPr/>
          </p:nvGrpSpPr>
          <p:grpSpPr>
            <a:xfrm>
              <a:off x="2036648" y="1280217"/>
              <a:ext cx="706436" cy="645251"/>
              <a:chOff x="2026226" y="1781394"/>
              <a:chExt cx="706436" cy="645251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DF1F0C5-4BAF-4B3B-8962-F874E4B3012A}"/>
                  </a:ext>
                </a:extLst>
              </p:cNvPr>
              <p:cNvSpPr/>
              <p:nvPr/>
            </p:nvSpPr>
            <p:spPr>
              <a:xfrm>
                <a:off x="2026226" y="1781394"/>
                <a:ext cx="706436" cy="64525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21AAE7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475ED230-224B-486D-BF92-7C6092163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1477" y="1864326"/>
                <a:ext cx="595934" cy="417407"/>
              </a:xfrm>
              <a:prstGeom prst="rect">
                <a:avLst/>
              </a:prstGeom>
            </p:spPr>
          </p:pic>
        </p:grp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428FF60-2F85-43B4-A83B-1CFC9E9ED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99" y="2579388"/>
              <a:ext cx="336928" cy="324000"/>
            </a:xfrm>
            <a:prstGeom prst="rect">
              <a:avLst/>
            </a:prstGeom>
          </p:spPr>
        </p:pic>
      </p:grpSp>
      <p:pic>
        <p:nvPicPr>
          <p:cNvPr id="40" name="Image 39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C21B3763-6934-462A-9790-D571A4348B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80822"/>
            <a:ext cx="1512168" cy="383900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EEC429C6-A94A-4ADD-AC1A-D5F81053375C}"/>
              </a:ext>
            </a:extLst>
          </p:cNvPr>
          <p:cNvGrpSpPr/>
          <p:nvPr/>
        </p:nvGrpSpPr>
        <p:grpSpPr>
          <a:xfrm>
            <a:off x="2771800" y="1988840"/>
            <a:ext cx="3211640" cy="2080991"/>
            <a:chOff x="2859982" y="1484784"/>
            <a:chExt cx="3211640" cy="2080991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B3A995F9-E8DE-4EAC-B3AA-85FD0E80990F}"/>
                </a:ext>
              </a:extLst>
            </p:cNvPr>
            <p:cNvSpPr/>
            <p:nvPr/>
          </p:nvSpPr>
          <p:spPr>
            <a:xfrm>
              <a:off x="2859982" y="1883670"/>
              <a:ext cx="2645490" cy="1682105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E6783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E427B9F-D2AC-42D6-B0F9-F0C1AAE84A68}"/>
                </a:ext>
              </a:extLst>
            </p:cNvPr>
            <p:cNvSpPr txBox="1"/>
            <p:nvPr/>
          </p:nvSpPr>
          <p:spPr>
            <a:xfrm>
              <a:off x="2883219" y="1972791"/>
              <a:ext cx="2491231" cy="9438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Industrialization &amp; Pacific :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6213" marR="0" lvl="0" indent="-841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0" dirty="0">
                  <a:solidFill>
                    <a:prstClr val="black"/>
                  </a:solidFill>
                </a:rPr>
                <a:t>"Fonds Pacific" project</a:t>
              </a:r>
            </a:p>
            <a:p>
              <a:pPr marL="176213" marR="0" lvl="0" indent="-841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0" dirty="0">
                  <a:solidFill>
                    <a:prstClr val="black"/>
                  </a:solidFill>
                </a:rPr>
                <a:t>Operational production on NC</a:t>
              </a:r>
            </a:p>
            <a:p>
              <a:pPr marL="176213" marR="0" lvl="0" indent="-841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Adaptation to </a:t>
              </a:r>
              <a:r>
                <a:rPr lang="en-GB" sz="1200" kern="0" dirty="0">
                  <a:solidFill>
                    <a:prstClr val="black"/>
                  </a:solidFill>
                </a:rPr>
                <a:t>other Pacific islands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A3EFEC8E-5DAB-48FA-B678-462214040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7547" y="2924944"/>
              <a:ext cx="880649" cy="601303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1AE551E7-BA45-43AA-AD01-7B91E7AE3DC6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5605" y="3066208"/>
              <a:ext cx="547783" cy="283035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AADEF89-9116-4CFD-A47F-DA75BC945EEA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377" y="3057559"/>
              <a:ext cx="275074" cy="283035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F305471-DB09-4CE5-B865-4A8E837B3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2058" y="2979273"/>
              <a:ext cx="491485" cy="491485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9071D40-46B5-4BBE-A5D7-8780BAA5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484784"/>
              <a:ext cx="1067574" cy="481205"/>
            </a:xfrm>
            <a:prstGeom prst="rect">
              <a:avLst/>
            </a:prstGeom>
            <a:ln>
              <a:solidFill>
                <a:srgbClr val="E65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63DC7446-0106-443C-9ABB-6B432AABA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73" y="3018867"/>
              <a:ext cx="336928" cy="324000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540D0B0-3C18-47BA-9CFC-B251B9FFDCF0}"/>
              </a:ext>
            </a:extLst>
          </p:cNvPr>
          <p:cNvGrpSpPr/>
          <p:nvPr/>
        </p:nvGrpSpPr>
        <p:grpSpPr>
          <a:xfrm>
            <a:off x="5652120" y="2695737"/>
            <a:ext cx="3346495" cy="2821495"/>
            <a:chOff x="5814941" y="2335697"/>
            <a:chExt cx="3346495" cy="2821495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CF399B87-CA60-4C9A-A4EC-968F77391BA1}"/>
                </a:ext>
              </a:extLst>
            </p:cNvPr>
            <p:cNvSpPr/>
            <p:nvPr/>
          </p:nvSpPr>
          <p:spPr>
            <a:xfrm>
              <a:off x="5814941" y="2740424"/>
              <a:ext cx="3054427" cy="2416768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489465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0CDA464A-F837-43DA-AE1F-91B2BD0C9886}"/>
                </a:ext>
              </a:extLst>
            </p:cNvPr>
            <p:cNvSpPr txBox="1"/>
            <p:nvPr/>
          </p:nvSpPr>
          <p:spPr>
            <a:xfrm>
              <a:off x="5945091" y="2794201"/>
              <a:ext cx="2659357" cy="1497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Valorization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in agriculture :</a:t>
              </a:r>
            </a:p>
            <a:p>
              <a:pPr marL="176213" marR="0" lvl="0" indent="-841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Decision-making </a:t>
              </a:r>
              <a:r>
                <a:rPr lang="en-GB" sz="1200" kern="0" dirty="0">
                  <a:solidFill>
                    <a:prstClr val="black"/>
                  </a:solidFill>
                </a:rPr>
                <a:t>tool for water management</a:t>
              </a:r>
            </a:p>
            <a:p>
              <a:pPr marL="176213" marR="0" lvl="0" indent="-841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Projects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in </a:t>
              </a:r>
              <a:r>
                <a:rPr kumimoji="0" lang="en-GB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preparation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GB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with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local and </a:t>
              </a:r>
              <a:r>
                <a:rPr kumimoji="0" lang="en-GB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metropolitan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GB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partners</a:t>
              </a:r>
            </a:p>
            <a:p>
              <a:pPr marL="176213" marR="0" lvl="0" indent="-841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Field instrumentalization for local calibration and validation</a:t>
              </a: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98D6322-1EBD-4EC3-A3C4-F991C2CE7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1781" y="4230795"/>
              <a:ext cx="400579" cy="452558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CB6E680-11B2-4FA8-B94E-A597215BE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8429" y="4305087"/>
              <a:ext cx="365979" cy="333532"/>
            </a:xfrm>
            <a:prstGeom prst="rect">
              <a:avLst/>
            </a:prstGeom>
            <a:effectLst/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C7354CD2-DA39-4D4F-9A05-3E2CFE857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8022" y="4150420"/>
              <a:ext cx="572450" cy="646732"/>
            </a:xfrm>
            <a:prstGeom prst="rect">
              <a:avLst/>
            </a:prstGeom>
          </p:spPr>
        </p:pic>
        <p:pic>
          <p:nvPicPr>
            <p:cNvPr id="3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1605766-4C70-4EA9-91E8-4587E94E6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368" y="4352141"/>
              <a:ext cx="888936" cy="294489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C205DDDA-9D6C-40E0-8E4B-BBAB8CB99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4305092"/>
              <a:ext cx="336928" cy="324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AF20BCA-FFB6-44FB-953C-F422931AF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2335697"/>
              <a:ext cx="890143" cy="543696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B5A62F9-B0F7-4605-9844-6858B64EF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480" y="2600734"/>
              <a:ext cx="510701" cy="357707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A7E7741-A535-4659-818A-6BE3272FA962}"/>
                </a:ext>
              </a:extLst>
            </p:cNvPr>
            <p:cNvSpPr txBox="1"/>
            <p:nvPr/>
          </p:nvSpPr>
          <p:spPr>
            <a:xfrm>
              <a:off x="8869368" y="2965761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?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22332DA-30F7-424C-8328-327694940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457" y="4825820"/>
              <a:ext cx="800478" cy="200779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218BAD2B-C364-4C68-AF71-B846CD75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330" y="4712893"/>
              <a:ext cx="426635" cy="42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65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E788-C688-4606-B90B-DB17022F3032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547664" y="2564904"/>
            <a:ext cx="6048672" cy="1143000"/>
          </a:xfrm>
        </p:spPr>
        <p:txBody>
          <a:bodyPr/>
          <a:lstStyle/>
          <a:p>
            <a:pPr algn="ctr"/>
            <a:r>
              <a:rPr lang="fr-FR" sz="4800" b="1" dirty="0" err="1"/>
              <a:t>Thank</a:t>
            </a:r>
            <a:r>
              <a:rPr lang="fr-FR" sz="4800" b="1" dirty="0"/>
              <a:t> </a:t>
            </a:r>
            <a:r>
              <a:rPr lang="fr-FR" sz="4800" b="1" dirty="0" err="1"/>
              <a:t>you</a:t>
            </a:r>
            <a:r>
              <a:rPr lang="fr-FR" sz="4800" b="1" dirty="0"/>
              <a:t> for </a:t>
            </a:r>
            <a:r>
              <a:rPr lang="fr-FR" sz="4800" b="1" dirty="0" err="1"/>
              <a:t>your</a:t>
            </a:r>
            <a:r>
              <a:rPr lang="fr-FR" sz="4800" b="1" dirty="0"/>
              <a:t> attention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EFF420-6B45-417A-8A87-E658535F7B24}"/>
              </a:ext>
            </a:extLst>
          </p:cNvPr>
          <p:cNvSpPr txBox="1"/>
          <p:nvPr/>
        </p:nvSpPr>
        <p:spPr>
          <a:xfrm>
            <a:off x="3492944" y="4365104"/>
            <a:ext cx="2447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i="1" dirty="0" err="1">
                <a:solidFill>
                  <a:schemeClr val="bg1"/>
                </a:solidFill>
              </a:rPr>
              <a:t>Any</a:t>
            </a:r>
            <a:r>
              <a:rPr lang="fr-FR" sz="2800" i="1" dirty="0">
                <a:solidFill>
                  <a:schemeClr val="bg1"/>
                </a:solidFill>
              </a:rPr>
              <a:t> questions ?</a:t>
            </a:r>
          </a:p>
        </p:txBody>
      </p:sp>
    </p:spTree>
    <p:extLst>
      <p:ext uri="{BB962C8B-B14F-4D97-AF65-F5344CB8AC3E}">
        <p14:creationId xmlns:p14="http://schemas.microsoft.com/office/powerpoint/2010/main" val="8087837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132136"/>
      </a:dk1>
      <a:lt1>
        <a:srgbClr val="A2BD30"/>
      </a:lt1>
      <a:dk2>
        <a:srgbClr val="DEE7F3"/>
      </a:dk2>
      <a:lt2>
        <a:srgbClr val="EDF3D3"/>
      </a:lt2>
      <a:accent1>
        <a:srgbClr val="132136"/>
      </a:accent1>
      <a:accent2>
        <a:srgbClr val="326FB0"/>
      </a:accent2>
      <a:accent3>
        <a:srgbClr val="6BB9E7"/>
      </a:accent3>
      <a:accent4>
        <a:srgbClr val="A2BD30"/>
      </a:accent4>
      <a:accent5>
        <a:srgbClr val="166635"/>
      </a:accent5>
      <a:accent6>
        <a:srgbClr val="000000"/>
      </a:accent6>
      <a:hlink>
        <a:srgbClr val="166635"/>
      </a:hlink>
      <a:folHlink>
        <a:srgbClr val="A2BD3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Microsoft Macintosh PowerPoint</Application>
  <PresentationFormat>Affichage à l'écran (4:3)</PresentationFormat>
  <Paragraphs>119</Paragraphs>
  <Slides>9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Calibri</vt:lpstr>
      <vt:lpstr>Open Sans</vt:lpstr>
      <vt:lpstr>Open Sans Extrabold</vt:lpstr>
      <vt:lpstr>Open Sans Light</vt:lpstr>
      <vt:lpstr>Open Sans Semibold</vt:lpstr>
      <vt:lpstr>Thème Office</vt:lpstr>
      <vt:lpstr>Présentation PowerPoint</vt:lpstr>
      <vt:lpstr>Drought and Resilience in New Caledonia</vt:lpstr>
      <vt:lpstr>EO4DM system</vt:lpstr>
      <vt:lpstr>Products for current drought</vt:lpstr>
      <vt:lpstr>Présentation PowerPoint</vt:lpstr>
      <vt:lpstr>User Platform</vt:lpstr>
      <vt:lpstr>Conclusion</vt:lpstr>
      <vt:lpstr>Externalities for valorization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Massenet</dc:creator>
  <cp:lastModifiedBy>Charles-Henri BRINON</cp:lastModifiedBy>
  <cp:revision>194</cp:revision>
  <dcterms:created xsi:type="dcterms:W3CDTF">2021-01-26T03:38:37Z</dcterms:created>
  <dcterms:modified xsi:type="dcterms:W3CDTF">2022-11-29T22:16:20Z</dcterms:modified>
</cp:coreProperties>
</file>