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5"/>
    <p:sldMasterId id="2147483773" r:id="rId6"/>
    <p:sldMasterId id="2147483786" r:id="rId7"/>
  </p:sldMasterIdLst>
  <p:notesMasterIdLst>
    <p:notesMasterId r:id="rId19"/>
  </p:notesMasterIdLst>
  <p:handoutMasterIdLst>
    <p:handoutMasterId r:id="rId20"/>
  </p:handoutMasterIdLst>
  <p:sldIdLst>
    <p:sldId id="296" r:id="rId8"/>
    <p:sldId id="342" r:id="rId9"/>
    <p:sldId id="333" r:id="rId10"/>
    <p:sldId id="336" r:id="rId11"/>
    <p:sldId id="340" r:id="rId12"/>
    <p:sldId id="319" r:id="rId13"/>
    <p:sldId id="321" r:id="rId14"/>
    <p:sldId id="354" r:id="rId15"/>
    <p:sldId id="323" r:id="rId16"/>
    <p:sldId id="337" r:id="rId17"/>
    <p:sldId id="331" r:id="rId18"/>
  </p:sldIdLst>
  <p:sldSz cx="10160000" cy="5715000"/>
  <p:notesSz cx="6858000" cy="9144000"/>
  <p:defaultTextStyle>
    <a:defPPr>
      <a:defRPr lang="fr-FR"/>
    </a:defPPr>
    <a:lvl1pPr marL="0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1pPr>
    <a:lvl2pPr marL="398587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2pPr>
    <a:lvl3pPr marL="797174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3pPr>
    <a:lvl4pPr marL="1195761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4pPr>
    <a:lvl5pPr marL="1594348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5pPr>
    <a:lvl6pPr marL="1992935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6pPr>
    <a:lvl7pPr marL="2391522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7pPr>
    <a:lvl8pPr marL="2790109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8pPr>
    <a:lvl9pPr marL="3188696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C2190D22-B9BC-4008-9728-56BE786A10C8}">
          <p14:sldIdLst>
            <p14:sldId id="296"/>
            <p14:sldId id="342"/>
            <p14:sldId id="333"/>
            <p14:sldId id="336"/>
            <p14:sldId id="340"/>
            <p14:sldId id="319"/>
            <p14:sldId id="321"/>
            <p14:sldId id="354"/>
            <p14:sldId id="323"/>
            <p14:sldId id="337"/>
            <p14:sldId id="3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2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B681"/>
    <a:srgbClr val="E9BC8B"/>
    <a:srgbClr val="EBC295"/>
    <a:srgbClr val="E0B25E"/>
    <a:srgbClr val="FFCE33"/>
    <a:srgbClr val="FFD347"/>
    <a:srgbClr val="EDC9A1"/>
    <a:srgbClr val="E3AA6B"/>
    <a:srgbClr val="E2B86C"/>
    <a:srgbClr val="E0B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205" autoAdjust="0"/>
    <p:restoredTop sz="82984" autoAdjust="0"/>
  </p:normalViewPr>
  <p:slideViewPr>
    <p:cSldViewPr snapToGrid="0">
      <p:cViewPr varScale="1">
        <p:scale>
          <a:sx n="68" d="100"/>
          <a:sy n="68" d="100"/>
        </p:scale>
        <p:origin x="772" y="56"/>
      </p:cViewPr>
      <p:guideLst>
        <p:guide orient="horz" pos="1800"/>
        <p:guide pos="3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-164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1A274-FC23-4DE8-8FCA-21A45DE66B3A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75ADF-E698-41DB-A034-2F11D3D5CE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8753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93242-A1A9-CC43-A2EE-9EE798A2CEAF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E462F-C152-3342-BD7F-580EF8FAFC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379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1pPr>
    <a:lvl2pPr marL="398587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2pPr>
    <a:lvl3pPr marL="797174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3pPr>
    <a:lvl4pPr marL="1195761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4pPr>
    <a:lvl5pPr marL="1594348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5pPr>
    <a:lvl6pPr marL="1992935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6pPr>
    <a:lvl7pPr marL="2391522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7pPr>
    <a:lvl8pPr marL="2790109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8pPr>
    <a:lvl9pPr marL="3188696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Dans</a:t>
            </a:r>
            <a:r>
              <a:rPr lang="fr-FR" baseline="0" dirty="0"/>
              <a:t> une semaine ou il est surtout question de </a:t>
            </a:r>
            <a:r>
              <a:rPr lang="fr-FR" baseline="0" dirty="0" err="1"/>
              <a:t>teledetection</a:t>
            </a:r>
            <a:r>
              <a:rPr lang="fr-FR" baseline="0" dirty="0"/>
              <a:t> </a:t>
            </a:r>
            <a:r>
              <a:rPr lang="fr-FR" baseline="0" dirty="0" err="1"/>
              <a:t>a</a:t>
            </a:r>
            <a:r>
              <a:rPr lang="fr-FR" baseline="0" dirty="0"/>
              <a:t> base d’image spatiale je voudrais ouvrir une </a:t>
            </a:r>
            <a:r>
              <a:rPr lang="fr-FR" baseline="0" dirty="0" err="1"/>
              <a:t>parenthese</a:t>
            </a:r>
            <a:r>
              <a:rPr lang="fr-FR" baseline="0" dirty="0"/>
              <a:t> et vous parler de </a:t>
            </a:r>
            <a:r>
              <a:rPr lang="fr-FR" baseline="0" dirty="0" err="1"/>
              <a:t>géodésir</a:t>
            </a:r>
            <a:r>
              <a:rPr lang="fr-FR" baseline="0" dirty="0"/>
              <a:t> spatiale</a:t>
            </a:r>
            <a:endParaRPr lang="fr-FR" dirty="0"/>
          </a:p>
          <a:p>
            <a:r>
              <a:rPr lang="fr-FR" dirty="0"/>
              <a:t>cnes</a:t>
            </a:r>
          </a:p>
          <a:p>
            <a:r>
              <a:rPr lang="fr-FR" dirty="0"/>
              <a:t>IGS</a:t>
            </a:r>
          </a:p>
          <a:p>
            <a:r>
              <a:rPr lang="fr-FR" dirty="0"/>
              <a:t>Je vous remercie de me donner</a:t>
            </a:r>
            <a:r>
              <a:rPr lang="fr-FR" baseline="0" dirty="0"/>
              <a:t> l’</a:t>
            </a:r>
            <a:r>
              <a:rPr lang="fr-FR" baseline="0" dirty="0" err="1"/>
              <a:t>opportnuité</a:t>
            </a:r>
            <a:r>
              <a:rPr lang="fr-FR" baseline="0" dirty="0"/>
              <a:t> de parler de l’intérêt de la GS pour le</a:t>
            </a:r>
            <a:r>
              <a:rPr lang="fr-FR" dirty="0"/>
              <a:t> </a:t>
            </a:r>
            <a:r>
              <a:rPr lang="fr-FR" dirty="0" err="1"/>
              <a:t>geospatial</a:t>
            </a:r>
            <a:r>
              <a:rPr lang="fr-FR" dirty="0"/>
              <a:t> en général et</a:t>
            </a:r>
            <a:r>
              <a:rPr lang="fr-FR" baseline="0" dirty="0"/>
              <a:t> pour les pays et territoires insulaires du Pacifique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304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Global + intérêt</a:t>
            </a:r>
            <a:r>
              <a:rPr lang="fr-FR" baseline="0" dirty="0"/>
              <a:t> </a:t>
            </a:r>
            <a:r>
              <a:rPr lang="fr-FR" baseline="0" dirty="0" err="1"/>
              <a:t>regional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7036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Ces infrastructure</a:t>
            </a:r>
            <a:r>
              <a:rPr lang="fr-FR" baseline="0" dirty="0"/>
              <a:t> constituent en effet le socle sur lequel repose le </a:t>
            </a:r>
            <a:r>
              <a:rPr lang="fr-FR" baseline="0" dirty="0" err="1"/>
              <a:t>geospatial</a:t>
            </a:r>
            <a:r>
              <a:rPr lang="fr-FR" baseline="0" dirty="0"/>
              <a:t> et l’OT. Ce socle il est constitué…</a:t>
            </a:r>
            <a:endParaRPr lang="fr-FR" dirty="0"/>
          </a:p>
          <a:p>
            <a:r>
              <a:rPr lang="fr-FR" dirty="0"/>
              <a:t>Le repère</a:t>
            </a:r>
          </a:p>
          <a:p>
            <a:r>
              <a:rPr lang="fr-FR" dirty="0"/>
              <a:t>Les</a:t>
            </a:r>
            <a:r>
              <a:rPr lang="fr-FR" baseline="0" dirty="0"/>
              <a:t> </a:t>
            </a:r>
            <a:r>
              <a:rPr lang="fr-FR" baseline="0" dirty="0" err="1"/>
              <a:t>parametres</a:t>
            </a:r>
            <a:r>
              <a:rPr lang="fr-FR" baseline="0" dirty="0"/>
              <a:t>…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Justement en parlant d’infrastructure </a:t>
            </a:r>
            <a:r>
              <a:rPr lang="fr-FR" dirty="0" err="1"/>
              <a:t>gedesique</a:t>
            </a:r>
            <a:r>
              <a:rPr lang="fr-FR" dirty="0"/>
              <a:t>…</a:t>
            </a:r>
          </a:p>
          <a:p>
            <a:r>
              <a:rPr lang="fr-FR" dirty="0"/>
              <a:t>Avant d’exploiter ces données comment la </a:t>
            </a:r>
            <a:r>
              <a:rPr lang="fr-FR" dirty="0" err="1"/>
              <a:t>geodesie</a:t>
            </a:r>
            <a:r>
              <a:rPr lang="fr-FR" dirty="0"/>
              <a:t> contribue à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La </a:t>
            </a:r>
            <a:r>
              <a:rPr lang="fr-FR" baseline="0" dirty="0" err="1"/>
              <a:t>defoemation</a:t>
            </a:r>
            <a:r>
              <a:rPr lang="fr-FR" baseline="0" dirty="0"/>
              <a:t> de la Terre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Le niveau de la mer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La </a:t>
            </a:r>
            <a:r>
              <a:rPr lang="fr-FR" baseline="0" dirty="0" err="1"/>
              <a:t>meteo</a:t>
            </a:r>
            <a:r>
              <a:rPr lang="fr-FR" baseline="0" dirty="0"/>
              <a:t> et le climat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La </a:t>
            </a:r>
            <a:r>
              <a:rPr lang="fr-FR" baseline="0" dirty="0" err="1"/>
              <a:t>surveynace</a:t>
            </a:r>
            <a:r>
              <a:rPr lang="fr-FR" baseline="0" dirty="0"/>
              <a:t> des tsunamis</a:t>
            </a:r>
          </a:p>
          <a:p>
            <a:pPr marL="171450" indent="-171450">
              <a:buFontTx/>
              <a:buChar char="-"/>
            </a:pPr>
            <a:r>
              <a:rPr lang="fr-FR" baseline="0" dirty="0" err="1"/>
              <a:t>Vegetation</a:t>
            </a:r>
            <a:r>
              <a:rPr lang="fr-FR" baseline="0" dirty="0"/>
              <a:t> et d’humidité des sols</a:t>
            </a:r>
          </a:p>
          <a:p>
            <a:pPr marL="171450" indent="-171450">
              <a:buFontTx/>
              <a:buChar char="-"/>
            </a:pPr>
            <a:endParaRPr lang="fr-FR" baseline="0" dirty="0"/>
          </a:p>
          <a:p>
            <a:pPr marL="171450" indent="-171450">
              <a:buFontTx/>
              <a:buChar char="-"/>
            </a:pPr>
            <a:endParaRPr lang="fr-FR" baseline="0" dirty="0"/>
          </a:p>
          <a:p>
            <a:pPr marL="171450" indent="-171450">
              <a:buFontTx/>
              <a:buChar char="-"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Pour montrer</a:t>
            </a:r>
            <a:r>
              <a:rPr lang="fr-FR" baseline="0" dirty="0"/>
              <a:t> l’intérêt de la </a:t>
            </a:r>
            <a:r>
              <a:rPr lang="fr-FR" baseline="0" dirty="0" err="1"/>
              <a:t>geodesie</a:t>
            </a:r>
            <a:r>
              <a:rPr lang="fr-FR" baseline="0" dirty="0"/>
              <a:t> j’aime bien utiliser cette </a:t>
            </a:r>
            <a:r>
              <a:rPr lang="fr-FR" baseline="0" dirty="0" err="1"/>
              <a:t>illstration</a:t>
            </a:r>
            <a:r>
              <a:rPr lang="fr-FR" baseline="0" dirty="0"/>
              <a:t> </a:t>
            </a:r>
            <a:r>
              <a:rPr lang="fr-FR" dirty="0"/>
              <a:t>AU cours de cette semaine</a:t>
            </a:r>
            <a:r>
              <a:rPr lang="fr-FR" baseline="0" dirty="0"/>
              <a:t> il va beaucoup être question de </a:t>
            </a:r>
            <a:r>
              <a:rPr lang="fr-FR" baseline="0" dirty="0" err="1"/>
              <a:t>teledetection</a:t>
            </a:r>
            <a:r>
              <a:rPr lang="fr-FR" baseline="0" dirty="0"/>
              <a:t> </a:t>
            </a:r>
            <a:r>
              <a:rPr lang="fr-FR" baseline="0" dirty="0" err="1"/>
              <a:t>a</a:t>
            </a:r>
            <a:r>
              <a:rPr lang="fr-FR" baseline="0" dirty="0"/>
              <a:t> base d’images spatiales ce qui est naturel…</a:t>
            </a:r>
          </a:p>
          <a:p>
            <a:r>
              <a:rPr lang="fr-FR" baseline="0" dirty="0"/>
              <a:t>Je vous propose d’</a:t>
            </a:r>
            <a:r>
              <a:rPr lang="fr-FR" baseline="0" dirty="0" err="1"/>
              <a:t>elargir</a:t>
            </a:r>
            <a:r>
              <a:rPr lang="fr-FR" baseline="0" dirty="0"/>
              <a:t> la source d’observation de la Terre à la </a:t>
            </a:r>
            <a:r>
              <a:rPr lang="fr-FR" baseline="0" dirty="0" err="1"/>
              <a:t>geodesie</a:t>
            </a:r>
            <a:r>
              <a:rPr lang="fr-FR" baseline="0" dirty="0"/>
              <a:t> spatiale</a:t>
            </a:r>
          </a:p>
          <a:p>
            <a:r>
              <a:rPr lang="fr-FR" baseline="0" dirty="0"/>
              <a:t>Cette figure est tirée d’un rapport des USA et la communauté scientifique internationale </a:t>
            </a:r>
            <a:r>
              <a:rPr lang="fr-FR" baseline="0" dirty="0" err="1"/>
              <a:t>adhere</a:t>
            </a:r>
            <a:r>
              <a:rPr lang="fr-FR" baseline="0" dirty="0"/>
              <a:t> a cette vision</a:t>
            </a:r>
          </a:p>
          <a:p>
            <a:r>
              <a:rPr lang="fr-FR" baseline="0" dirty="0"/>
              <a:t>Qui </a:t>
            </a:r>
          </a:p>
          <a:p>
            <a:r>
              <a:rPr lang="fr-FR" b="1" i="1" baseline="0" dirty="0">
                <a:solidFill>
                  <a:srgbClr val="FF0000"/>
                </a:solidFill>
              </a:rPr>
              <a:t>Les repères de </a:t>
            </a:r>
            <a:r>
              <a:rPr lang="fr-FR" b="1" i="1" baseline="0" dirty="0" err="1">
                <a:solidFill>
                  <a:srgbClr val="FF0000"/>
                </a:solidFill>
              </a:rPr>
              <a:t>references</a:t>
            </a:r>
            <a:r>
              <a:rPr lang="fr-FR" b="1" i="1" baseline="0" dirty="0">
                <a:solidFill>
                  <a:srgbClr val="FF0000"/>
                </a:solidFill>
              </a:rPr>
              <a:t> ont fondamentaux notamment pour</a:t>
            </a:r>
          </a:p>
          <a:p>
            <a:r>
              <a:rPr lang="fr-FR" b="1" i="1" baseline="0" dirty="0">
                <a:solidFill>
                  <a:srgbClr val="FF0000"/>
                </a:solidFill>
              </a:rPr>
              <a:t>ON retrouve aussi un certain nombre de produit et d’observables sur lesquelles je vais revenir comme la </a:t>
            </a:r>
            <a:r>
              <a:rPr lang="fr-FR" b="1" i="1" baseline="0" dirty="0" err="1">
                <a:solidFill>
                  <a:srgbClr val="FF0000"/>
                </a:solidFill>
              </a:rPr>
              <a:t>deformation</a:t>
            </a:r>
            <a:r>
              <a:rPr lang="fr-FR" b="1" i="1" baseline="0" dirty="0">
                <a:solidFill>
                  <a:srgbClr val="FF0000"/>
                </a:solidFill>
              </a:rPr>
              <a:t> de la Terre, le niveau de la mer, la </a:t>
            </a:r>
            <a:r>
              <a:rPr lang="fr-FR" b="1" i="1" baseline="0" dirty="0" err="1">
                <a:solidFill>
                  <a:srgbClr val="FF0000"/>
                </a:solidFill>
              </a:rPr>
              <a:t>troposphere</a:t>
            </a:r>
            <a:r>
              <a:rPr lang="fr-FR" b="1" i="1" baseline="0" dirty="0">
                <a:solidFill>
                  <a:srgbClr val="FF0000"/>
                </a:solidFill>
              </a:rPr>
              <a:t> et l’</a:t>
            </a:r>
            <a:r>
              <a:rPr lang="fr-FR" b="1" i="1" baseline="0" dirty="0" err="1">
                <a:solidFill>
                  <a:srgbClr val="FF0000"/>
                </a:solidFill>
              </a:rPr>
              <a:t>inosphere</a:t>
            </a:r>
            <a:r>
              <a:rPr lang="fr-FR" b="1" i="1" baseline="0" dirty="0">
                <a:solidFill>
                  <a:srgbClr val="FF0000"/>
                </a:solidFill>
              </a:rPr>
              <a:t>, l’humidité des sols ou les risques naturels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9294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97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Cette figure illustre les conséquences de la crise sismique exceptionnelle qui a frappé Mayotte récemment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0782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 </a:t>
            </a:r>
            <a:r>
              <a:rPr lang="fr-FR" dirty="0" err="1"/>
              <a:t>physical</a:t>
            </a:r>
            <a:r>
              <a:rPr lang="fr-FR" dirty="0"/>
              <a:t> </a:t>
            </a:r>
            <a:r>
              <a:rPr lang="fr-FR" dirty="0" err="1"/>
              <a:t>phenomenas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624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5620301" y="6442027"/>
            <a:ext cx="4296181" cy="33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984" tIns="45990" rIns="91984" bIns="45990" anchor="b"/>
          <a:lstStyle>
            <a:lvl1pPr defTabSz="8826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A9CE3E0-D400-471D-AB8B-8168C50CD95E}" type="slidenum">
              <a:rPr lang="fr-FR" sz="1300"/>
              <a:pPr algn="r" eaLnBrk="1" hangingPunct="1"/>
              <a:t>6</a:t>
            </a:fld>
            <a:endParaRPr lang="fr-FR" sz="13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0338" y="509588"/>
            <a:ext cx="4521200" cy="2543175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645" y="3221013"/>
            <a:ext cx="7933629" cy="30516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84" tIns="45990" rIns="91984" bIns="45990"/>
          <a:lstStyle/>
          <a:p>
            <a:pPr eaLnBrk="1" hangingPunct="1"/>
            <a:r>
              <a:rPr lang="en-US" dirty="0">
                <a:latin typeface="Arial" pitchFamily="34" charset="0"/>
              </a:rPr>
              <a:t>Refraction</a:t>
            </a:r>
          </a:p>
        </p:txBody>
      </p:sp>
    </p:spTree>
    <p:extLst>
      <p:ext uri="{BB962C8B-B14F-4D97-AF65-F5344CB8AC3E}">
        <p14:creationId xmlns:p14="http://schemas.microsoft.com/office/powerpoint/2010/main" val="3406744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5620301" y="6442027"/>
            <a:ext cx="4296181" cy="33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984" tIns="45990" rIns="91984" bIns="45990" anchor="b"/>
          <a:lstStyle>
            <a:lvl1pPr defTabSz="8826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3A65FBA9-514C-441F-993B-C11C33062BF6}" type="slidenum">
              <a:rPr lang="fr-FR" sz="1300">
                <a:ea typeface="ヒラギノ角ゴ Pro W3"/>
                <a:cs typeface="ヒラギノ角ゴ Pro W3"/>
              </a:rPr>
              <a:pPr algn="r" eaLnBrk="1" hangingPunct="1"/>
              <a:t>7</a:t>
            </a:fld>
            <a:endParaRPr lang="fr-FR" sz="1300">
              <a:ea typeface="ヒラギノ角ゴ Pro W3"/>
              <a:cs typeface="ヒラギノ角ゴ Pro W3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5100" y="509588"/>
            <a:ext cx="4516438" cy="2541587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1902" y="3219962"/>
            <a:ext cx="7274896" cy="30527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84" tIns="45990" rIns="91984" bIns="45990"/>
          <a:lstStyle/>
          <a:p>
            <a:pPr eaLnBrk="1" hangingPunct="1"/>
            <a:r>
              <a:rPr lang="en-US" dirty="0">
                <a:latin typeface="Arial" pitchFamily="34" charset="0"/>
              </a:rPr>
              <a:t>Using</a:t>
            </a:r>
            <a:r>
              <a:rPr lang="en-US" baseline="0" dirty="0">
                <a:latin typeface="Arial" pitchFamily="34" charset="0"/>
              </a:rPr>
              <a:t> GNSS observations from ground stations and LEO satellites is common for weather forecast agencies</a:t>
            </a: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90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GNSS receivers can also track reflected signals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11BCD-6F5B-C84D-8005-0C8CF2D2BA5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501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50555"/>
            <a:ext cx="7620000" cy="307841"/>
          </a:xfrm>
        </p:spPr>
        <p:txBody>
          <a:bodyPr anchor="ctr" anchorCtr="0">
            <a:spAutoFit/>
          </a:bodyPr>
          <a:lstStyle>
            <a:lvl1pPr algn="ctr">
              <a:defRPr lang="fr-FR" sz="1556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34286"/>
          </a:xfrm>
        </p:spPr>
        <p:txBody>
          <a:bodyPr>
            <a:spAutoFit/>
          </a:bodyPr>
          <a:lstStyle>
            <a:lvl1pPr marL="0" indent="0" algn="ctr">
              <a:buNone/>
              <a:defRPr lang="fr-FR" sz="2222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0808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50555"/>
            <a:ext cx="7620000" cy="307841"/>
          </a:xfrm>
        </p:spPr>
        <p:txBody>
          <a:bodyPr anchor="ctr" anchorCtr="0">
            <a:spAutoFit/>
          </a:bodyPr>
          <a:lstStyle>
            <a:lvl1pPr algn="ctr">
              <a:defRPr lang="fr-FR" sz="1556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34286"/>
          </a:xfrm>
        </p:spPr>
        <p:txBody>
          <a:bodyPr>
            <a:spAutoFit/>
          </a:bodyPr>
          <a:lstStyle>
            <a:lvl1pPr marL="0" indent="0" algn="ctr">
              <a:buNone/>
              <a:defRPr lang="fr-FR" sz="2222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62942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6085-5454-45B3-8B05-A51C8E7EBC59}" type="datetimeFigureOut">
              <a:rPr lang="en-US" smtClean="0"/>
              <a:t>12/2/22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152B8-0C84-44C7-9676-0CC8027CF81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57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45440" y="492602"/>
            <a:ext cx="7620000" cy="40011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fr-FR" dirty="0"/>
              <a:t>Titre du 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45281" y="1520825"/>
            <a:ext cx="5030470" cy="36274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345440" y="249460"/>
            <a:ext cx="7620000" cy="263277"/>
          </a:xfrm>
        </p:spPr>
        <p:txBody>
          <a:bodyPr>
            <a:spAutoFit/>
          </a:bodyPr>
          <a:lstStyle>
            <a:lvl1pPr marL="0" indent="0" algn="l">
              <a:buNone/>
              <a:defRPr sz="1111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 err="1"/>
              <a:t>blabla</a:t>
            </a:r>
            <a:endParaRPr lang="fr-FR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9334501" y="1520825"/>
            <a:ext cx="539749" cy="36274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N°</a:t>
            </a:r>
          </a:p>
        </p:txBody>
      </p:sp>
    </p:spTree>
    <p:extLst>
      <p:ext uri="{BB962C8B-B14F-4D97-AF65-F5344CB8AC3E}">
        <p14:creationId xmlns:p14="http://schemas.microsoft.com/office/powerpoint/2010/main" val="1459190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145280" y="492602"/>
            <a:ext cx="3820160" cy="40011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 du 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45281" y="1520825"/>
            <a:ext cx="5030470" cy="36274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4145280" y="249460"/>
            <a:ext cx="3820160" cy="263277"/>
          </a:xfrm>
        </p:spPr>
        <p:txBody>
          <a:bodyPr wrap="square">
            <a:spAutoFit/>
          </a:bodyPr>
          <a:lstStyle>
            <a:lvl1pPr marL="0" indent="0" algn="l">
              <a:buNone/>
              <a:defRPr sz="1111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9334501" y="1520825"/>
            <a:ext cx="539749" cy="36274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7" name="Espace réservé pour une image  2"/>
          <p:cNvSpPr>
            <a:spLocks noGrp="1"/>
          </p:cNvSpPr>
          <p:nvPr>
            <p:ph type="pic" idx="15"/>
          </p:nvPr>
        </p:nvSpPr>
        <p:spPr>
          <a:xfrm>
            <a:off x="0" y="0"/>
            <a:ext cx="3603626" cy="5715000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endParaRPr lang="fr-FR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Bl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14660" y="592406"/>
            <a:ext cx="5178736" cy="4001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14660" y="304426"/>
            <a:ext cx="5178736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11" b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3114661" y="1201480"/>
            <a:ext cx="6768203" cy="39753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092556" y="5363927"/>
            <a:ext cx="39878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7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791" y="528608"/>
            <a:ext cx="8749709" cy="40011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30791" y="251261"/>
            <a:ext cx="7962604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11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 err="1"/>
              <a:t>blabla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5"/>
          </p:nvPr>
        </p:nvSpPr>
        <p:spPr>
          <a:xfrm>
            <a:off x="331611" y="1206500"/>
            <a:ext cx="9209267" cy="397155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69722" y="5352352"/>
            <a:ext cx="39878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7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6" name="Espace réservé du contenu 4"/>
          <p:cNvPicPr>
            <a:picLocks noChangeAspect="1"/>
          </p:cNvPicPr>
          <p:nvPr userDrawn="1"/>
        </p:nvPicPr>
        <p:blipFill rotWithShape="1">
          <a:blip r:embed="rId3"/>
          <a:srcRect l="69913" t="47371" r="21162" b="16288"/>
          <a:stretch/>
        </p:blipFill>
        <p:spPr>
          <a:xfrm>
            <a:off x="1" y="563"/>
            <a:ext cx="414338" cy="47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64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49" y="528608"/>
            <a:ext cx="5302251" cy="40011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78249" y="1206066"/>
            <a:ext cx="5762629" cy="39707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" y="0"/>
            <a:ext cx="3535122" cy="5715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67" i="1">
                <a:solidFill>
                  <a:srgbClr val="002060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778249" y="251261"/>
            <a:ext cx="4515147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11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69722" y="5352352"/>
            <a:ext cx="39878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7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977" y="528608"/>
            <a:ext cx="8761523" cy="40011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8977" y="251261"/>
            <a:ext cx="7974419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11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5" hasCustomPrompt="1"/>
          </p:nvPr>
        </p:nvSpPr>
        <p:spPr>
          <a:xfrm>
            <a:off x="318978" y="1206066"/>
            <a:ext cx="4586273" cy="397077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  <a:lvl2pPr marL="399996" indent="-253997">
              <a:buFont typeface="Wingdings" panose="05000000000000000000" pitchFamily="2" charset="2"/>
              <a:buChar char="v"/>
              <a:defRPr/>
            </a:lvl2pPr>
            <a:lvl3pPr marL="679993" indent="-253997">
              <a:buFont typeface="Wingdings" panose="05000000000000000000" pitchFamily="2" charset="2"/>
              <a:buChar char="v"/>
              <a:defRPr/>
            </a:lvl3pPr>
          </a:lstStyle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5296590" y="1206066"/>
            <a:ext cx="4586273" cy="397077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69722" y="5352352"/>
            <a:ext cx="39878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7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Bl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977" y="549874"/>
            <a:ext cx="7974419" cy="4001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8977" y="261894"/>
            <a:ext cx="7974419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11" b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318978" y="1180214"/>
            <a:ext cx="9563887" cy="39966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52504" y="5352352"/>
            <a:ext cx="29027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7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18978" y="781236"/>
            <a:ext cx="9563887" cy="439560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marL="145999" indent="0">
              <a:buNone/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REMERCIEMENTS</a:t>
            </a:r>
          </a:p>
          <a:p>
            <a:pPr lvl="1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8306" y="5329202"/>
            <a:ext cx="39878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7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388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50555"/>
            <a:ext cx="7620000" cy="307841"/>
          </a:xfrm>
        </p:spPr>
        <p:txBody>
          <a:bodyPr anchor="ctr" anchorCtr="0">
            <a:spAutoFit/>
          </a:bodyPr>
          <a:lstStyle>
            <a:lvl1pPr algn="ctr">
              <a:defRPr lang="fr-FR" sz="1556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34286"/>
          </a:xfrm>
        </p:spPr>
        <p:txBody>
          <a:bodyPr>
            <a:spAutoFit/>
          </a:bodyPr>
          <a:lstStyle>
            <a:lvl1pPr marL="0" indent="0" algn="ctr">
              <a:buNone/>
              <a:defRPr lang="fr-FR" sz="2222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merciements - Co 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18978" y="781236"/>
            <a:ext cx="9563887" cy="242360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marL="145999" indent="0">
              <a:buNone/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REMERCIEMENTS</a:t>
            </a:r>
          </a:p>
          <a:p>
            <a:pPr lvl="1"/>
            <a:r>
              <a:rPr lang="fr-FR" dirty="0"/>
              <a:t>Cliquez pour modifier les styles du texte du masque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95444" y="5340777"/>
            <a:ext cx="39878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7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3808520"/>
            <a:ext cx="10160000" cy="656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43"/>
          </a:p>
        </p:txBody>
      </p:sp>
    </p:spTree>
    <p:extLst>
      <p:ext uri="{BB962C8B-B14F-4D97-AF65-F5344CB8AC3E}">
        <p14:creationId xmlns:p14="http://schemas.microsoft.com/office/powerpoint/2010/main" val="2592823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AA77-B9D0-4A2A-B0D1-8A639EDA0AE6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D47E-97B3-467D-ADBC-2D3C2D2C38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096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843714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50555"/>
            <a:ext cx="7620000" cy="307841"/>
          </a:xfrm>
        </p:spPr>
        <p:txBody>
          <a:bodyPr anchor="ctr" anchorCtr="0">
            <a:spAutoFit/>
          </a:bodyPr>
          <a:lstStyle>
            <a:lvl1pPr algn="ctr">
              <a:defRPr lang="fr-FR" sz="1556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34286"/>
          </a:xfrm>
        </p:spPr>
        <p:txBody>
          <a:bodyPr>
            <a:spAutoFit/>
          </a:bodyPr>
          <a:lstStyle>
            <a:lvl1pPr marL="0" indent="0" algn="ctr">
              <a:buNone/>
              <a:defRPr lang="fr-FR" sz="2222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50555"/>
            <a:ext cx="7620000" cy="307841"/>
          </a:xfrm>
        </p:spPr>
        <p:txBody>
          <a:bodyPr anchor="ctr" anchorCtr="0">
            <a:spAutoFit/>
          </a:bodyPr>
          <a:lstStyle>
            <a:lvl1pPr algn="ctr">
              <a:defRPr lang="fr-FR" sz="1556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34286"/>
          </a:xfrm>
        </p:spPr>
        <p:txBody>
          <a:bodyPr>
            <a:spAutoFit/>
          </a:bodyPr>
          <a:lstStyle>
            <a:lvl1pPr marL="0" indent="0" algn="ctr">
              <a:buNone/>
              <a:defRPr lang="fr-FR" sz="2222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photo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50555"/>
            <a:ext cx="7620000" cy="307841"/>
          </a:xfrm>
        </p:spPr>
        <p:txBody>
          <a:bodyPr anchor="ctr" anchorCtr="0">
            <a:spAutoFit/>
          </a:bodyPr>
          <a:lstStyle>
            <a:lvl1pPr algn="ctr">
              <a:defRPr lang="fr-FR" sz="1556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34286"/>
          </a:xfrm>
        </p:spPr>
        <p:txBody>
          <a:bodyPr>
            <a:spAutoFit/>
          </a:bodyPr>
          <a:lstStyle>
            <a:lvl1pPr marL="0" indent="0" algn="ctr">
              <a:buNone/>
              <a:defRPr lang="fr-FR" sz="2222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photo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50555"/>
            <a:ext cx="7620000" cy="307841"/>
          </a:xfrm>
        </p:spPr>
        <p:txBody>
          <a:bodyPr anchor="ctr" anchorCtr="0">
            <a:spAutoFit/>
          </a:bodyPr>
          <a:lstStyle>
            <a:lvl1pPr algn="ctr">
              <a:defRPr lang="fr-FR" sz="1556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34286"/>
          </a:xfrm>
        </p:spPr>
        <p:txBody>
          <a:bodyPr>
            <a:spAutoFit/>
          </a:bodyPr>
          <a:lstStyle>
            <a:lvl1pPr marL="0" indent="0" algn="ctr">
              <a:buNone/>
              <a:defRPr lang="fr-FR" sz="2222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photo vert.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849091" y="1942738"/>
            <a:ext cx="5310910" cy="307841"/>
          </a:xfrm>
        </p:spPr>
        <p:txBody>
          <a:bodyPr wrap="square" anchor="ctr" anchorCtr="0">
            <a:spAutoFit/>
          </a:bodyPr>
          <a:lstStyle>
            <a:lvl1pPr algn="ctr">
              <a:defRPr lang="fr-FR" sz="1556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1" y="2253629"/>
            <a:ext cx="5310910" cy="776238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222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4849091" y="2622961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photo vert.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849091" y="1942738"/>
            <a:ext cx="5310910" cy="307841"/>
          </a:xfrm>
        </p:spPr>
        <p:txBody>
          <a:bodyPr wrap="square" anchor="ctr" anchorCtr="0">
            <a:spAutoFit/>
          </a:bodyPr>
          <a:lstStyle>
            <a:lvl1pPr algn="ctr">
              <a:defRPr lang="fr-FR" sz="1556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1" y="2253629"/>
            <a:ext cx="5310910" cy="776238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222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4849091" y="2622961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photo vert.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849091" y="1942738"/>
            <a:ext cx="5310910" cy="307841"/>
          </a:xfrm>
        </p:spPr>
        <p:txBody>
          <a:bodyPr wrap="square" anchor="ctr" anchorCtr="0">
            <a:spAutoFit/>
          </a:bodyPr>
          <a:lstStyle>
            <a:lvl1pPr algn="ctr">
              <a:defRPr lang="fr-FR" sz="1556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1" y="2253629"/>
            <a:ext cx="5310910" cy="776238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222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4849091" y="2622961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8500" y="304800"/>
            <a:ext cx="87630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 1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8204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63" r:id="rId2"/>
    <p:sldLayoutId id="2147483764" r:id="rId3"/>
    <p:sldLayoutId id="2147483769" r:id="rId4"/>
    <p:sldLayoutId id="2147483766" r:id="rId5"/>
    <p:sldLayoutId id="2147483768" r:id="rId6"/>
    <p:sldLayoutId id="2147483770" r:id="rId7"/>
    <p:sldLayoutId id="2147483771" r:id="rId8"/>
    <p:sldLayoutId id="2147483772" r:id="rId9"/>
    <p:sldLayoutId id="2147483817" r:id="rId10"/>
    <p:sldLayoutId id="2147483827" r:id="rId11"/>
  </p:sldLayoutIdLst>
  <p:hf hdr="0" dt="0"/>
  <p:txStyles>
    <p:titleStyle>
      <a:lvl1pPr algn="ctr" defTabSz="1015990" rtl="0" eaLnBrk="1" latinLnBrk="0" hangingPunct="1">
        <a:lnSpc>
          <a:spcPct val="90000"/>
        </a:lnSpc>
        <a:spcBef>
          <a:spcPct val="0"/>
        </a:spcBef>
        <a:buNone/>
        <a:defRPr lang="fr-FR" sz="1556" b="1" i="0" kern="1200" dirty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ctr" defTabSz="1015990" rtl="0" eaLnBrk="1" latinLnBrk="0" hangingPunct="1">
        <a:lnSpc>
          <a:spcPct val="100000"/>
        </a:lnSpc>
        <a:spcBef>
          <a:spcPts val="1111"/>
        </a:spcBef>
        <a:buFont typeface="Arial"/>
        <a:buNone/>
        <a:defRPr sz="1556" b="1" i="0" kern="120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  <a:lvl2pPr marL="0" indent="0" algn="ctr" defTabSz="761992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lang="fr-FR" sz="1556" b="1" i="0" kern="1200" dirty="0" smtClean="0">
          <a:solidFill>
            <a:srgbClr val="00B0F0"/>
          </a:solidFill>
          <a:latin typeface="Arial" charset="0"/>
          <a:ea typeface="Arial" charset="0"/>
          <a:cs typeface="Arial" charset="0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222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5440" y="492602"/>
            <a:ext cx="911606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45280" y="1520825"/>
            <a:ext cx="531622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69722" y="5352352"/>
            <a:ext cx="39878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7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720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85" r:id="rId2"/>
  </p:sldLayoutIdLst>
  <p:hf hdr="0" dt="0"/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2222" b="1" i="0" kern="1200">
          <a:solidFill>
            <a:srgbClr val="002060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Font typeface="Arial"/>
        <a:buNone/>
        <a:defRPr sz="2222" kern="1200">
          <a:solidFill>
            <a:srgbClr val="002060"/>
          </a:solidFill>
          <a:latin typeface="Arial" charset="0"/>
          <a:ea typeface="Arial" charset="0"/>
          <a:cs typeface="Arial" charset="0"/>
        </a:defRPr>
      </a:lvl1pPr>
      <a:lvl2pPr marL="761992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v"/>
        <a:defRPr sz="2667" kern="1200">
          <a:solidFill>
            <a:srgbClr val="002060"/>
          </a:solidFill>
          <a:latin typeface="Arial" charset="0"/>
          <a:ea typeface="Arial" charset="0"/>
          <a:cs typeface="Arial" charset="0"/>
        </a:defRPr>
      </a:lvl2pPr>
      <a:lvl3pPr marL="1269987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Ø"/>
        <a:defRPr sz="2222" kern="1200">
          <a:solidFill>
            <a:srgbClr val="002060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Courier New" panose="02070309020205020404" pitchFamily="49" charset="0"/>
        <a:buChar char="o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Arial"/>
        <a:buChar char="•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17500" y="528608"/>
            <a:ext cx="87630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69722" y="5352352"/>
            <a:ext cx="39878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7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956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788" r:id="rId2"/>
    <p:sldLayoutId id="2147483799" r:id="rId3"/>
    <p:sldLayoutId id="2147483798" r:id="rId4"/>
    <p:sldLayoutId id="2147483801" r:id="rId5"/>
    <p:sldLayoutId id="2147483803" r:id="rId6"/>
    <p:sldLayoutId id="2147483804" r:id="rId7"/>
    <p:sldLayoutId id="2147483819" r:id="rId8"/>
    <p:sldLayoutId id="2147483822" r:id="rId9"/>
  </p:sldLayoutIdLst>
  <p:hf hdr="0" dt="0"/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lang="fr-FR" sz="2222" b="1" i="0" kern="1200" smtClean="0">
          <a:solidFill>
            <a:srgbClr val="002060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Font typeface="Arial"/>
        <a:buNone/>
        <a:defRPr lang="fr-FR" sz="2222" b="1" kern="1200" dirty="0" smtClean="0">
          <a:solidFill>
            <a:srgbClr val="002060"/>
          </a:solidFill>
          <a:latin typeface="Arial" charset="0"/>
          <a:ea typeface="Arial" charset="0"/>
          <a:cs typeface="Arial" charset="0"/>
        </a:defRPr>
      </a:lvl1pPr>
      <a:lvl2pPr marL="399996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v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2pPr>
      <a:lvl3pPr marL="679993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Ø"/>
        <a:defRPr sz="1778" kern="1200">
          <a:solidFill>
            <a:srgbClr val="002060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70000" y="2400582"/>
            <a:ext cx="7620000" cy="424732"/>
          </a:xfrm>
        </p:spPr>
        <p:txBody>
          <a:bodyPr/>
          <a:lstStyle/>
          <a:p>
            <a:r>
              <a:rPr lang="fr-FR" sz="2400" dirty="0"/>
              <a:t>Space Geodesy </a:t>
            </a:r>
            <a:r>
              <a:rPr lang="fr-FR" sz="2400" dirty="0" err="1"/>
              <a:t>Serving</a:t>
            </a:r>
            <a:r>
              <a:rPr lang="fr-FR" sz="2400" dirty="0"/>
              <a:t> </a:t>
            </a:r>
            <a:r>
              <a:rPr lang="fr-FR" sz="2400" dirty="0" err="1"/>
              <a:t>PICTs</a:t>
            </a:r>
            <a:endParaRPr lang="fr-FR" sz="2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70000" y="2809921"/>
            <a:ext cx="7620000" cy="369332"/>
          </a:xfrm>
        </p:spPr>
        <p:txBody>
          <a:bodyPr/>
          <a:lstStyle/>
          <a:p>
            <a:r>
              <a:rPr lang="fr-FR" sz="1800" dirty="0"/>
              <a:t>OGS 2022</a:t>
            </a:r>
          </a:p>
        </p:txBody>
      </p:sp>
      <p:pic>
        <p:nvPicPr>
          <p:cNvPr id="6" name="Espace réservé du contenu 4"/>
          <p:cNvPicPr>
            <a:picLocks noChangeAspect="1"/>
          </p:cNvPicPr>
          <p:nvPr/>
        </p:nvPicPr>
        <p:blipFill rotWithShape="1">
          <a:blip r:embed="rId3"/>
          <a:srcRect l="69913" t="47371" r="21162" b="16288"/>
          <a:stretch/>
        </p:blipFill>
        <p:spPr>
          <a:xfrm>
            <a:off x="8572500" y="0"/>
            <a:ext cx="1587500" cy="181794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320523" y="3407953"/>
            <a:ext cx="6973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j-lt"/>
              </a:rPr>
              <a:t>Felix Perosanz</a:t>
            </a:r>
            <a:br>
              <a:rPr lang="en-US" sz="1400" b="1" dirty="0">
                <a:solidFill>
                  <a:schemeClr val="bg1"/>
                </a:solidFill>
                <a:latin typeface="+mj-lt"/>
              </a:rPr>
            </a:br>
            <a:r>
              <a:rPr lang="en-US" sz="14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Solid Earth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programme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manager CNES</a:t>
            </a:r>
          </a:p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Chair Governing Board International GNSS Service (IGS)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861314" y="4590760"/>
            <a:ext cx="9432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 err="1">
                <a:solidFill>
                  <a:schemeClr val="bg1"/>
                </a:solidFill>
                <a:latin typeface="+mj-lt"/>
              </a:rPr>
              <a:t>Oceania</a:t>
            </a:r>
            <a:r>
              <a:rPr lang="fr-FR" sz="1200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200" b="1" i="1" dirty="0" err="1">
                <a:solidFill>
                  <a:schemeClr val="bg1"/>
                </a:solidFill>
                <a:latin typeface="+mj-lt"/>
              </a:rPr>
              <a:t>Geospatial</a:t>
            </a:r>
            <a:r>
              <a:rPr lang="fr-FR" sz="1200" b="1" i="1" dirty="0">
                <a:solidFill>
                  <a:schemeClr val="bg1"/>
                </a:solidFill>
                <a:latin typeface="+mj-lt"/>
              </a:rPr>
              <a:t> Symposium, Nouméa, Nouvelle Calédonie, 28 novembre - 4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2410564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9403" y="132000"/>
            <a:ext cx="8749709" cy="400110"/>
          </a:xfrm>
        </p:spPr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5"/>
          </p:nvPr>
        </p:nvSpPr>
        <p:spPr>
          <a:xfrm>
            <a:off x="359235" y="956453"/>
            <a:ext cx="9209267" cy="3971556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Space Geodesy contributes to geospatial needs and applications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It is fundamental to:</a:t>
            </a:r>
          </a:p>
          <a:p>
            <a:pPr marL="742896" lvl="1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Densify geodetic infrastructures</a:t>
            </a:r>
          </a:p>
          <a:p>
            <a:pPr marL="742896" lvl="1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Maintain existing ones</a:t>
            </a:r>
          </a:p>
          <a:p>
            <a:pPr marL="742896" lvl="1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Share the data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Geodetic infrastructures:</a:t>
            </a:r>
          </a:p>
          <a:p>
            <a:pPr marL="742896" lvl="1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Are very useful locally </a:t>
            </a:r>
          </a:p>
          <a:p>
            <a:pPr marL="742896" lvl="1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Are opportunities for local capacity building and scientific research</a:t>
            </a:r>
          </a:p>
          <a:p>
            <a:pPr marL="742896" lvl="1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Participate in the international effort (ITRF, global change…)</a:t>
            </a: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3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4998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1389" y="90458"/>
            <a:ext cx="8749709" cy="400110"/>
          </a:xfrm>
        </p:spPr>
        <p:txBody>
          <a:bodyPr/>
          <a:lstStyle/>
          <a:p>
            <a:r>
              <a:rPr lang="en-US" b="0" dirty="0" err="1"/>
              <a:t>Ionospheric</a:t>
            </a:r>
            <a:r>
              <a:rPr lang="en-US" b="0" dirty="0"/>
              <a:t> natural hazard early warning system</a:t>
            </a:r>
            <a:endParaRPr lang="en-US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3360" t="15835" r="10480" b="7649"/>
          <a:stretch/>
        </p:blipFill>
        <p:spPr>
          <a:xfrm>
            <a:off x="4229100" y="1752600"/>
            <a:ext cx="5930900" cy="33528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9761538" y="5353050"/>
            <a:ext cx="398462" cy="303213"/>
          </a:xfrm>
        </p:spPr>
        <p:txBody>
          <a:bodyPr/>
          <a:lstStyle/>
          <a:p>
            <a:fld id="{C0604E11-40C6-4E71-9EEB-128F62DC9263}" type="slidenum">
              <a:rPr lang="en-US" smtClean="0"/>
              <a:t>11</a:t>
            </a:fld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79375" y="1148004"/>
            <a:ext cx="42735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Existing international initiative involving several key institutions: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the International GNSS Service,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NASA’s Science Mission Directorate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IUGG’s/IAG’s Global Geodetic Observing System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the ITU Focus Group on AI for Natural Disaster Management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Geodesy4Sendai Pilot Initiative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ICG Task Force on Applications of GNSS for Disaster Risk Reduction </a:t>
            </a:r>
          </a:p>
        </p:txBody>
      </p:sp>
    </p:spTree>
    <p:extLst>
      <p:ext uri="{BB962C8B-B14F-4D97-AF65-F5344CB8AC3E}">
        <p14:creationId xmlns:p14="http://schemas.microsoft.com/office/powerpoint/2010/main" val="3724069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6" r="1" b="78"/>
          <a:stretch/>
        </p:blipFill>
        <p:spPr bwMode="auto">
          <a:xfrm>
            <a:off x="156432" y="1221924"/>
            <a:ext cx="3644774" cy="34270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841375" y="116188"/>
            <a:ext cx="87630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59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22" b="1" i="0" kern="1200" smtClean="0">
                <a:solidFill>
                  <a:srgbClr val="002060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Geodesy ?</a:t>
            </a:r>
          </a:p>
        </p:txBody>
      </p:sp>
      <p:sp>
        <p:nvSpPr>
          <p:cNvPr id="9" name="Espace réservé du contenu 6"/>
          <p:cNvSpPr>
            <a:spLocks noGrp="1"/>
          </p:cNvSpPr>
          <p:nvPr>
            <p:ph idx="4294967295"/>
          </p:nvPr>
        </p:nvSpPr>
        <p:spPr>
          <a:xfrm>
            <a:off x="3801206" y="801979"/>
            <a:ext cx="6504844" cy="4703471"/>
          </a:xfrm>
        </p:spPr>
        <p:txBody>
          <a:bodyPr>
            <a:noAutofit/>
          </a:bodyPr>
          <a:lstStyle/>
          <a:p>
            <a:r>
              <a:rPr lang="en-US" sz="2000" i="1" dirty="0"/>
              <a:t>Geodesy = “measuring the Earth”</a:t>
            </a:r>
          </a:p>
          <a:p>
            <a:pPr marL="144000" indent="-144000" defTabSz="5400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800" dirty="0"/>
              <a:t>Need to define reference frames</a:t>
            </a:r>
          </a:p>
          <a:p>
            <a:pPr marL="144000" indent="-144000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800" dirty="0"/>
              <a:t>To be able to measure the Earth ‘s:</a:t>
            </a:r>
          </a:p>
          <a:p>
            <a:pPr marL="742896" lvl="1" indent="-342900">
              <a:buFont typeface="Wingdings" panose="05000000000000000000" pitchFamily="2" charset="2"/>
              <a:buChar char="Ø"/>
            </a:pPr>
            <a:r>
              <a:rPr lang="en-US" sz="1600" i="1" dirty="0"/>
              <a:t>Deformation</a:t>
            </a:r>
          </a:p>
          <a:p>
            <a:pPr marL="742896" lvl="1" indent="-342900">
              <a:buFont typeface="Wingdings" panose="05000000000000000000" pitchFamily="2" charset="2"/>
              <a:buChar char="Ø"/>
            </a:pPr>
            <a:r>
              <a:rPr lang="en-US" sz="1600" i="1" dirty="0"/>
              <a:t>Rotation changes</a:t>
            </a:r>
          </a:p>
          <a:p>
            <a:pPr marL="742896" lvl="1" indent="-342900">
              <a:buFont typeface="Wingdings" panose="05000000000000000000" pitchFamily="2" charset="2"/>
              <a:buChar char="Ø"/>
            </a:pPr>
            <a:r>
              <a:rPr lang="en-US" sz="1600" i="1" dirty="0"/>
              <a:t>Mass distribution</a:t>
            </a:r>
            <a:endParaRPr lang="en-US" sz="1800" i="1" dirty="0"/>
          </a:p>
          <a:p>
            <a:pPr marL="144000" indent="-144000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800" dirty="0"/>
              <a:t>In the context of </a:t>
            </a:r>
          </a:p>
          <a:p>
            <a:pPr marL="742896" lvl="1" indent="-342900">
              <a:buFont typeface="Wingdings" panose="05000000000000000000" pitchFamily="2" charset="2"/>
              <a:buChar char="Ø"/>
            </a:pPr>
            <a:r>
              <a:rPr lang="en-US" sz="1600" i="1" dirty="0"/>
              <a:t>global-change</a:t>
            </a:r>
          </a:p>
          <a:p>
            <a:pPr marL="742896" lvl="1" indent="-342900">
              <a:buFont typeface="Wingdings" panose="05000000000000000000" pitchFamily="2" charset="2"/>
              <a:buChar char="Ø"/>
            </a:pPr>
            <a:r>
              <a:rPr lang="en-US" sz="1600" i="1" dirty="0"/>
              <a:t>Using space techniques (GNSS, SLR, VLBI, DORIS)</a:t>
            </a:r>
          </a:p>
          <a:p>
            <a:pPr marL="144000" indent="-144000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800" dirty="0"/>
              <a:t>Based on spatial and terrestrial geodetic infrastructures</a:t>
            </a:r>
          </a:p>
        </p:txBody>
      </p:sp>
    </p:spTree>
    <p:extLst>
      <p:ext uri="{BB962C8B-B14F-4D97-AF65-F5344CB8AC3E}">
        <p14:creationId xmlns:p14="http://schemas.microsoft.com/office/powerpoint/2010/main" val="2011026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 126"/>
          <p:cNvPicPr/>
          <p:nvPr/>
        </p:nvPicPr>
        <p:blipFill>
          <a:blip r:embed="rId3"/>
          <a:stretch/>
        </p:blipFill>
        <p:spPr>
          <a:xfrm>
            <a:off x="1546440" y="740749"/>
            <a:ext cx="7620055" cy="4223567"/>
          </a:xfrm>
          <a:prstGeom prst="rect">
            <a:avLst/>
          </a:prstGeom>
          <a:ln w="0">
            <a:noFill/>
          </a:ln>
        </p:spPr>
      </p:pic>
      <p:sp>
        <p:nvSpPr>
          <p:cNvPr id="128" name="TextShape 2"/>
          <p:cNvSpPr txBox="1"/>
          <p:nvPr/>
        </p:nvSpPr>
        <p:spPr>
          <a:xfrm>
            <a:off x="1379280" y="4964316"/>
            <a:ext cx="7534871" cy="535872"/>
          </a:xfrm>
          <a:prstGeom prst="rect">
            <a:avLst/>
          </a:prstGeom>
          <a:noFill/>
          <a:ln w="0">
            <a:noFill/>
          </a:ln>
        </p:spPr>
        <p:txBody>
          <a:bodyPr lIns="68039" tIns="34019" rIns="68039" bIns="34019">
            <a:noAutofit/>
          </a:bodyPr>
          <a:lstStyle/>
          <a:p>
            <a:r>
              <a:rPr lang="en-US" sz="1361" spc="-1" dirty="0">
                <a:latin typeface="Arial"/>
              </a:rPr>
              <a:t>Illustration of how the geodetic infrastructure is connected to enabled scientific applications (National Academies of Sciences, U.S., 2020).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816" y="81350"/>
            <a:ext cx="8749709" cy="400110"/>
          </a:xfrm>
        </p:spPr>
        <p:txBody>
          <a:bodyPr/>
          <a:lstStyle/>
          <a:p>
            <a:r>
              <a:rPr lang="fr-FR" dirty="0"/>
              <a:t>Geodesy and </a:t>
            </a:r>
            <a:r>
              <a:rPr lang="fr-FR" dirty="0" err="1"/>
              <a:t>Geospatial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812279" y="4509769"/>
            <a:ext cx="16938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+ Tide gauge</a:t>
            </a:r>
          </a:p>
        </p:txBody>
      </p:sp>
    </p:spTree>
    <p:extLst>
      <p:ext uri="{BB962C8B-B14F-4D97-AF65-F5344CB8AC3E}">
        <p14:creationId xmlns:p14="http://schemas.microsoft.com/office/powerpoint/2010/main" val="728084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521703" y="104502"/>
            <a:ext cx="8829081" cy="583626"/>
          </a:xfrm>
          <a:solidFill>
            <a:schemeClr val="bg1"/>
          </a:solidFill>
        </p:spPr>
        <p:txBody>
          <a:bodyPr/>
          <a:lstStyle/>
          <a:p>
            <a:r>
              <a:rPr lang="fr-FR" dirty="0"/>
              <a:t>Mayotte Island </a:t>
            </a:r>
            <a:r>
              <a:rPr lang="fr-FR" dirty="0" err="1"/>
              <a:t>deformation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GNSS and </a:t>
            </a:r>
            <a:r>
              <a:rPr lang="fr-FR" dirty="0" err="1"/>
              <a:t>InSAR</a:t>
            </a:r>
            <a:r>
              <a:rPr lang="fr-FR" dirty="0"/>
              <a:t> data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552271" y="736639"/>
            <a:ext cx="9209267" cy="1266330"/>
          </a:xfrm>
        </p:spPr>
        <p:txBody>
          <a:bodyPr>
            <a:normAutofit/>
          </a:bodyPr>
          <a:lstStyle/>
          <a:p>
            <a:pPr marL="144000" lvl="0" indent="-144000" defTabSz="5400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800" dirty="0"/>
              <a:t>Seismic crisis starting in 2018</a:t>
            </a:r>
          </a:p>
          <a:p>
            <a:pPr marL="144000" lvl="0" indent="-144000" defTabSz="5400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800" dirty="0"/>
              <a:t>Horizontal and vertical deformation of the Island</a:t>
            </a:r>
          </a:p>
          <a:p>
            <a:pPr marL="144000" lvl="0" indent="-144000" defTabSz="5400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800" dirty="0"/>
              <a:t>Due to the drainage of a deep magma reservoir nearby</a:t>
            </a:r>
            <a:endParaRPr lang="fr-FR" sz="1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761538" y="5353050"/>
            <a:ext cx="398462" cy="303213"/>
          </a:xfrm>
        </p:spPr>
        <p:txBody>
          <a:bodyPr/>
          <a:lstStyle/>
          <a:p>
            <a:fld id="{250DD47E-97B3-467D-ADBC-2D3C2D2C3858}" type="slidenum">
              <a:rPr lang="fr-FR" smtClean="0"/>
              <a:t>4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" y="2002969"/>
            <a:ext cx="6546591" cy="2900885"/>
          </a:xfrm>
          <a:prstGeom prst="rect">
            <a:avLst/>
          </a:prstGeom>
        </p:spPr>
      </p:pic>
      <p:pic>
        <p:nvPicPr>
          <p:cNvPr id="2" name="Mayotte_new_tit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8706" t="-494" r="18918" b="1"/>
          <a:stretch/>
        </p:blipFill>
        <p:spPr>
          <a:xfrm>
            <a:off x="6760368" y="2005200"/>
            <a:ext cx="3200401" cy="2900342"/>
          </a:xfrm>
          <a:prstGeom prst="rect">
            <a:avLst/>
          </a:prstGeom>
        </p:spPr>
      </p:pic>
      <p:sp>
        <p:nvSpPr>
          <p:cNvPr id="10" name="Espace réservé du contenu 7"/>
          <p:cNvSpPr txBox="1">
            <a:spLocks/>
          </p:cNvSpPr>
          <p:nvPr/>
        </p:nvSpPr>
        <p:spPr>
          <a:xfrm>
            <a:off x="521703" y="4980914"/>
            <a:ext cx="9209267" cy="581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Font typeface="Arial"/>
              <a:buNone/>
              <a:defRPr lang="fr-FR" sz="2222" b="1" kern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399996" indent="-253997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2pPr>
            <a:lvl3pPr marL="679993" indent="-253997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778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 defTabSz="5400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2788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607051" y="73364"/>
            <a:ext cx="8749709" cy="400110"/>
          </a:xfrm>
        </p:spPr>
        <p:txBody>
          <a:bodyPr/>
          <a:lstStyle/>
          <a:p>
            <a:r>
              <a:rPr lang="fr-FR" dirty="0"/>
              <a:t>Geodesy and </a:t>
            </a:r>
            <a:r>
              <a:rPr lang="fr-FR" dirty="0" err="1"/>
              <a:t>sea</a:t>
            </a:r>
            <a:r>
              <a:rPr lang="fr-FR" dirty="0"/>
              <a:t> </a:t>
            </a:r>
            <a:r>
              <a:rPr lang="fr-FR" dirty="0" err="1"/>
              <a:t>level</a:t>
            </a:r>
            <a:r>
              <a:rPr lang="fr-FR" dirty="0"/>
              <a:t> </a:t>
            </a:r>
            <a:r>
              <a:rPr lang="fr-FR" dirty="0" err="1"/>
              <a:t>rise</a:t>
            </a:r>
            <a:endParaRPr lang="fr-FR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quarter" idx="15"/>
          </p:nvPr>
        </p:nvPicPr>
        <p:blipFill rotWithShape="1">
          <a:blip r:embed="rId3"/>
          <a:srcRect l="23969" t="26897" r="33023" b="16743"/>
          <a:stretch/>
        </p:blipFill>
        <p:spPr>
          <a:xfrm>
            <a:off x="419510" y="3109182"/>
            <a:ext cx="4710274" cy="2172484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1" name="Espace réservé du contenu 5"/>
          <p:cNvPicPr>
            <a:picLocks noChangeAspect="1"/>
          </p:cNvPicPr>
          <p:nvPr/>
        </p:nvPicPr>
        <p:blipFill rotWithShape="1">
          <a:blip r:embed="rId4"/>
          <a:srcRect l="73752" t="40440" r="21500" b="27702"/>
          <a:stretch/>
        </p:blipFill>
        <p:spPr>
          <a:xfrm>
            <a:off x="4681734" y="1430209"/>
            <a:ext cx="600344" cy="226589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006953" y="2409637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/>
              <a:t>GNSS </a:t>
            </a:r>
            <a:r>
              <a:rPr lang="fr-FR" sz="1800" b="1" dirty="0" err="1"/>
              <a:t>receiver</a:t>
            </a:r>
            <a:endParaRPr lang="fr-FR" sz="1800" b="1" dirty="0"/>
          </a:p>
        </p:txBody>
      </p:sp>
      <p:sp>
        <p:nvSpPr>
          <p:cNvPr id="18" name="Rectangle 17"/>
          <p:cNvSpPr/>
          <p:nvPr/>
        </p:nvSpPr>
        <p:spPr>
          <a:xfrm>
            <a:off x="2094166" y="3451686"/>
            <a:ext cx="1334834" cy="430841"/>
          </a:xfrm>
          <a:prstGeom prst="rect">
            <a:avLst/>
          </a:prstGeom>
          <a:solidFill>
            <a:srgbClr val="E7B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Subsidence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86372" y="4372046"/>
            <a:ext cx="1541906" cy="643729"/>
          </a:xfrm>
          <a:prstGeom prst="rect">
            <a:avLst/>
          </a:prstGeom>
          <a:solidFill>
            <a:srgbClr val="E0B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Lithosphere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br>
              <a:rPr lang="fr-FR" b="1" dirty="0">
                <a:solidFill>
                  <a:schemeClr val="tx1"/>
                </a:solidFill>
              </a:rPr>
            </a:br>
            <a:r>
              <a:rPr lang="fr-FR" b="1" dirty="0" err="1">
                <a:solidFill>
                  <a:schemeClr val="tx1"/>
                </a:solidFill>
              </a:rPr>
              <a:t>Bending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44205" y="4177851"/>
            <a:ext cx="342899" cy="155174"/>
          </a:xfrm>
          <a:prstGeom prst="rect">
            <a:avLst/>
          </a:prstGeom>
          <a:solidFill>
            <a:srgbClr val="E7B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882546" y="2574804"/>
            <a:ext cx="13987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800" b="1" dirty="0"/>
              <a:t>Tide gauge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777841" y="1583060"/>
            <a:ext cx="18902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800" b="1" dirty="0"/>
              <a:t>Space </a:t>
            </a:r>
            <a:r>
              <a:rPr lang="fr-FR" sz="1800" b="1" dirty="0" err="1"/>
              <a:t>altimeter</a:t>
            </a:r>
            <a:endParaRPr lang="fr-FR" sz="1800" b="1" dirty="0"/>
          </a:p>
        </p:txBody>
      </p:sp>
      <p:sp>
        <p:nvSpPr>
          <p:cNvPr id="24" name="Flèche droite 23"/>
          <p:cNvSpPr/>
          <p:nvPr/>
        </p:nvSpPr>
        <p:spPr>
          <a:xfrm rot="16200000">
            <a:off x="4020649" y="3057755"/>
            <a:ext cx="721242" cy="50571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droite 15"/>
          <p:cNvSpPr/>
          <p:nvPr/>
        </p:nvSpPr>
        <p:spPr>
          <a:xfrm rot="5400000">
            <a:off x="2422208" y="3808321"/>
            <a:ext cx="601790" cy="70706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2228375" y="2855067"/>
            <a:ext cx="563331" cy="567123"/>
            <a:chOff x="6056671" y="3588774"/>
            <a:chExt cx="622325" cy="666664"/>
          </a:xfrm>
        </p:grpSpPr>
        <p:sp>
          <p:nvSpPr>
            <p:cNvPr id="2" name="Rectangle à coins arrondis 1"/>
            <p:cNvSpPr/>
            <p:nvPr/>
          </p:nvSpPr>
          <p:spPr>
            <a:xfrm>
              <a:off x="6056671" y="3588774"/>
              <a:ext cx="622325" cy="1966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" name="Connecteur droit 3"/>
            <p:cNvCxnSpPr>
              <a:stCxn id="2" idx="2"/>
            </p:cNvCxnSpPr>
            <p:nvPr/>
          </p:nvCxnSpPr>
          <p:spPr>
            <a:xfrm flipH="1">
              <a:off x="6154437" y="3785419"/>
              <a:ext cx="213397" cy="470019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6403414" y="3785419"/>
              <a:ext cx="213397" cy="470019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3083032" y="3007420"/>
            <a:ext cx="772778" cy="283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" name="Groupe 27"/>
          <p:cNvGrpSpPr/>
          <p:nvPr/>
        </p:nvGrpSpPr>
        <p:grpSpPr>
          <a:xfrm>
            <a:off x="3270656" y="3001188"/>
            <a:ext cx="847164" cy="694113"/>
            <a:chOff x="6086168" y="3109182"/>
            <a:chExt cx="847164" cy="694113"/>
          </a:xfrm>
        </p:grpSpPr>
        <p:pic>
          <p:nvPicPr>
            <p:cNvPr id="26" name="Espace réservé du contenu 5"/>
            <p:cNvPicPr>
              <a:picLocks noChangeAspect="1"/>
            </p:cNvPicPr>
            <p:nvPr/>
          </p:nvPicPr>
          <p:blipFill rotWithShape="1">
            <a:blip r:embed="rId4"/>
            <a:srcRect l="74446" t="61278" r="21500" b="27702"/>
            <a:stretch/>
          </p:blipFill>
          <p:spPr>
            <a:xfrm>
              <a:off x="6566358" y="3242173"/>
              <a:ext cx="366974" cy="56112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617110" y="3109182"/>
              <a:ext cx="265471" cy="1130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16"/>
            <p:cNvCxnSpPr>
              <a:stCxn id="10" idx="1"/>
            </p:cNvCxnSpPr>
            <p:nvPr/>
          </p:nvCxnSpPr>
          <p:spPr>
            <a:xfrm flipH="1">
              <a:off x="6086168" y="3165726"/>
              <a:ext cx="530942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flipH="1">
              <a:off x="6099998" y="3180230"/>
              <a:ext cx="9832" cy="342504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u contenu 7"/>
          <p:cNvSpPr txBox="1">
            <a:spLocks/>
          </p:cNvSpPr>
          <p:nvPr/>
        </p:nvSpPr>
        <p:spPr>
          <a:xfrm>
            <a:off x="5379061" y="1616907"/>
            <a:ext cx="4671564" cy="3034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Font typeface="Arial"/>
              <a:buNone/>
              <a:defRPr lang="fr-FR" sz="2222" b="1" kern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399996" indent="-253997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2pPr>
            <a:lvl3pPr marL="679993" indent="-253997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778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0000">
              <a:lnSpc>
                <a:spcPct val="120000"/>
              </a:lnSpc>
              <a:spcAft>
                <a:spcPts val="600"/>
              </a:spcAft>
              <a:tabLst>
                <a:tab pos="0" algn="l"/>
              </a:tabLst>
            </a:pPr>
            <a:r>
              <a:rPr lang="en-US" sz="1800" dirty="0"/>
              <a:t>Coastal areas are affected by:</a:t>
            </a:r>
          </a:p>
          <a:p>
            <a:pPr algn="ctr" defTabSz="540000">
              <a:lnSpc>
                <a:spcPct val="120000"/>
              </a:lnSpc>
              <a:spcAft>
                <a:spcPts val="600"/>
              </a:spcAft>
              <a:tabLst>
                <a:tab pos="0" algn="l"/>
              </a:tabLst>
            </a:pPr>
            <a:r>
              <a:rPr lang="en-US" sz="1800" dirty="0"/>
              <a:t>	</a:t>
            </a:r>
            <a:r>
              <a:rPr lang="en-US" sz="1800" dirty="0">
                <a:solidFill>
                  <a:srgbClr val="FF0000"/>
                </a:solidFill>
              </a:rPr>
              <a:t>Sea level rise + vertical land motion</a:t>
            </a:r>
          </a:p>
          <a:p>
            <a:pPr defTabSz="540000">
              <a:lnSpc>
                <a:spcPct val="120000"/>
              </a:lnSpc>
              <a:spcAft>
                <a:spcPts val="600"/>
              </a:spcAft>
              <a:tabLst>
                <a:tab pos="0" algn="l"/>
              </a:tabLst>
            </a:pPr>
            <a:endParaRPr lang="en-US" sz="1800" dirty="0"/>
          </a:p>
          <a:p>
            <a:pPr defTabSz="540000">
              <a:lnSpc>
                <a:spcPct val="120000"/>
              </a:lnSpc>
              <a:spcAft>
                <a:spcPts val="600"/>
              </a:spcAft>
              <a:tabLst>
                <a:tab pos="0" algn="l"/>
              </a:tabLst>
            </a:pPr>
            <a:r>
              <a:rPr lang="en-US" sz="1800" dirty="0"/>
              <a:t>Land motion may originate from :</a:t>
            </a:r>
          </a:p>
          <a:p>
            <a:pPr marL="285750" indent="-285750" defTabSz="5400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800" dirty="0"/>
              <a:t>volcanic subsidence</a:t>
            </a:r>
          </a:p>
          <a:p>
            <a:pPr marL="285750" indent="-285750" defTabSz="5400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800" dirty="0"/>
              <a:t>Anthropogenic activity (mining…)</a:t>
            </a:r>
          </a:p>
          <a:p>
            <a:pPr defTabSz="540000">
              <a:lnSpc>
                <a:spcPct val="120000"/>
              </a:lnSpc>
              <a:spcAft>
                <a:spcPts val="600"/>
              </a:spcAft>
              <a:tabLst>
                <a:tab pos="0" algn="l"/>
              </a:tabLst>
            </a:pPr>
            <a:endParaRPr lang="en-US" sz="1800" dirty="0"/>
          </a:p>
          <a:p>
            <a:pPr defTabSz="540000">
              <a:lnSpc>
                <a:spcPct val="120000"/>
              </a:lnSpc>
              <a:spcAft>
                <a:spcPts val="600"/>
              </a:spcAft>
              <a:tabLst>
                <a:tab pos="0" algn="l"/>
              </a:tabLst>
            </a:pPr>
            <a:endParaRPr lang="en-US" sz="1800" dirty="0"/>
          </a:p>
          <a:p>
            <a:pPr algn="ctr" defTabSz="540000">
              <a:lnSpc>
                <a:spcPct val="120000"/>
              </a:lnSpc>
              <a:spcAft>
                <a:spcPts val="600"/>
              </a:spcAft>
              <a:tabLst>
                <a:tab pos="0" algn="l"/>
              </a:tabLst>
            </a:pPr>
            <a:endParaRPr lang="en-US" sz="1800" dirty="0"/>
          </a:p>
          <a:p>
            <a:pPr algn="ctr" defTabSz="540000">
              <a:lnSpc>
                <a:spcPct val="120000"/>
              </a:lnSpc>
              <a:spcAft>
                <a:spcPts val="600"/>
              </a:spcAft>
              <a:tabLst>
                <a:tab pos="0" algn="l"/>
              </a:tabLs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91940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9098" y="-76894"/>
            <a:ext cx="8944902" cy="70788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 dirty="0">
                <a:latin typeface="Calibri" pitchFamily="34" charset="0"/>
                <a:cs typeface="Arial" pitchFamily="34" charset="0"/>
              </a:rPr>
              <a:t>Sounding the atmosphere using a network of GNSS geodetic receivers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99098" y="747887"/>
            <a:ext cx="9801679" cy="241009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1600" dirty="0">
                <a:latin typeface="+mn-lt"/>
                <a:cs typeface="Arial" pitchFamily="34" charset="0"/>
              </a:rPr>
              <a:t>GNSS signals are sensitive to atmospheric effects: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  <a:cs typeface="Arial" pitchFamily="34" charset="0"/>
              </a:rPr>
              <a:t>In the troposphere (0-40km) the delay is a function of : </a:t>
            </a:r>
            <a:r>
              <a:rPr lang="en-US" sz="1600" dirty="0">
                <a:solidFill>
                  <a:srgbClr val="FF0000"/>
                </a:solidFill>
                <a:latin typeface="+mn-lt"/>
                <a:cs typeface="Arial" pitchFamily="34" charset="0"/>
              </a:rPr>
              <a:t>Temperature, Pressure, Humidity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  <a:cs typeface="Arial" pitchFamily="34" charset="0"/>
              </a:rPr>
              <a:t>In the ionosphere (~400km) the delay is a function of the </a:t>
            </a:r>
            <a:r>
              <a:rPr lang="en-US" sz="1600" dirty="0">
                <a:solidFill>
                  <a:srgbClr val="FF0000"/>
                </a:solidFill>
                <a:latin typeface="+mn-lt"/>
                <a:cs typeface="Arial" pitchFamily="34" charset="0"/>
              </a:rPr>
              <a:t>Total Electron Content</a:t>
            </a:r>
          </a:p>
          <a:p>
            <a:pPr eaLnBrk="1" hangingPunct="1">
              <a:buFontTx/>
              <a:buNone/>
            </a:pPr>
            <a:r>
              <a:rPr lang="en-US" sz="1600" dirty="0">
                <a:latin typeface="+mn-lt"/>
                <a:cs typeface="Arial" pitchFamily="34" charset="0"/>
              </a:rPr>
              <a:t>A ground network of GNSS helps in doing a tomography of the atmosphere</a:t>
            </a:r>
          </a:p>
        </p:txBody>
      </p:sp>
      <p:sp>
        <p:nvSpPr>
          <p:cNvPr id="38920" name="Rectangle 16"/>
          <p:cNvSpPr>
            <a:spLocks noChangeArrowheads="1"/>
          </p:cNvSpPr>
          <p:nvPr/>
        </p:nvSpPr>
        <p:spPr bwMode="auto">
          <a:xfrm>
            <a:off x="5523178" y="4980596"/>
            <a:ext cx="184731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9367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500"/>
          </a:p>
        </p:txBody>
      </p:sp>
      <p:pic>
        <p:nvPicPr>
          <p:cNvPr id="14" name="Espace réservé du contenu 11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478" t="46040" r="53003" b="17716"/>
          <a:stretch/>
        </p:blipFill>
        <p:spPr>
          <a:xfrm>
            <a:off x="1150884" y="2399176"/>
            <a:ext cx="3977297" cy="28681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0100" y="3390900"/>
            <a:ext cx="752475" cy="631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608707" y="3194002"/>
            <a:ext cx="1245167" cy="236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5002012" y="5003678"/>
            <a:ext cx="4491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From V.V. </a:t>
            </a:r>
            <a:r>
              <a:rPr lang="en-US" sz="1200" b="1" i="1" dirty="0" err="1"/>
              <a:t>Lehtola</a:t>
            </a:r>
            <a:r>
              <a:rPr lang="en-US" sz="1200" b="1" i="1" dirty="0"/>
              <a:t> et al. ASR (2022)</a:t>
            </a:r>
            <a:endParaRPr lang="fr-FR" sz="1200" b="1" i="1" dirty="0"/>
          </a:p>
        </p:txBody>
      </p:sp>
    </p:spTree>
    <p:extLst>
      <p:ext uri="{BB962C8B-B14F-4D97-AF65-F5344CB8AC3E}">
        <p14:creationId xmlns:p14="http://schemas.microsoft.com/office/powerpoint/2010/main" val="1020634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591407" y="108526"/>
            <a:ext cx="8749709" cy="415435"/>
          </a:xfrm>
        </p:spPr>
        <p:txBody>
          <a:bodyPr/>
          <a:lstStyle/>
          <a:p>
            <a:pPr eaLnBrk="1" hangingPunct="1"/>
            <a:r>
              <a:rPr lang="en-US" sz="2333" dirty="0">
                <a:latin typeface="+mn-lt"/>
              </a:rPr>
              <a:t>Weather forecast</a:t>
            </a:r>
          </a:p>
        </p:txBody>
      </p:sp>
      <p:sp>
        <p:nvSpPr>
          <p:cNvPr id="39938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0" y="5146675"/>
            <a:ext cx="1778000" cy="396875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19119" indent="-23812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952490" indent="-19049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333487" indent="-19049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714483" indent="-19049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095479" indent="-1904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476475" indent="-1904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857471" indent="-1904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238468" indent="-1904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fld id="{954700D0-4280-4C95-A906-0758921C310D}" type="slidenum">
              <a:rPr lang="fr-FR" sz="1167"/>
              <a:pPr algn="l" eaLnBrk="1" hangingPunct="1"/>
              <a:t>7</a:t>
            </a:fld>
            <a:endParaRPr lang="fr-FR" sz="1167"/>
          </a:p>
        </p:txBody>
      </p:sp>
      <p:pic>
        <p:nvPicPr>
          <p:cNvPr id="39941" name="Picture 4" descr="ope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09497" y="1117935"/>
            <a:ext cx="6117993" cy="43304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330791" y="819523"/>
            <a:ext cx="9696699" cy="124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ea typeface="ヒラギノ角ゴ Pro W3"/>
                <a:cs typeface="ヒラギノ角ゴ Pro W3"/>
              </a:rPr>
              <a:t>GNSS data from ground and space receivers are processed to estimate tropospheric delays </a:t>
            </a:r>
          </a:p>
          <a:p>
            <a:pPr marL="317497" indent="-317497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ea typeface="ヒラギノ角ゴ Pro W3"/>
                <a:cs typeface="ヒラギノ角ゴ Pro W3"/>
              </a:rPr>
              <a:t>assimilated into weather forecast</a:t>
            </a:r>
            <a:br>
              <a:rPr lang="en-US" sz="1600" b="1" dirty="0">
                <a:solidFill>
                  <a:schemeClr val="accent1">
                    <a:lumMod val="50000"/>
                  </a:schemeClr>
                </a:solidFill>
                <a:ea typeface="ヒラギノ角ゴ Pro W3"/>
                <a:cs typeface="ヒラギノ角ゴ Pro W3"/>
              </a:rPr>
            </a:b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ea typeface="ヒラギノ角ゴ Pro W3"/>
                <a:cs typeface="ヒラギノ角ゴ Pro W3"/>
              </a:rPr>
              <a:t> models for many years </a:t>
            </a:r>
          </a:p>
          <a:p>
            <a:pPr eaLnBrk="1" hangingPunct="1">
              <a:spcBef>
                <a:spcPct val="50000"/>
              </a:spcBef>
            </a:pPr>
            <a:endParaRPr lang="fr-FR" sz="1600" b="1" dirty="0">
              <a:solidFill>
                <a:schemeClr val="accent1">
                  <a:lumMod val="50000"/>
                </a:schemeClr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4058645" y="4186442"/>
            <a:ext cx="2099469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Ground GNSS data</a:t>
            </a:r>
          </a:p>
        </p:txBody>
      </p:sp>
      <p:sp>
        <p:nvSpPr>
          <p:cNvPr id="39946" name="Text Box 9"/>
          <p:cNvSpPr txBox="1">
            <a:spLocks noChangeArrowheads="1"/>
          </p:cNvSpPr>
          <p:nvPr/>
        </p:nvSpPr>
        <p:spPr bwMode="auto">
          <a:xfrm>
            <a:off x="769240" y="5085100"/>
            <a:ext cx="3660511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333" i="1" dirty="0" err="1">
                <a:solidFill>
                  <a:schemeClr val="accent1">
                    <a:lumMod val="50000"/>
                  </a:schemeClr>
                </a:solidFill>
                <a:ea typeface="ヒラギノ角ゴ Pro W3"/>
                <a:cs typeface="ヒラギノ角ゴ Pro W3"/>
              </a:rPr>
              <a:t>Courtesy</a:t>
            </a:r>
            <a:r>
              <a:rPr lang="fr-FR" sz="1333" i="1" dirty="0">
                <a:solidFill>
                  <a:schemeClr val="accent1">
                    <a:lumMod val="50000"/>
                  </a:schemeClr>
                </a:solidFill>
                <a:ea typeface="ヒラギノ角ゴ Pro W3"/>
                <a:cs typeface="ヒラギノ角ゴ Pro W3"/>
              </a:rPr>
              <a:t> Jean PAILLEUX, Météo France</a:t>
            </a:r>
          </a:p>
        </p:txBody>
      </p:sp>
      <p:sp>
        <p:nvSpPr>
          <p:cNvPr id="39948" name="AutoShape 11"/>
          <p:cNvSpPr>
            <a:spLocks noChangeArrowheads="1"/>
          </p:cNvSpPr>
          <p:nvPr/>
        </p:nvSpPr>
        <p:spPr bwMode="auto">
          <a:xfrm rot="19751022">
            <a:off x="5981771" y="3939550"/>
            <a:ext cx="660136" cy="300302"/>
          </a:xfrm>
          <a:prstGeom prst="rightArrow">
            <a:avLst>
              <a:gd name="adj1" fmla="val 50000"/>
              <a:gd name="adj2" fmla="val 54956"/>
            </a:avLst>
          </a:prstGeom>
          <a:solidFill>
            <a:srgbClr val="FBAA2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3784761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06991" y="128558"/>
            <a:ext cx="8749709" cy="400110"/>
          </a:xfrm>
        </p:spPr>
        <p:txBody>
          <a:bodyPr/>
          <a:lstStyle/>
          <a:p>
            <a:r>
              <a:rPr lang="en-US" b="0" dirty="0"/>
              <a:t>Tsunami signal in the ionosphere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9561513" y="5437188"/>
            <a:ext cx="598487" cy="157162"/>
          </a:xfrm>
        </p:spPr>
        <p:txBody>
          <a:bodyPr/>
          <a:lstStyle/>
          <a:p>
            <a:pPr>
              <a:defRPr/>
            </a:pPr>
            <a:fld id="{651BEA7F-799B-418D-9950-2665892598DA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  <p:pic>
        <p:nvPicPr>
          <p:cNvPr id="8" name="Google Shape;110;p16"/>
          <p:cNvPicPr preferRelativeResize="0">
            <a:picLocks noGrp="1"/>
          </p:cNvPicPr>
          <p:nvPr>
            <p:ph sz="quarter" idx="15"/>
          </p:nvPr>
        </p:nvPicPr>
        <p:blipFill rotWithShape="1">
          <a:blip r:embed="rId2">
            <a:alphaModFix/>
          </a:blip>
          <a:srcRect b="12762"/>
          <a:stretch/>
        </p:blipFill>
        <p:spPr>
          <a:xfrm>
            <a:off x="3783011" y="1351091"/>
            <a:ext cx="5778502" cy="39719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5636417" y="1722077"/>
            <a:ext cx="1781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Piercing point</a:t>
            </a:r>
          </a:p>
        </p:txBody>
      </p:sp>
      <p:sp>
        <p:nvSpPr>
          <p:cNvPr id="10" name="Flèche droite 9"/>
          <p:cNvSpPr/>
          <p:nvPr/>
        </p:nvSpPr>
        <p:spPr>
          <a:xfrm rot="3651160">
            <a:off x="6326567" y="2099617"/>
            <a:ext cx="400876" cy="1834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15785" y="853546"/>
            <a:ext cx="9047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Tsunamis as well as earthquake and volcano eruptions generate a signal into the ionosphere layer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that can be observed using GNSS receivers data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15785" y="3002433"/>
            <a:ext cx="3774485" cy="205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4472C4">
                    <a:lumMod val="50000"/>
                  </a:srgbClr>
                </a:solidFill>
              </a:rPr>
              <a:t>Tsunami signal in the ionosphere can be observer prior the arrival of the oceanic wave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1600" b="1" dirty="0">
              <a:solidFill>
                <a:srgbClr val="4472C4">
                  <a:lumMod val="50000"/>
                </a:srgbClr>
              </a:solidFill>
            </a:endParaRPr>
          </a:p>
          <a:p>
            <a:pPr lvl="0"/>
            <a:r>
              <a:rPr lang="en-US" sz="1600" b="1" dirty="0">
                <a:solidFill>
                  <a:srgbClr val="4472C4">
                    <a:lumMod val="50000"/>
                  </a:srgbClr>
                </a:solidFill>
              </a:rPr>
              <a:t>Promising complementary technique to existing operational services based on seismic data + model </a:t>
            </a:r>
            <a:endParaRPr lang="fr-FR" sz="1600" b="1" dirty="0">
              <a:solidFill>
                <a:srgbClr val="4472C4">
                  <a:lumMod val="50000"/>
                </a:srgbClr>
              </a:solidFill>
            </a:endParaRPr>
          </a:p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451086" y="5194508"/>
            <a:ext cx="2377354" cy="333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Munaibari et al. 2022</a:t>
            </a:r>
          </a:p>
        </p:txBody>
      </p:sp>
    </p:spTree>
    <p:extLst>
      <p:ext uri="{BB962C8B-B14F-4D97-AF65-F5344CB8AC3E}">
        <p14:creationId xmlns:p14="http://schemas.microsoft.com/office/powerpoint/2010/main" val="44182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reflections_101.001.png" descr="reflections_101.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663" y="1035586"/>
            <a:ext cx="5746272" cy="4268208"/>
          </a:xfrm>
          <a:prstGeom prst="rect">
            <a:avLst/>
          </a:prstGeom>
        </p:spPr>
      </p:pic>
      <p:sp>
        <p:nvSpPr>
          <p:cNvPr id="227" name="Larson et al., 2008; Larson et al., 2009; Small et al., 2010"/>
          <p:cNvSpPr txBox="1"/>
          <p:nvPr/>
        </p:nvSpPr>
        <p:spPr>
          <a:xfrm>
            <a:off x="4502816" y="5145631"/>
            <a:ext cx="5192660" cy="316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333" tIns="42333" rIns="42333" bIns="42333">
            <a:spAutoFit/>
          </a:bodyPr>
          <a:lstStyle/>
          <a:p>
            <a:r>
              <a:rPr sz="1500" b="1" i="1" dirty="0"/>
              <a:t>Larson et al., 2008; Larson et al., 2009; Small et al., 2010</a:t>
            </a:r>
          </a:p>
        </p:txBody>
      </p:sp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445091" y="138083"/>
            <a:ext cx="8749709" cy="40011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Remote sensing using GNSS Reflectometry (GNSS-R)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9375" y="1148004"/>
            <a:ext cx="42735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GNSS reflectometry is based on the changes in the interference pattern of the direct and reflected signals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This information is recorded in signal-to-noise ratio (SNR) data of a GNSS receiver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Can provide a measurement of a change 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the height of the antenna vs the reflected surface (flood…)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the vegetation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The soil humidity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21146" y="2159307"/>
            <a:ext cx="101355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water layer</a:t>
            </a:r>
          </a:p>
        </p:txBody>
      </p:sp>
    </p:spTree>
    <p:extLst>
      <p:ext uri="{BB962C8B-B14F-4D97-AF65-F5344CB8AC3E}">
        <p14:creationId xmlns:p14="http://schemas.microsoft.com/office/powerpoint/2010/main" val="68025612"/>
      </p:ext>
    </p:extLst>
  </p:cSld>
  <p:clrMapOvr>
    <a:masterClrMapping/>
  </p:clrMapOvr>
</p:sld>
</file>

<file path=ppt/theme/theme1.xml><?xml version="1.0" encoding="utf-8"?>
<a:theme xmlns:a="http://schemas.openxmlformats.org/drawingml/2006/main" name="CNES - Diapos Titr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NES - Sommaires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NES - Text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80e229-d1f0-4dea-859f-b8c45efabb7a"/>
    <Reference xmlns="1480e229-d1f0-4dea-859f-b8c45efabb7a" xsi:nil="true"/>
    <Versiondudocument xmlns="1480e229-d1f0-4dea-859f-b8c45efabb7a" xsi:nil="true"/>
    <m87c471c6bd344bca5d69bd9ba6ed2b9 xmlns="1480e229-d1f0-4dea-859f-b8c45efabb7a">
      <Terms xmlns="http://schemas.microsoft.com/office/infopath/2007/PartnerControls"/>
    </m87c471c6bd344bca5d69bd9ba6ed2b9>
    <Datedudocument xmlns="1480e229-d1f0-4dea-859f-b8c45efabb7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 du CNES" ma:contentTypeID="0x0101008BA2EC32BB3849CFA34975D0F55D50D0000A87D949124D6342BEDB010B038D0076002E8D639F1515A44D9A2DB47BE5BE8C21" ma:contentTypeVersion="16" ma:contentTypeDescription="" ma:contentTypeScope="" ma:versionID="72d92d2ed0f8f303c7aecb667c2b50ec">
  <xsd:schema xmlns:xsd="http://www.w3.org/2001/XMLSchema" xmlns:xs="http://www.w3.org/2001/XMLSchema" xmlns:p="http://schemas.microsoft.com/office/2006/metadata/properties" xmlns:ns2="1480e229-d1f0-4dea-859f-b8c45efabb7a" targetNamespace="http://schemas.microsoft.com/office/2006/metadata/properties" ma:root="true" ma:fieldsID="bce234bb5628490620a05f1dfb624e12" ns2:_="">
    <xsd:import namespace="1480e229-d1f0-4dea-859f-b8c45efabb7a"/>
    <xsd:element name="properties">
      <xsd:complexType>
        <xsd:sequence>
          <xsd:element name="documentManagement">
            <xsd:complexType>
              <xsd:all>
                <xsd:element ref="ns2:Reference" minOccurs="0"/>
                <xsd:element ref="ns2:Versiondudocument" minOccurs="0"/>
                <xsd:element ref="ns2:Datedudocument" minOccurs="0"/>
                <xsd:element ref="ns2:m87c471c6bd344bca5d69bd9ba6ed2b9" minOccurs="0"/>
                <xsd:element ref="ns2:TaxCatchAll" minOccurs="0"/>
                <xsd:element ref="ns2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80e229-d1f0-4dea-859f-b8c45efabb7a" elementFormDefault="qualified">
    <xsd:import namespace="http://schemas.microsoft.com/office/2006/documentManagement/types"/>
    <xsd:import namespace="http://schemas.microsoft.com/office/infopath/2007/PartnerControls"/>
    <xsd:element name="Reference" ma:index="8" nillable="true" ma:displayName="Référence du document" ma:internalName="Reference">
      <xsd:simpleType>
        <xsd:restriction base="dms:Text">
          <xsd:maxLength value="255"/>
        </xsd:restriction>
      </xsd:simpleType>
    </xsd:element>
    <xsd:element name="Versiondudocument" ma:index="9" nillable="true" ma:displayName="Version du document" ma:internalName="Versiondudocument">
      <xsd:simpleType>
        <xsd:restriction base="dms:Text">
          <xsd:maxLength value="255"/>
        </xsd:restriction>
      </xsd:simpleType>
    </xsd:element>
    <xsd:element name="Datedudocument" ma:index="10" nillable="true" ma:displayName="Date du document" ma:format="DateOnly" ma:internalName="Datedudocument">
      <xsd:simpleType>
        <xsd:restriction base="dms:DateTime"/>
      </xsd:simpleType>
    </xsd:element>
    <xsd:element name="m87c471c6bd344bca5d69bd9ba6ed2b9" ma:index="11" nillable="true" ma:taxonomy="true" ma:internalName="m87c471c6bd344bca5d69bd9ba6ed2b9" ma:taxonomyFieldName="Classification" ma:displayName="Classification" ma:default="" ma:fieldId="{687c471c-6bd3-44bc-a5d6-9bd9ba6ed2b9}" ma:sspId="43899476-92d5-47bd-aa4b-8ef5a50c3054" ma:termSetId="b5b6ba9c-22e9-463a-bed9-64f79770480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description="" ma:hidden="true" ma:list="{613e939e-831d-42bf-a68e-d52568587ff0}" ma:internalName="TaxCatchAll" ma:showField="CatchAllData" ma:web="e45dc26d-1930-4e8e-8db1-3033684200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description="" ma:hidden="true" ma:list="{613e939e-831d-42bf-a68e-d52568587ff0}" ma:internalName="TaxCatchAllLabel" ma:readOnly="true" ma:showField="CatchAllDataLabel" ma:web="e45dc26d-1930-4e8e-8db1-3033684200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43899476-92d5-47bd-aa4b-8ef5a50c3054" ContentTypeId="0x0101008BA2EC32BB3849CFA34975D0F55D50D0" PreviousValue="false"/>
</file>

<file path=customXml/itemProps1.xml><?xml version="1.0" encoding="utf-8"?>
<ds:datastoreItem xmlns:ds="http://schemas.openxmlformats.org/officeDocument/2006/customXml" ds:itemID="{D8EC7474-775C-4E46-8AE5-AE14E7464F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A5AB45-0FF3-460A-BCE5-C01354264AC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480e229-d1f0-4dea-859f-b8c45efabb7a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24DA467-42FE-4276-A2A8-382752F1A6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80e229-d1f0-4dea-859f-b8c45efabb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D3DA4191-6376-4C39-B8F7-C6D00CB32AD9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23868</TotalTime>
  <Words>850</Words>
  <Application>Microsoft Macintosh PowerPoint</Application>
  <PresentationFormat>Personnalisé</PresentationFormat>
  <Paragraphs>131</Paragraphs>
  <Slides>11</Slides>
  <Notes>8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11</vt:i4>
      </vt:variant>
    </vt:vector>
  </HeadingPairs>
  <TitlesOfParts>
    <vt:vector size="20" baseType="lpstr">
      <vt:lpstr>Arial</vt:lpstr>
      <vt:lpstr>Arial Black</vt:lpstr>
      <vt:lpstr>Calibri</vt:lpstr>
      <vt:lpstr>Courier New</vt:lpstr>
      <vt:lpstr>Times New Roman</vt:lpstr>
      <vt:lpstr>Wingdings</vt:lpstr>
      <vt:lpstr>CNES - Diapos Titre</vt:lpstr>
      <vt:lpstr>CNES - Sommaires</vt:lpstr>
      <vt:lpstr>CNES - Texte</vt:lpstr>
      <vt:lpstr>Space Geodesy Serving PICTs</vt:lpstr>
      <vt:lpstr>Présentation PowerPoint</vt:lpstr>
      <vt:lpstr>Geodesy and Geospatial</vt:lpstr>
      <vt:lpstr>Mayotte Island deformation from GNSS and InSAR data</vt:lpstr>
      <vt:lpstr>Geodesy and sea level rise</vt:lpstr>
      <vt:lpstr>Sounding the atmosphere using a network of GNSS geodetic receivers</vt:lpstr>
      <vt:lpstr>Weather forecast</vt:lpstr>
      <vt:lpstr>Tsunami signal in the ionosphere</vt:lpstr>
      <vt:lpstr>Remote sensing using GNSS Reflectometry (GNSS-R)</vt:lpstr>
      <vt:lpstr>Conclusion</vt:lpstr>
      <vt:lpstr>Ionospheric natural hazard early warning system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Lola PEIRE</dc:creator>
  <cp:lastModifiedBy>Charles-Henri BRINON</cp:lastModifiedBy>
  <cp:revision>499</cp:revision>
  <cp:lastPrinted>2017-05-14T20:42:22Z</cp:lastPrinted>
  <dcterms:created xsi:type="dcterms:W3CDTF">2017-04-10T17:55:28Z</dcterms:created>
  <dcterms:modified xsi:type="dcterms:W3CDTF">2022-12-01T20:38:21Z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0x0101008BA2EC32BB3849CFA34975D0F55D50D0000A87D949124D6342BEDB010B038D0076002E8D639F1515A44D9A2DB47BE5BE8C21</vt:lpwstr>
  </property>
</Properties>
</file>