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Lst>
  <p:notesMasterIdLst>
    <p:notesMasterId r:id="rId18"/>
  </p:notesMasterIdLst>
  <p:sldIdLst>
    <p:sldId id="256" r:id="rId5"/>
    <p:sldId id="257" r:id="rId6"/>
    <p:sldId id="261" r:id="rId7"/>
    <p:sldId id="258" r:id="rId8"/>
    <p:sldId id="262" r:id="rId9"/>
    <p:sldId id="259" r:id="rId10"/>
    <p:sldId id="265" r:id="rId11"/>
    <p:sldId id="263" r:id="rId12"/>
    <p:sldId id="269" r:id="rId13"/>
    <p:sldId id="266" r:id="rId14"/>
    <p:sldId id="267" r:id="rId15"/>
    <p:sldId id="264"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4896" autoAdjust="0"/>
  </p:normalViewPr>
  <p:slideViewPr>
    <p:cSldViewPr snapToGrid="0">
      <p:cViewPr varScale="1">
        <p:scale>
          <a:sx n="69" d="100"/>
          <a:sy n="69" d="100"/>
        </p:scale>
        <p:origin x="1066" y="72"/>
      </p:cViewPr>
      <p:guideLst/>
    </p:cSldViewPr>
  </p:slideViewPr>
  <p:notesTextViewPr>
    <p:cViewPr>
      <p:scale>
        <a:sx n="1" d="1"/>
        <a:sy n="1" d="1"/>
      </p:scale>
      <p:origin x="0" y="0"/>
    </p:cViewPr>
  </p:notesTextViewPr>
  <p:notesViewPr>
    <p:cSldViewPr snapToGrid="0">
      <p:cViewPr varScale="1">
        <p:scale>
          <a:sx n="81" d="100"/>
          <a:sy n="81" d="100"/>
        </p:scale>
        <p:origin x="31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1C51A-6B9B-4AFB-9A8F-F481C8A7CAF9}" type="datetimeFigureOut">
              <a:rPr lang="en-AU" smtClean="0"/>
              <a:t>2/12/2022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00F1C-77BC-48F5-88F9-B7CE4DCE225C}" type="slidenum">
              <a:rPr lang="en-AU" smtClean="0"/>
              <a:t>‹#›</a:t>
            </a:fld>
            <a:endParaRPr lang="en-AU"/>
          </a:p>
        </p:txBody>
      </p:sp>
    </p:spTree>
    <p:extLst>
      <p:ext uri="{BB962C8B-B14F-4D97-AF65-F5344CB8AC3E}">
        <p14:creationId xmlns:p14="http://schemas.microsoft.com/office/powerpoint/2010/main" val="155181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Fiji is an island country in Melanesia, part of Oceania in the Pacific Ocean. It lies about 1,100 nautical miles (approx. 2,000 km) northeast of New Zealand. Fiji consists of an archipelago of more than 330 islands of which about 110 are permanently inhabited and more than 500 islets.</a:t>
            </a:r>
          </a:p>
        </p:txBody>
      </p:sp>
      <p:sp>
        <p:nvSpPr>
          <p:cNvPr id="4" name="Slide Number Placeholder 3"/>
          <p:cNvSpPr>
            <a:spLocks noGrp="1"/>
          </p:cNvSpPr>
          <p:nvPr>
            <p:ph type="sldNum" sz="quarter" idx="5"/>
          </p:nvPr>
        </p:nvSpPr>
        <p:spPr/>
        <p:txBody>
          <a:bodyPr/>
          <a:lstStyle/>
          <a:p>
            <a:fld id="{D1D00F1C-77BC-48F5-88F9-B7CE4DCE225C}" type="slidenum">
              <a:rPr lang="en-AU" smtClean="0"/>
              <a:t>1</a:t>
            </a:fld>
            <a:endParaRPr lang="en-AU"/>
          </a:p>
        </p:txBody>
      </p:sp>
    </p:spTree>
    <p:extLst>
      <p:ext uri="{BB962C8B-B14F-4D97-AF65-F5344CB8AC3E}">
        <p14:creationId xmlns:p14="http://schemas.microsoft.com/office/powerpoint/2010/main" val="219678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Some benefits identified during the campaign was individual operator capacity still lacked, the survey team lacked data processing skills.</a:t>
            </a:r>
          </a:p>
          <a:p>
            <a:pPr marL="171450" indent="-171450">
              <a:buFont typeface="Arial" panose="020B0604020202020204" pitchFamily="34" charset="0"/>
              <a:buChar char="•"/>
            </a:pPr>
            <a:r>
              <a:rPr lang="en-AU" dirty="0"/>
              <a:t>As for data storage, downloading, conversions and accessibility, resources were limited.</a:t>
            </a:r>
          </a:p>
          <a:p>
            <a:pPr marL="171450" indent="-171450">
              <a:buFont typeface="Arial" panose="020B0604020202020204" pitchFamily="34" charset="0"/>
              <a:buChar char="•"/>
            </a:pPr>
            <a:r>
              <a:rPr lang="en-AU" dirty="0"/>
              <a:t>And then due to COVID-19, there were delays in data compilation.</a:t>
            </a:r>
          </a:p>
        </p:txBody>
      </p:sp>
      <p:sp>
        <p:nvSpPr>
          <p:cNvPr id="4" name="Slide Number Placeholder 3"/>
          <p:cNvSpPr>
            <a:spLocks noGrp="1"/>
          </p:cNvSpPr>
          <p:nvPr>
            <p:ph type="sldNum" sz="quarter" idx="5"/>
          </p:nvPr>
        </p:nvSpPr>
        <p:spPr/>
        <p:txBody>
          <a:bodyPr/>
          <a:lstStyle/>
          <a:p>
            <a:fld id="{D1D00F1C-77BC-48F5-88F9-B7CE4DCE225C}" type="slidenum">
              <a:rPr lang="en-AU" smtClean="0"/>
              <a:t>10</a:t>
            </a:fld>
            <a:endParaRPr lang="en-AU"/>
          </a:p>
        </p:txBody>
      </p:sp>
    </p:spTree>
    <p:extLst>
      <p:ext uri="{BB962C8B-B14F-4D97-AF65-F5344CB8AC3E}">
        <p14:creationId xmlns:p14="http://schemas.microsoft.com/office/powerpoint/2010/main" val="3940989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survey team in collaboration with regional anticipates to incorporate activities such as:-</a:t>
            </a:r>
          </a:p>
          <a:p>
            <a:pPr marL="171450" indent="-171450">
              <a:buFont typeface="Arial" panose="020B0604020202020204" pitchFamily="34" charset="0"/>
              <a:buChar char="•"/>
            </a:pPr>
            <a:r>
              <a:rPr lang="en-AU" dirty="0"/>
              <a:t>Data Processing and Analysis</a:t>
            </a:r>
          </a:p>
          <a:p>
            <a:pPr marL="171450" indent="-171450">
              <a:buFont typeface="Arial" panose="020B0604020202020204" pitchFamily="34" charset="0"/>
              <a:buChar char="•"/>
            </a:pPr>
            <a:r>
              <a:rPr lang="en-AU" dirty="0"/>
              <a:t>Publish results for the field survey campaign</a:t>
            </a:r>
          </a:p>
          <a:p>
            <a:pPr marL="171450" indent="-171450">
              <a:buFont typeface="Arial" panose="020B0604020202020204" pitchFamily="34" charset="0"/>
              <a:buChar char="•"/>
            </a:pPr>
            <a:r>
              <a:rPr lang="en-AU" dirty="0"/>
              <a:t>Define Transformation Parameters from Local reference system (Fiji Map Grid 1986 to ITRF)</a:t>
            </a:r>
          </a:p>
          <a:p>
            <a:pPr marL="171450" indent="-171450">
              <a:buFont typeface="Arial" panose="020B0604020202020204" pitchFamily="34" charset="0"/>
              <a:buChar char="•"/>
            </a:pPr>
            <a:r>
              <a:rPr lang="en-AU" dirty="0"/>
              <a:t>Develop Transformation Tools for use by the surveyors and geospatial experts.</a:t>
            </a:r>
          </a:p>
          <a:p>
            <a:pPr marL="171450" indent="-171450">
              <a:buFont typeface="Arial" panose="020B0604020202020204" pitchFamily="34" charset="0"/>
              <a:buChar char="•"/>
            </a:pPr>
            <a:r>
              <a:rPr lang="en-AU" dirty="0"/>
              <a:t>Enhance the GNSS CORS infrastructure maintenance plan</a:t>
            </a:r>
          </a:p>
          <a:p>
            <a:pPr marL="171450" indent="-171450">
              <a:buFont typeface="Arial" panose="020B0604020202020204" pitchFamily="34" charset="0"/>
              <a:buChar char="•"/>
            </a:pPr>
            <a:r>
              <a:rPr lang="en-AU" dirty="0"/>
              <a:t>Have a platform share and manage the data sets</a:t>
            </a:r>
          </a:p>
          <a:p>
            <a:pPr marL="171450" indent="-171450">
              <a:buFont typeface="Arial" panose="020B0604020202020204" pitchFamily="34" charset="0"/>
              <a:buChar char="•"/>
            </a:pPr>
            <a:r>
              <a:rPr lang="en-AU" dirty="0"/>
              <a:t>Build and sustain good capacity in geodetic surveys</a:t>
            </a:r>
          </a:p>
          <a:p>
            <a:pPr marL="171450" indent="-171450">
              <a:buFont typeface="Arial" panose="020B0604020202020204" pitchFamily="34" charset="0"/>
              <a:buChar char="•"/>
            </a:pPr>
            <a:r>
              <a:rPr lang="en-AU" dirty="0"/>
              <a:t>Engage collaboration with international, regional and national agencies</a:t>
            </a:r>
          </a:p>
          <a:p>
            <a:pPr marL="171450" indent="-171450">
              <a:buFont typeface="Arial" panose="020B0604020202020204" pitchFamily="34" charset="0"/>
              <a:buChar char="•"/>
            </a:pPr>
            <a:r>
              <a:rPr lang="en-AU" dirty="0"/>
              <a:t>Monitor GNSS CORS for earth deformations</a:t>
            </a:r>
          </a:p>
          <a:p>
            <a:pPr marL="171450" indent="-171450">
              <a:buFont typeface="Arial" panose="020B0604020202020204" pitchFamily="34" charset="0"/>
              <a:buChar char="•"/>
            </a:pPr>
            <a:r>
              <a:rPr lang="en-AU" dirty="0"/>
              <a:t>Establish link with the GNSS CORS to define the Vertical Reference Frame</a:t>
            </a:r>
          </a:p>
        </p:txBody>
      </p:sp>
      <p:sp>
        <p:nvSpPr>
          <p:cNvPr id="4" name="Slide Number Placeholder 3"/>
          <p:cNvSpPr>
            <a:spLocks noGrp="1"/>
          </p:cNvSpPr>
          <p:nvPr>
            <p:ph type="sldNum" sz="quarter" idx="5"/>
          </p:nvPr>
        </p:nvSpPr>
        <p:spPr/>
        <p:txBody>
          <a:bodyPr/>
          <a:lstStyle/>
          <a:p>
            <a:fld id="{D1D00F1C-77BC-48F5-88F9-B7CE4DCE225C}" type="slidenum">
              <a:rPr lang="en-AU" smtClean="0"/>
              <a:t>11</a:t>
            </a:fld>
            <a:endParaRPr lang="en-AU"/>
          </a:p>
        </p:txBody>
      </p:sp>
    </p:spTree>
    <p:extLst>
      <p:ext uri="{BB962C8B-B14F-4D97-AF65-F5344CB8AC3E}">
        <p14:creationId xmlns:p14="http://schemas.microsoft.com/office/powerpoint/2010/main" val="520959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of this possible only with good coordination and good collaboration; and on behalf of the Fiji government, I would like to acknowledge the Pacific Geospatial &amp; Surveying Council, the SPC Partnership Desk supported by COSPPac, Geoscience Australia, LINZ, SSSi, S+SNZ, UKHO, USGS, FIG, UN-GGIM, UNOOSA and USP.</a:t>
            </a:r>
          </a:p>
          <a:p>
            <a:endParaRPr lang="en-AU" dirty="0"/>
          </a:p>
          <a:p>
            <a:r>
              <a:rPr lang="en-AU" dirty="0"/>
              <a:t>PGSC and the partnership desk would like to focus more on the functionality and the operationalisation of its working group.</a:t>
            </a:r>
          </a:p>
          <a:p>
            <a:endParaRPr lang="en-AU" dirty="0"/>
          </a:p>
          <a:p>
            <a:r>
              <a:rPr lang="en-AU" dirty="0"/>
              <a:t>The PGSC Strategy mid term review will be carried out this year together its Council Meeting in July 2022.</a:t>
            </a:r>
          </a:p>
        </p:txBody>
      </p:sp>
      <p:sp>
        <p:nvSpPr>
          <p:cNvPr id="4" name="Slide Number Placeholder 3"/>
          <p:cNvSpPr>
            <a:spLocks noGrp="1"/>
          </p:cNvSpPr>
          <p:nvPr>
            <p:ph type="sldNum" sz="quarter" idx="5"/>
          </p:nvPr>
        </p:nvSpPr>
        <p:spPr/>
        <p:txBody>
          <a:bodyPr/>
          <a:lstStyle/>
          <a:p>
            <a:fld id="{D1D00F1C-77BC-48F5-88F9-B7CE4DCE225C}" type="slidenum">
              <a:rPr lang="en-AU" smtClean="0"/>
              <a:t>12</a:t>
            </a:fld>
            <a:endParaRPr lang="en-AU"/>
          </a:p>
        </p:txBody>
      </p:sp>
    </p:spTree>
    <p:extLst>
      <p:ext uri="{BB962C8B-B14F-4D97-AF65-F5344CB8AC3E}">
        <p14:creationId xmlns:p14="http://schemas.microsoft.com/office/powerpoint/2010/main" val="3916650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1D00F1C-77BC-48F5-88F9-B7CE4DCE225C}" type="slidenum">
              <a:rPr lang="en-AU" smtClean="0"/>
              <a:t>13</a:t>
            </a:fld>
            <a:endParaRPr lang="en-AU"/>
          </a:p>
        </p:txBody>
      </p:sp>
    </p:spTree>
    <p:extLst>
      <p:ext uri="{BB962C8B-B14F-4D97-AF65-F5344CB8AC3E}">
        <p14:creationId xmlns:p14="http://schemas.microsoft.com/office/powerpoint/2010/main" val="409149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800" b="0" i="0" dirty="0">
                <a:solidFill>
                  <a:srgbClr val="FFFFFF"/>
                </a:solidFill>
                <a:effectLst/>
                <a:latin typeface="Calibri-BoldItalic"/>
              </a:rPr>
              <a:t>Fiji moved the motion at the UN General Assembly 2015 for a</a:t>
            </a:r>
            <a:r>
              <a:rPr lang="en-NZ" sz="4000" dirty="0"/>
              <a:t> global geodetic reference frame for sustainable development and following the regional strategy for the </a:t>
            </a:r>
            <a:endParaRPr lang="en-AU" sz="1800" b="0" i="0" dirty="0">
              <a:solidFill>
                <a:srgbClr val="FFFFFF"/>
              </a:solidFill>
              <a:effectLst/>
              <a:latin typeface="Calibri-BoldItalic"/>
            </a:endParaRPr>
          </a:p>
          <a:p>
            <a:pPr marL="285750" indent="-285750">
              <a:buFont typeface="Arial" panose="020B0604020202020204" pitchFamily="34" charset="0"/>
              <a:buChar char="•"/>
            </a:pPr>
            <a:r>
              <a:rPr lang="en-NZ" sz="1800" dirty="0"/>
              <a:t>Pacific Geospatial and Surveying Council Strategy Goal 2; </a:t>
            </a:r>
            <a:r>
              <a:rPr lang="en-AU" sz="1800" b="0" i="0" dirty="0">
                <a:solidFill>
                  <a:srgbClr val="FFFFFF"/>
                </a:solidFill>
                <a:effectLst/>
                <a:latin typeface="Calibri-BoldItalic"/>
              </a:rPr>
              <a:t>Countries across the region adopt a modern Geodetic Reference Frame (GRF) and improved technology underpinning geospatial systems and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And with approval from the cabinet and the national development plan and the Ministry of Lands &amp;&amp; Mineral Resources </a:t>
            </a:r>
            <a:r>
              <a:rPr lang="en-NZ" sz="1200" dirty="0"/>
              <a:t>Strategic Plan, the Control Section was able to implement the activities for the Global Geodetic Reference Frame.</a:t>
            </a:r>
            <a:br>
              <a:rPr lang="en-AU" dirty="0"/>
            </a:br>
            <a:endParaRPr lang="en-AU" dirty="0"/>
          </a:p>
        </p:txBody>
      </p:sp>
      <p:sp>
        <p:nvSpPr>
          <p:cNvPr id="4" name="Slide Number Placeholder 3"/>
          <p:cNvSpPr>
            <a:spLocks noGrp="1"/>
          </p:cNvSpPr>
          <p:nvPr>
            <p:ph type="sldNum" sz="quarter" idx="5"/>
          </p:nvPr>
        </p:nvSpPr>
        <p:spPr/>
        <p:txBody>
          <a:bodyPr/>
          <a:lstStyle/>
          <a:p>
            <a:fld id="{D1D00F1C-77BC-48F5-88F9-B7CE4DCE225C}" type="slidenum">
              <a:rPr lang="en-AU" smtClean="0"/>
              <a:t>2</a:t>
            </a:fld>
            <a:endParaRPr lang="en-AU"/>
          </a:p>
        </p:txBody>
      </p:sp>
    </p:spTree>
    <p:extLst>
      <p:ext uri="{BB962C8B-B14F-4D97-AF65-F5344CB8AC3E}">
        <p14:creationId xmlns:p14="http://schemas.microsoft.com/office/powerpoint/2010/main" val="85912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Therefore the purpose of this project is align, adopt, access, compatible, monitor and enhance the Fiji’s Geodetic Reference Frame.</a:t>
            </a:r>
          </a:p>
          <a:p>
            <a:pPr marL="171450" indent="-171450">
              <a:buFont typeface="Arial" panose="020B0604020202020204" pitchFamily="34" charset="0"/>
              <a:buChar char="•"/>
            </a:pPr>
            <a:r>
              <a:rPr lang="en-AU" dirty="0"/>
              <a:t>Fiji is currently sitting in the yellow region of the Global Geodetic Reference Target, and the move to purple is in good progress.</a:t>
            </a:r>
          </a:p>
        </p:txBody>
      </p:sp>
      <p:sp>
        <p:nvSpPr>
          <p:cNvPr id="4" name="Slide Number Placeholder 3"/>
          <p:cNvSpPr>
            <a:spLocks noGrp="1"/>
          </p:cNvSpPr>
          <p:nvPr>
            <p:ph type="sldNum" sz="quarter" idx="5"/>
          </p:nvPr>
        </p:nvSpPr>
        <p:spPr/>
        <p:txBody>
          <a:bodyPr/>
          <a:lstStyle/>
          <a:p>
            <a:fld id="{D1D00F1C-77BC-48F5-88F9-B7CE4DCE225C}" type="slidenum">
              <a:rPr lang="en-AU" smtClean="0"/>
              <a:t>3</a:t>
            </a:fld>
            <a:endParaRPr lang="en-AU"/>
          </a:p>
        </p:txBody>
      </p:sp>
    </p:spTree>
    <p:extLst>
      <p:ext uri="{BB962C8B-B14F-4D97-AF65-F5344CB8AC3E}">
        <p14:creationId xmlns:p14="http://schemas.microsoft.com/office/powerpoint/2010/main" val="43304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order to define, establish, implement and the maintain the Global Geodetic Reference Frame, an integral component is the “Geodetic Infrastructure” where through the cabinet endorsement and the national  strategic initiatives, eight GNSS CORS stations were established and managed by the Control Section with two additional GNSS CORS managed by Geoscience Australia and the Pacific Community.</a:t>
            </a:r>
          </a:p>
          <a:p>
            <a:endParaRPr lang="en-AU" dirty="0"/>
          </a:p>
          <a:p>
            <a:r>
              <a:rPr lang="en-AU" dirty="0"/>
              <a:t>The GNSS CORS meets the requirements of an APREF Station and the team is collaborating with Geoscience Australia for secured data sharing options and available for near real time positioning for geospatial applications.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PSLGM GNSS CORS Stations are the ONLY Stations to do this, and as such Fiji GNSS will adopt to align its functions and operations to this regional network and in 2022 will contribute to the regional network, this is possible with good </a:t>
            </a:r>
            <a:r>
              <a:rPr lang="en-AU" dirty="0" err="1"/>
              <a:t>collarborations</a:t>
            </a:r>
            <a:r>
              <a:rPr lang="en-AU" dirty="0"/>
              <a:t> with Geoscience Australia.</a:t>
            </a:r>
          </a:p>
          <a:p>
            <a:endParaRPr lang="en-AU" dirty="0"/>
          </a:p>
        </p:txBody>
      </p:sp>
      <p:sp>
        <p:nvSpPr>
          <p:cNvPr id="4" name="Slide Number Placeholder 3"/>
          <p:cNvSpPr>
            <a:spLocks noGrp="1"/>
          </p:cNvSpPr>
          <p:nvPr>
            <p:ph type="sldNum" sz="quarter" idx="5"/>
          </p:nvPr>
        </p:nvSpPr>
        <p:spPr/>
        <p:txBody>
          <a:bodyPr/>
          <a:lstStyle/>
          <a:p>
            <a:fld id="{D1D00F1C-77BC-48F5-88F9-B7CE4DCE225C}" type="slidenum">
              <a:rPr lang="en-AU" smtClean="0"/>
              <a:t>4</a:t>
            </a:fld>
            <a:endParaRPr lang="en-AU"/>
          </a:p>
        </p:txBody>
      </p:sp>
    </p:spTree>
    <p:extLst>
      <p:ext uri="{BB962C8B-B14F-4D97-AF65-F5344CB8AC3E}">
        <p14:creationId xmlns:p14="http://schemas.microsoft.com/office/powerpoint/2010/main" val="422819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65 survey personnel underwent Two-day Survey Operations Training coordinated by the PGSC partnership desk, as you could see, some of our female surveyors operating a Leica GS16.</a:t>
            </a:r>
          </a:p>
          <a:p>
            <a:pPr marL="171450" indent="-171450">
              <a:buFont typeface="Arial" panose="020B0604020202020204" pitchFamily="34" charset="0"/>
              <a:buChar char="•"/>
            </a:pPr>
            <a:r>
              <a:rPr lang="en-AU" dirty="0"/>
              <a:t>Also 7 GPS Units was handed to SPC from Geoscience Australia for the PGSC members to be used for geodetic survey campaigns.</a:t>
            </a:r>
          </a:p>
          <a:p>
            <a:pPr marL="171450" indent="-171450">
              <a:buFont typeface="Arial" panose="020B0604020202020204" pitchFamily="34" charset="0"/>
              <a:buChar char="•"/>
            </a:pPr>
            <a:r>
              <a:rPr lang="en-AU" dirty="0"/>
              <a:t>An operational manual and video was given to all the field parties.</a:t>
            </a:r>
          </a:p>
        </p:txBody>
      </p:sp>
      <p:sp>
        <p:nvSpPr>
          <p:cNvPr id="4" name="Slide Number Placeholder 3"/>
          <p:cNvSpPr>
            <a:spLocks noGrp="1"/>
          </p:cNvSpPr>
          <p:nvPr>
            <p:ph type="sldNum" sz="quarter" idx="5"/>
          </p:nvPr>
        </p:nvSpPr>
        <p:spPr/>
        <p:txBody>
          <a:bodyPr/>
          <a:lstStyle/>
          <a:p>
            <a:fld id="{D1D00F1C-77BC-48F5-88F9-B7CE4DCE225C}" type="slidenum">
              <a:rPr lang="en-AU" smtClean="0"/>
              <a:t>5</a:t>
            </a:fld>
            <a:endParaRPr lang="en-AU"/>
          </a:p>
        </p:txBody>
      </p:sp>
    </p:spTree>
    <p:extLst>
      <p:ext uri="{BB962C8B-B14F-4D97-AF65-F5344CB8AC3E}">
        <p14:creationId xmlns:p14="http://schemas.microsoft.com/office/powerpoint/2010/main" val="312518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To define the geodetic reference frame, the geodetic network was operationalised with the existing geodetic stations occupied and new stations established.</a:t>
            </a:r>
          </a:p>
          <a:p>
            <a:pPr marL="171450" indent="-171450">
              <a:buFont typeface="Arial" panose="020B0604020202020204" pitchFamily="34" charset="0"/>
              <a:buChar char="•"/>
            </a:pPr>
            <a:r>
              <a:rPr lang="en-AU" dirty="0"/>
              <a:t>Three phase geodetic survey campaigns was completed with 7-day occupation for 50 stations, 104 stations for 6 hours and 43 stations for one hour.</a:t>
            </a:r>
          </a:p>
          <a:p>
            <a:pPr marL="171450" indent="-171450">
              <a:buFont typeface="Arial" panose="020B0604020202020204" pitchFamily="34" charset="0"/>
              <a:buChar char="•"/>
            </a:pPr>
            <a:r>
              <a:rPr lang="en-AU" dirty="0"/>
              <a:t>Total of 65 Survey Personnel from the Fiji Survey Office, Hydrographic Office and SPC, were deployed in the three phases.</a:t>
            </a:r>
          </a:p>
          <a:p>
            <a:pPr marL="171450" indent="-171450">
              <a:buFont typeface="Arial" panose="020B0604020202020204" pitchFamily="34" charset="0"/>
              <a:buChar char="•"/>
            </a:pPr>
            <a:r>
              <a:rPr lang="en-AU" dirty="0"/>
              <a:t>Trimble and Leica Survey grade GPS/GNSS equipment were used to occupy the geodetic stations.</a:t>
            </a:r>
          </a:p>
          <a:p>
            <a:pPr marL="171450" indent="-171450">
              <a:buFont typeface="Arial" panose="020B0604020202020204" pitchFamily="34" charset="0"/>
              <a:buChar char="•"/>
            </a:pPr>
            <a:r>
              <a:rPr lang="en-AU" dirty="0"/>
              <a:t>As for transportation, Naval Vessel with the crew were engaged, with local ferries used within the archipelago for the survey teams to outer islands. On main islands, vehicle was used predominantly.</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D1D00F1C-77BC-48F5-88F9-B7CE4DCE225C}" type="slidenum">
              <a:rPr lang="en-AU" smtClean="0"/>
              <a:t>6</a:t>
            </a:fld>
            <a:endParaRPr lang="en-AU"/>
          </a:p>
        </p:txBody>
      </p:sp>
    </p:spTree>
    <p:extLst>
      <p:ext uri="{BB962C8B-B14F-4D97-AF65-F5344CB8AC3E}">
        <p14:creationId xmlns:p14="http://schemas.microsoft.com/office/powerpoint/2010/main" val="279450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Three Surveyors from the Fiji Survey Office were attached to SPC from Ministry of Lands &amp; Mineral resources from 22</a:t>
            </a:r>
            <a:r>
              <a:rPr lang="en-AU" baseline="30000" dirty="0"/>
              <a:t>nd</a:t>
            </a:r>
            <a:r>
              <a:rPr lang="en-AU" dirty="0"/>
              <a:t> March but after lockdown in April 2021, the work was done with online collaborations between the SPC Geodetic Team and the Control Survey Office Staff.</a:t>
            </a:r>
          </a:p>
          <a:p>
            <a:pPr marL="171450" indent="-171450">
              <a:buFont typeface="Arial" panose="020B0604020202020204" pitchFamily="34" charset="0"/>
              <a:buChar char="•"/>
            </a:pPr>
            <a:r>
              <a:rPr lang="en-AU" dirty="0"/>
              <a:t>After the completion of the field surveys, Survey data was prepared for downloading, storage, conversion, and format.</a:t>
            </a:r>
          </a:p>
          <a:p>
            <a:pPr marL="171450" indent="-171450">
              <a:buFont typeface="Arial" panose="020B0604020202020204" pitchFamily="34" charset="0"/>
              <a:buChar char="•"/>
            </a:pPr>
            <a:r>
              <a:rPr lang="en-AU" dirty="0"/>
              <a:t>All geodetic stations occupied during the survey campaign was defined, verified and validated.</a:t>
            </a:r>
          </a:p>
          <a:p>
            <a:pPr marL="171450" indent="-171450">
              <a:buFont typeface="Arial" panose="020B0604020202020204" pitchFamily="34" charset="0"/>
              <a:buChar char="•"/>
            </a:pPr>
            <a:r>
              <a:rPr lang="en-AU" dirty="0"/>
              <a:t>All field survey sheets and locality diagrams were drawn in order for checking the meta data.</a:t>
            </a:r>
          </a:p>
          <a:p>
            <a:endParaRPr lang="en-AU" dirty="0"/>
          </a:p>
        </p:txBody>
      </p:sp>
      <p:sp>
        <p:nvSpPr>
          <p:cNvPr id="4" name="Slide Number Placeholder 3"/>
          <p:cNvSpPr>
            <a:spLocks noGrp="1"/>
          </p:cNvSpPr>
          <p:nvPr>
            <p:ph type="sldNum" sz="quarter" idx="5"/>
          </p:nvPr>
        </p:nvSpPr>
        <p:spPr/>
        <p:txBody>
          <a:bodyPr/>
          <a:lstStyle/>
          <a:p>
            <a:fld id="{D1D00F1C-77BC-48F5-88F9-B7CE4DCE225C}" type="slidenum">
              <a:rPr lang="en-AU" smtClean="0"/>
              <a:t>7</a:t>
            </a:fld>
            <a:endParaRPr lang="en-AU"/>
          </a:p>
        </p:txBody>
      </p:sp>
    </p:spTree>
    <p:extLst>
      <p:ext uri="{BB962C8B-B14F-4D97-AF65-F5344CB8AC3E}">
        <p14:creationId xmlns:p14="http://schemas.microsoft.com/office/powerpoint/2010/main" val="280239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examples for Survey Campaign Meta data, Occupation Summary, Locality diagrams and field survey sheets.</a:t>
            </a:r>
          </a:p>
        </p:txBody>
      </p:sp>
      <p:sp>
        <p:nvSpPr>
          <p:cNvPr id="4" name="Slide Number Placeholder 3"/>
          <p:cNvSpPr>
            <a:spLocks noGrp="1"/>
          </p:cNvSpPr>
          <p:nvPr>
            <p:ph type="sldNum" sz="quarter" idx="5"/>
          </p:nvPr>
        </p:nvSpPr>
        <p:spPr/>
        <p:txBody>
          <a:bodyPr/>
          <a:lstStyle/>
          <a:p>
            <a:fld id="{D1D00F1C-77BC-48F5-88F9-B7CE4DCE225C}" type="slidenum">
              <a:rPr lang="en-AU" smtClean="0"/>
              <a:t>8</a:t>
            </a:fld>
            <a:endParaRPr lang="en-AU"/>
          </a:p>
        </p:txBody>
      </p:sp>
    </p:spTree>
    <p:extLst>
      <p:ext uri="{BB962C8B-B14F-4D97-AF65-F5344CB8AC3E}">
        <p14:creationId xmlns:p14="http://schemas.microsoft.com/office/powerpoint/2010/main" val="250332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310 pages of Fiji Geodetic Datum Data Release Report was published.</a:t>
            </a:r>
          </a:p>
        </p:txBody>
      </p:sp>
      <p:sp>
        <p:nvSpPr>
          <p:cNvPr id="4" name="Slide Number Placeholder 3"/>
          <p:cNvSpPr>
            <a:spLocks noGrp="1"/>
          </p:cNvSpPr>
          <p:nvPr>
            <p:ph type="sldNum" sz="quarter" idx="5"/>
          </p:nvPr>
        </p:nvSpPr>
        <p:spPr/>
        <p:txBody>
          <a:bodyPr/>
          <a:lstStyle/>
          <a:p>
            <a:fld id="{D1D00F1C-77BC-48F5-88F9-B7CE4DCE225C}" type="slidenum">
              <a:rPr lang="en-AU" smtClean="0"/>
              <a:t>9</a:t>
            </a:fld>
            <a:endParaRPr lang="en-AU"/>
          </a:p>
        </p:txBody>
      </p:sp>
    </p:spTree>
    <p:extLst>
      <p:ext uri="{BB962C8B-B14F-4D97-AF65-F5344CB8AC3E}">
        <p14:creationId xmlns:p14="http://schemas.microsoft.com/office/powerpoint/2010/main" val="40189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F415-F5D3-486D-A4E2-CA17F0D6A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964C9EC-D480-4F81-9D15-A91E10655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9F1E6FE-E33A-4D31-A3DD-30052B9A4685}"/>
              </a:ext>
            </a:extLst>
          </p:cNvPr>
          <p:cNvSpPr>
            <a:spLocks noGrp="1"/>
          </p:cNvSpPr>
          <p:nvPr>
            <p:ph type="dt" sz="half" idx="10"/>
          </p:nvPr>
        </p:nvSpPr>
        <p:spPr/>
        <p:txBody>
          <a:bodyPr/>
          <a:lstStyle/>
          <a:p>
            <a:fld id="{23FEA57E-7C1A-457B-A4CD-5DCEB057B502}" type="datetime1">
              <a:rPr lang="en-US" smtClean="0"/>
              <a:t>12/2/2022</a:t>
            </a:fld>
            <a:endParaRPr lang="en-US" dirty="0"/>
          </a:p>
        </p:txBody>
      </p:sp>
      <p:sp>
        <p:nvSpPr>
          <p:cNvPr id="5" name="Footer Placeholder 4">
            <a:extLst>
              <a:ext uri="{FF2B5EF4-FFF2-40B4-BE49-F238E27FC236}">
                <a16:creationId xmlns:a16="http://schemas.microsoft.com/office/drawing/2014/main" id="{719629EE-A204-4714-A945-BE248291FC44}"/>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D822D2A4-6B32-4C1D-8090-CCD225C86AB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20152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496B-9203-4FCE-9C87-A9F7E4BB247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CDC4F84-D784-4EA6-949D-5A19985B7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EC3CC16-77FC-4406-B7B3-7B9A5DDF3F7F}"/>
              </a:ext>
            </a:extLst>
          </p:cNvPr>
          <p:cNvSpPr>
            <a:spLocks noGrp="1"/>
          </p:cNvSpPr>
          <p:nvPr>
            <p:ph type="dt" sz="half" idx="10"/>
          </p:nvPr>
        </p:nvSpPr>
        <p:spPr/>
        <p:txBody>
          <a:bodyPr/>
          <a:lstStyle/>
          <a:p>
            <a:fld id="{11789749-A4CD-447F-8298-2B7988C91CEA}" type="datetime1">
              <a:rPr lang="en-US" smtClean="0"/>
              <a:t>12/2/2022</a:t>
            </a:fld>
            <a:endParaRPr lang="en-US"/>
          </a:p>
        </p:txBody>
      </p:sp>
      <p:sp>
        <p:nvSpPr>
          <p:cNvPr id="5" name="Footer Placeholder 4">
            <a:extLst>
              <a:ext uri="{FF2B5EF4-FFF2-40B4-BE49-F238E27FC236}">
                <a16:creationId xmlns:a16="http://schemas.microsoft.com/office/drawing/2014/main" id="{7CA6623F-5070-41AB-AED3-27387A1D4A39}"/>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D8B7F488-AF8F-4F24-861A-6A6AE61321B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81951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C3D16D-A7E8-4A75-9F74-7C1828198D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2B0A5CB-803E-48E1-8CE1-1E29363FB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3EE561-8B01-4614-AC64-83A36A925D9F}"/>
              </a:ext>
            </a:extLst>
          </p:cNvPr>
          <p:cNvSpPr>
            <a:spLocks noGrp="1"/>
          </p:cNvSpPr>
          <p:nvPr>
            <p:ph type="dt" sz="half" idx="10"/>
          </p:nvPr>
        </p:nvSpPr>
        <p:spPr/>
        <p:txBody>
          <a:bodyPr/>
          <a:lstStyle/>
          <a:p>
            <a:fld id="{BA0444D3-C0BA-4587-A56C-581AB9F841BE}" type="datetime1">
              <a:rPr lang="en-US" smtClean="0"/>
              <a:t>12/2/2022</a:t>
            </a:fld>
            <a:endParaRPr lang="en-US"/>
          </a:p>
        </p:txBody>
      </p:sp>
      <p:sp>
        <p:nvSpPr>
          <p:cNvPr id="5" name="Footer Placeholder 4">
            <a:extLst>
              <a:ext uri="{FF2B5EF4-FFF2-40B4-BE49-F238E27FC236}">
                <a16:creationId xmlns:a16="http://schemas.microsoft.com/office/drawing/2014/main" id="{3982E341-B83D-4508-A9FB-769CEB23A75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FFF3B22-D9F3-4315-AE0F-71686CE4A411}"/>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068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63D9-8BA8-4FF3-99E0-094FA0D2A33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FD494EB-B977-4634-8987-C2CC19E7C9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A46B53-C155-4DB3-8052-6FB9A1AAD7F6}"/>
              </a:ext>
            </a:extLst>
          </p:cNvPr>
          <p:cNvSpPr>
            <a:spLocks noGrp="1"/>
          </p:cNvSpPr>
          <p:nvPr>
            <p:ph type="dt" sz="half" idx="10"/>
          </p:nvPr>
        </p:nvSpPr>
        <p:spPr/>
        <p:txBody>
          <a:bodyPr/>
          <a:lstStyle/>
          <a:p>
            <a:fld id="{201AF2CE-4F37-411C-A3EE-BBBE223265BF}" type="datetime1">
              <a:rPr lang="en-US" smtClean="0"/>
              <a:t>12/2/2022</a:t>
            </a:fld>
            <a:endParaRPr lang="en-US"/>
          </a:p>
        </p:txBody>
      </p:sp>
      <p:sp>
        <p:nvSpPr>
          <p:cNvPr id="5" name="Footer Placeholder 4">
            <a:extLst>
              <a:ext uri="{FF2B5EF4-FFF2-40B4-BE49-F238E27FC236}">
                <a16:creationId xmlns:a16="http://schemas.microsoft.com/office/drawing/2014/main" id="{0A548CF5-BB65-41C5-8275-C22C9B0BE8E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BD9151B-2410-4161-940E-BF07EEF7A7C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86908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EA829-8166-40EA-AA45-856D388454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CC417A7-5BF4-4AAD-A671-C616EB916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53E40-18FA-4FAD-894C-6BCB57F9F2F2}"/>
              </a:ext>
            </a:extLst>
          </p:cNvPr>
          <p:cNvSpPr>
            <a:spLocks noGrp="1"/>
          </p:cNvSpPr>
          <p:nvPr>
            <p:ph type="dt" sz="half" idx="10"/>
          </p:nvPr>
        </p:nvSpPr>
        <p:spPr/>
        <p:txBody>
          <a:bodyPr/>
          <a:lstStyle/>
          <a:p>
            <a:fld id="{C96083D4-708C-4BB5-B4FD-30CE9FA12FD5}" type="datetime1">
              <a:rPr lang="en-US" smtClean="0"/>
              <a:t>12/2/2022</a:t>
            </a:fld>
            <a:endParaRPr lang="en-US"/>
          </a:p>
        </p:txBody>
      </p:sp>
      <p:sp>
        <p:nvSpPr>
          <p:cNvPr id="5" name="Footer Placeholder 4">
            <a:extLst>
              <a:ext uri="{FF2B5EF4-FFF2-40B4-BE49-F238E27FC236}">
                <a16:creationId xmlns:a16="http://schemas.microsoft.com/office/drawing/2014/main" id="{E39986B3-D4ED-42AD-B1F4-3EC67DFC587A}"/>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7C5F4ADA-E8FF-4527-93C4-DE84BE0EC58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24543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C9D5-312D-4FEA-95E2-42B6077D546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03B723B-4E68-4EBC-8E03-C1F2EB8C7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D20017A-7FF0-4B44-B4EE-878D5A93F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AF092FD-97BC-4D72-8931-096886108BF7}"/>
              </a:ext>
            </a:extLst>
          </p:cNvPr>
          <p:cNvSpPr>
            <a:spLocks noGrp="1"/>
          </p:cNvSpPr>
          <p:nvPr>
            <p:ph type="dt" sz="half" idx="10"/>
          </p:nvPr>
        </p:nvSpPr>
        <p:spPr/>
        <p:txBody>
          <a:bodyPr/>
          <a:lstStyle/>
          <a:p>
            <a:fld id="{D0D239B2-65BC-4C2A-A62B-3EABFE9590E4}" type="datetime1">
              <a:rPr lang="en-US" smtClean="0"/>
              <a:t>12/2/2022</a:t>
            </a:fld>
            <a:endParaRPr lang="en-US"/>
          </a:p>
        </p:txBody>
      </p:sp>
      <p:sp>
        <p:nvSpPr>
          <p:cNvPr id="6" name="Footer Placeholder 5">
            <a:extLst>
              <a:ext uri="{FF2B5EF4-FFF2-40B4-BE49-F238E27FC236}">
                <a16:creationId xmlns:a16="http://schemas.microsoft.com/office/drawing/2014/main" id="{022C0F0F-2F10-4FF1-9EE7-4A61E9C7A6B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FDC5274-F132-4EDF-BA75-A0EA3B341B71}"/>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349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3D1C-B737-4711-AC8B-C0D1C0EB342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D8C4FCF-75BF-4548-8744-DE30272E16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718816-EC9C-4950-B365-AAF27FFDC8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0A6EAE0-01D0-4A6C-99AE-CB8A4EECC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6AC9CE-DA8A-4271-811A-08E6FFA0B5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8C39B34-9D31-477C-9173-13B3E010CDDC}"/>
              </a:ext>
            </a:extLst>
          </p:cNvPr>
          <p:cNvSpPr>
            <a:spLocks noGrp="1"/>
          </p:cNvSpPr>
          <p:nvPr>
            <p:ph type="dt" sz="half" idx="10"/>
          </p:nvPr>
        </p:nvSpPr>
        <p:spPr/>
        <p:txBody>
          <a:bodyPr/>
          <a:lstStyle/>
          <a:p>
            <a:fld id="{85E05F5A-E4A3-476F-A89E-C2B73F2431E4}" type="datetime1">
              <a:rPr lang="en-US" smtClean="0"/>
              <a:t>12/2/2022</a:t>
            </a:fld>
            <a:endParaRPr lang="en-US"/>
          </a:p>
        </p:txBody>
      </p:sp>
      <p:sp>
        <p:nvSpPr>
          <p:cNvPr id="8" name="Footer Placeholder 7">
            <a:extLst>
              <a:ext uri="{FF2B5EF4-FFF2-40B4-BE49-F238E27FC236}">
                <a16:creationId xmlns:a16="http://schemas.microsoft.com/office/drawing/2014/main" id="{37744865-0B72-48CF-B270-931A953C4F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956DA52-79EC-4B00-AA4B-CFDF698F40C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4205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B90-9AF8-4C5D-8FF8-C34B1AAA2E1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F3CB6F2-124E-4604-BCCB-446AAEF050C3}"/>
              </a:ext>
            </a:extLst>
          </p:cNvPr>
          <p:cNvSpPr>
            <a:spLocks noGrp="1"/>
          </p:cNvSpPr>
          <p:nvPr>
            <p:ph type="dt" sz="half" idx="10"/>
          </p:nvPr>
        </p:nvSpPr>
        <p:spPr/>
        <p:txBody>
          <a:bodyPr/>
          <a:lstStyle/>
          <a:p>
            <a:fld id="{E3761515-4A26-4F31-9F61-5A10B1FABBFC}" type="datetime1">
              <a:rPr lang="en-US" smtClean="0"/>
              <a:t>12/2/2022</a:t>
            </a:fld>
            <a:endParaRPr lang="en-US"/>
          </a:p>
        </p:txBody>
      </p:sp>
      <p:sp>
        <p:nvSpPr>
          <p:cNvPr id="4" name="Footer Placeholder 3">
            <a:extLst>
              <a:ext uri="{FF2B5EF4-FFF2-40B4-BE49-F238E27FC236}">
                <a16:creationId xmlns:a16="http://schemas.microsoft.com/office/drawing/2014/main" id="{733A9467-4BB9-4E34-987E-AB6F1E83A58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1FAFED5-2485-4CAE-B5DA-BCCD398FD41F}"/>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92557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D80D6-8457-4973-BFB7-394431FAEA90}"/>
              </a:ext>
            </a:extLst>
          </p:cNvPr>
          <p:cNvSpPr>
            <a:spLocks noGrp="1"/>
          </p:cNvSpPr>
          <p:nvPr>
            <p:ph type="dt" sz="half" idx="10"/>
          </p:nvPr>
        </p:nvSpPr>
        <p:spPr/>
        <p:txBody>
          <a:bodyPr/>
          <a:lstStyle/>
          <a:p>
            <a:fld id="{4A75DC65-7D1F-4BAB-9695-F7E734143E14}" type="datetime1">
              <a:rPr lang="en-US" smtClean="0"/>
              <a:t>12/2/2022</a:t>
            </a:fld>
            <a:endParaRPr lang="en-US"/>
          </a:p>
        </p:txBody>
      </p:sp>
      <p:sp>
        <p:nvSpPr>
          <p:cNvPr id="3" name="Footer Placeholder 2">
            <a:extLst>
              <a:ext uri="{FF2B5EF4-FFF2-40B4-BE49-F238E27FC236}">
                <a16:creationId xmlns:a16="http://schemas.microsoft.com/office/drawing/2014/main" id="{71FBFD61-E0B4-4C68-8376-C37FB341AA5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59FB45-B7A9-4530-BABD-8EE213983CB1}"/>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2495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EEBB-81C1-4359-83D2-AD4A2C0004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0DF3437-A398-4D36-9EFD-70E4EA9B0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EEC3BA8-8131-414D-9163-192557994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63769-82CC-4176-B72B-09A5FB0C1B55}"/>
              </a:ext>
            </a:extLst>
          </p:cNvPr>
          <p:cNvSpPr>
            <a:spLocks noGrp="1"/>
          </p:cNvSpPr>
          <p:nvPr>
            <p:ph type="dt" sz="half" idx="10"/>
          </p:nvPr>
        </p:nvSpPr>
        <p:spPr/>
        <p:txBody>
          <a:bodyPr/>
          <a:lstStyle/>
          <a:p>
            <a:fld id="{7E624077-BD55-4036-8E92-6558FDF3B653}" type="datetime1">
              <a:rPr lang="en-US" smtClean="0"/>
              <a:t>12/2/2022</a:t>
            </a:fld>
            <a:endParaRPr lang="en-US"/>
          </a:p>
        </p:txBody>
      </p:sp>
      <p:sp>
        <p:nvSpPr>
          <p:cNvPr id="6" name="Footer Placeholder 5">
            <a:extLst>
              <a:ext uri="{FF2B5EF4-FFF2-40B4-BE49-F238E27FC236}">
                <a16:creationId xmlns:a16="http://schemas.microsoft.com/office/drawing/2014/main" id="{316CA89B-0256-473A-909B-E392EA3B107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003C102-EE17-44AC-934C-CC07274B935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3389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9AE7-2F02-4343-893C-3BC11C06A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C077A85-23E8-4942-AB8B-3A670B852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F4FD145-F07B-438B-A538-5506E5360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B39F4-0859-4FEB-9A9B-4257065E3CE7}"/>
              </a:ext>
            </a:extLst>
          </p:cNvPr>
          <p:cNvSpPr>
            <a:spLocks noGrp="1"/>
          </p:cNvSpPr>
          <p:nvPr>
            <p:ph type="dt" sz="half" idx="10"/>
          </p:nvPr>
        </p:nvSpPr>
        <p:spPr/>
        <p:txBody>
          <a:bodyPr/>
          <a:lstStyle/>
          <a:p>
            <a:fld id="{804225F2-7107-4609-BCC2-77C63064A5E8}" type="datetime1">
              <a:rPr lang="en-US" smtClean="0"/>
              <a:t>12/2/2022</a:t>
            </a:fld>
            <a:endParaRPr lang="en-US"/>
          </a:p>
        </p:txBody>
      </p:sp>
      <p:sp>
        <p:nvSpPr>
          <p:cNvPr id="6" name="Footer Placeholder 5">
            <a:extLst>
              <a:ext uri="{FF2B5EF4-FFF2-40B4-BE49-F238E27FC236}">
                <a16:creationId xmlns:a16="http://schemas.microsoft.com/office/drawing/2014/main" id="{FE5F494E-C6C9-4980-A46B-E96D56C0E29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A6D3064-17CF-4EFF-9D43-45CE1672B51B}"/>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0447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1711E-567A-4522-92C1-B75F9AE7D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5FEF80-DA03-4B1B-8822-491D8DD89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B8FC64E-A2A8-4F6A-9684-E3A29B0F4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E42E8-8B57-452D-A122-4DCE9AC771EF}" type="datetime1">
              <a:rPr lang="en-US" smtClean="0"/>
              <a:t>12/2/2022</a:t>
            </a:fld>
            <a:endParaRPr lang="en-US"/>
          </a:p>
        </p:txBody>
      </p:sp>
      <p:sp>
        <p:nvSpPr>
          <p:cNvPr id="5" name="Footer Placeholder 4">
            <a:extLst>
              <a:ext uri="{FF2B5EF4-FFF2-40B4-BE49-F238E27FC236}">
                <a16:creationId xmlns:a16="http://schemas.microsoft.com/office/drawing/2014/main" id="{724FD1CE-4CDC-4DD5-9E33-3B96694931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94B3998A-BA2C-4C0C-9120-F99E5C74C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00268523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5.JPG"/><Relationship Id="rId12" Type="http://schemas.openxmlformats.org/officeDocument/2006/relationships/image" Target="../media/image35.png"/><Relationship Id="rId17" Type="http://schemas.openxmlformats.org/officeDocument/2006/relationships/image" Target="../media/image40.jpeg"/><Relationship Id="rId2" Type="http://schemas.openxmlformats.org/officeDocument/2006/relationships/notesSlide" Target="../notesSlides/notesSlide12.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4.jpeg"/><Relationship Id="rId5" Type="http://schemas.openxmlformats.org/officeDocument/2006/relationships/image" Target="../media/image31.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jpe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4ED5-CFF4-4840-94DB-A11A02E0C755}"/>
              </a:ext>
            </a:extLst>
          </p:cNvPr>
          <p:cNvSpPr>
            <a:spLocks noGrp="1"/>
          </p:cNvSpPr>
          <p:nvPr>
            <p:ph type="ctrTitle"/>
          </p:nvPr>
        </p:nvSpPr>
        <p:spPr>
          <a:xfrm>
            <a:off x="-1" y="1238862"/>
            <a:ext cx="5648792" cy="1681387"/>
          </a:xfrm>
        </p:spPr>
        <p:txBody>
          <a:bodyPr>
            <a:normAutofit/>
          </a:bodyPr>
          <a:lstStyle/>
          <a:p>
            <a:r>
              <a:rPr lang="en-AU" sz="4800" b="1" dirty="0">
                <a:effectLst>
                  <a:outerShdw blurRad="38100" dist="38100" dir="2700000" algn="tl">
                    <a:srgbClr val="000000">
                      <a:alpha val="43137"/>
                    </a:srgbClr>
                  </a:outerShdw>
                </a:effectLst>
              </a:rPr>
              <a:t>Geodetic Reference Frame of Fiji Islands</a:t>
            </a:r>
          </a:p>
        </p:txBody>
      </p:sp>
      <p:sp>
        <p:nvSpPr>
          <p:cNvPr id="3" name="Subtitle 2">
            <a:extLst>
              <a:ext uri="{FF2B5EF4-FFF2-40B4-BE49-F238E27FC236}">
                <a16:creationId xmlns:a16="http://schemas.microsoft.com/office/drawing/2014/main" id="{0241D115-3E73-47ED-BFB8-F1CAE7E54107}"/>
              </a:ext>
            </a:extLst>
          </p:cNvPr>
          <p:cNvSpPr>
            <a:spLocks noGrp="1"/>
          </p:cNvSpPr>
          <p:nvPr>
            <p:ph type="subTitle" idx="1"/>
          </p:nvPr>
        </p:nvSpPr>
        <p:spPr>
          <a:xfrm>
            <a:off x="0" y="3388689"/>
            <a:ext cx="5648793" cy="1790730"/>
          </a:xfrm>
        </p:spPr>
        <p:txBody>
          <a:bodyPr>
            <a:normAutofit fontScale="85000" lnSpcReduction="20000"/>
          </a:bodyPr>
          <a:lstStyle/>
          <a:p>
            <a:pPr>
              <a:spcBef>
                <a:spcPts val="600"/>
              </a:spcBef>
            </a:pPr>
            <a:r>
              <a:rPr lang="en-AU" sz="1800" dirty="0"/>
              <a:t>Control Section</a:t>
            </a:r>
          </a:p>
          <a:p>
            <a:pPr>
              <a:spcBef>
                <a:spcPts val="600"/>
              </a:spcBef>
            </a:pPr>
            <a:r>
              <a:rPr lang="en-AU" sz="1800" dirty="0"/>
              <a:t>Ministry of Lands &amp; Mineral Resources</a:t>
            </a:r>
          </a:p>
          <a:p>
            <a:pPr>
              <a:spcBef>
                <a:spcPts val="600"/>
              </a:spcBef>
            </a:pPr>
            <a:r>
              <a:rPr lang="en-AU" sz="1800" dirty="0"/>
              <a:t>Government of Fiji</a:t>
            </a:r>
          </a:p>
          <a:p>
            <a:pPr>
              <a:spcBef>
                <a:spcPts val="600"/>
              </a:spcBef>
            </a:pPr>
            <a:endParaRPr lang="en-AU" sz="1800" dirty="0"/>
          </a:p>
          <a:p>
            <a:pPr>
              <a:spcBef>
                <a:spcPts val="600"/>
              </a:spcBef>
            </a:pPr>
            <a:r>
              <a:rPr lang="en-AU" sz="1800" dirty="0"/>
              <a:t>Oceans &amp; Maritime Programme</a:t>
            </a:r>
          </a:p>
          <a:p>
            <a:pPr>
              <a:spcBef>
                <a:spcPts val="600"/>
              </a:spcBef>
            </a:pPr>
            <a:r>
              <a:rPr lang="en-AU" sz="1800" dirty="0"/>
              <a:t>Geoscience Energy Maritime Division</a:t>
            </a:r>
          </a:p>
          <a:p>
            <a:pPr>
              <a:spcBef>
                <a:spcPts val="600"/>
              </a:spcBef>
            </a:pPr>
            <a:r>
              <a:rPr lang="en-AU" sz="1800" dirty="0"/>
              <a:t>Pacific Community</a:t>
            </a:r>
          </a:p>
        </p:txBody>
      </p:sp>
      <p:pic>
        <p:nvPicPr>
          <p:cNvPr id="15" name="Content Placeholder 3">
            <a:extLst>
              <a:ext uri="{FF2B5EF4-FFF2-40B4-BE49-F238E27FC236}">
                <a16:creationId xmlns:a16="http://schemas.microsoft.com/office/drawing/2014/main" id="{9C2105A4-DD78-4E1B-BEA5-70A09496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487" y="189868"/>
            <a:ext cx="632504" cy="549929"/>
          </a:xfrm>
          <a:prstGeom prst="rect">
            <a:avLst/>
          </a:prstGeom>
        </p:spPr>
      </p:pic>
      <p:pic>
        <p:nvPicPr>
          <p:cNvPr id="5" name="Picture 4" descr="A picture containing water, outdoor, nature&#10;&#10;Description automatically generated">
            <a:extLst>
              <a:ext uri="{FF2B5EF4-FFF2-40B4-BE49-F238E27FC236}">
                <a16:creationId xmlns:a16="http://schemas.microsoft.com/office/drawing/2014/main" id="{71942478-8C49-41F2-B0B9-B3F8579D2547}"/>
              </a:ext>
            </a:extLst>
          </p:cNvPr>
          <p:cNvPicPr>
            <a:picLocks noChangeAspect="1"/>
          </p:cNvPicPr>
          <p:nvPr/>
        </p:nvPicPr>
        <p:blipFill rotWithShape="1">
          <a:blip r:embed="rId4">
            <a:extLst>
              <a:ext uri="{28A0092B-C50C-407E-A947-70E740481C1C}">
                <a14:useLocalDpi xmlns:a14="http://schemas.microsoft.com/office/drawing/2010/main" val="0"/>
              </a:ext>
            </a:extLst>
          </a:blip>
          <a:srcRect l="44325" r="2008"/>
          <a:stretch/>
        </p:blipFill>
        <p:spPr>
          <a:xfrm>
            <a:off x="5648793" y="-10880"/>
            <a:ext cx="6543207" cy="6868880"/>
          </a:xfrm>
          <a:prstGeom prst="rect">
            <a:avLst/>
          </a:prstGeom>
        </p:spPr>
      </p:pic>
      <p:pic>
        <p:nvPicPr>
          <p:cNvPr id="10" name="Picture 3">
            <a:extLst>
              <a:ext uri="{FF2B5EF4-FFF2-40B4-BE49-F238E27FC236}">
                <a16:creationId xmlns:a16="http://schemas.microsoft.com/office/drawing/2014/main" id="{2A04EFF3-813C-41FC-9C2A-87D65099FA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1557" y="220493"/>
            <a:ext cx="1265573" cy="5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845E7F48-EA0F-43C8-B43E-97FCC2543E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39313" y="5881484"/>
            <a:ext cx="970167" cy="743795"/>
          </a:xfrm>
          <a:prstGeom prst="rect">
            <a:avLst/>
          </a:prstGeom>
        </p:spPr>
      </p:pic>
      <p:pic>
        <p:nvPicPr>
          <p:cNvPr id="9" name="Picture 8">
            <a:extLst>
              <a:ext uri="{FF2B5EF4-FFF2-40B4-BE49-F238E27FC236}">
                <a16:creationId xmlns:a16="http://schemas.microsoft.com/office/drawing/2014/main" id="{F9D4F59C-E850-4DD5-8045-0E747EE23F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392" y="104357"/>
            <a:ext cx="1319048" cy="632206"/>
          </a:xfrm>
          <a:prstGeom prst="rect">
            <a:avLst/>
          </a:prstGeom>
        </p:spPr>
      </p:pic>
      <p:pic>
        <p:nvPicPr>
          <p:cNvPr id="12" name="Picture 11">
            <a:extLst>
              <a:ext uri="{FF2B5EF4-FFF2-40B4-BE49-F238E27FC236}">
                <a16:creationId xmlns:a16="http://schemas.microsoft.com/office/drawing/2014/main" id="{E7C053CC-A194-426F-831D-E140A9E95D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5247" y="171496"/>
            <a:ext cx="870710" cy="60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870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306E47-61FF-41DA-AB43-88779B5EFCE5}"/>
              </a:ext>
            </a:extLst>
          </p:cNvPr>
          <p:cNvSpPr>
            <a:spLocks noGrp="1"/>
          </p:cNvSpPr>
          <p:nvPr>
            <p:ph type="title"/>
          </p:nvPr>
        </p:nvSpPr>
        <p:spPr>
          <a:xfrm>
            <a:off x="838201" y="365125"/>
            <a:ext cx="5251316" cy="1807305"/>
          </a:xfrm>
        </p:spPr>
        <p:txBody>
          <a:bodyPr>
            <a:normAutofit/>
          </a:bodyPr>
          <a:lstStyle/>
          <a:p>
            <a:r>
              <a:rPr lang="en-AU" b="1" dirty="0">
                <a:effectLst>
                  <a:outerShdw blurRad="38100" dist="38100" dir="2700000" algn="tl">
                    <a:srgbClr val="000000">
                      <a:alpha val="43137"/>
                    </a:srgbClr>
                  </a:outerShdw>
                </a:effectLst>
              </a:rPr>
              <a:t>Benefits</a:t>
            </a:r>
          </a:p>
        </p:txBody>
      </p:sp>
      <p:sp>
        <p:nvSpPr>
          <p:cNvPr id="3" name="Content Placeholder 2">
            <a:extLst>
              <a:ext uri="{FF2B5EF4-FFF2-40B4-BE49-F238E27FC236}">
                <a16:creationId xmlns:a16="http://schemas.microsoft.com/office/drawing/2014/main" id="{C03C1D46-1772-410A-96A2-153C75873820}"/>
              </a:ext>
            </a:extLst>
          </p:cNvPr>
          <p:cNvSpPr>
            <a:spLocks noGrp="1"/>
          </p:cNvSpPr>
          <p:nvPr>
            <p:ph idx="1"/>
          </p:nvPr>
        </p:nvSpPr>
        <p:spPr>
          <a:xfrm>
            <a:off x="835153" y="1954530"/>
            <a:ext cx="4659630" cy="4325303"/>
          </a:xfrm>
        </p:spPr>
        <p:txBody>
          <a:bodyPr>
            <a:normAutofit fontScale="92500" lnSpcReduction="10000"/>
          </a:bodyPr>
          <a:lstStyle/>
          <a:p>
            <a:r>
              <a:rPr lang="en-AU" dirty="0"/>
              <a:t>Operational Capacity </a:t>
            </a:r>
          </a:p>
          <a:p>
            <a:r>
              <a:rPr lang="en-AU" dirty="0"/>
              <a:t>Processing Capacity</a:t>
            </a:r>
          </a:p>
          <a:p>
            <a:r>
              <a:rPr lang="en-AU" dirty="0"/>
              <a:t>Data Storage</a:t>
            </a:r>
          </a:p>
          <a:p>
            <a:r>
              <a:rPr lang="en-AU" dirty="0"/>
              <a:t>Data Sharing</a:t>
            </a:r>
          </a:p>
          <a:p>
            <a:r>
              <a:rPr lang="en-AU" dirty="0"/>
              <a:t>Data Downloading</a:t>
            </a:r>
          </a:p>
          <a:p>
            <a:r>
              <a:rPr lang="en-AU" dirty="0"/>
              <a:t>Data Conversions</a:t>
            </a:r>
          </a:p>
          <a:p>
            <a:r>
              <a:rPr lang="en-AU" dirty="0"/>
              <a:t>GNSS CORS maintenance and infrastructure</a:t>
            </a:r>
          </a:p>
          <a:p>
            <a:r>
              <a:rPr lang="en-AU" dirty="0"/>
              <a:t>Data accessibility</a:t>
            </a:r>
          </a:p>
          <a:p>
            <a:r>
              <a:rPr lang="en-AU" dirty="0"/>
              <a:t>COVID-19</a:t>
            </a:r>
          </a:p>
          <a:p>
            <a:endParaRPr lang="en-AU" dirty="0"/>
          </a:p>
        </p:txBody>
      </p:sp>
      <p:pic>
        <p:nvPicPr>
          <p:cNvPr id="5" name="Picture 4" descr="Graph on document with pen">
            <a:extLst>
              <a:ext uri="{FF2B5EF4-FFF2-40B4-BE49-F238E27FC236}">
                <a16:creationId xmlns:a16="http://schemas.microsoft.com/office/drawing/2014/main" id="{548BE925-E854-479E-9B67-41998B987BDD}"/>
              </a:ext>
            </a:extLst>
          </p:cNvPr>
          <p:cNvPicPr>
            <a:picLocks noChangeAspect="1"/>
          </p:cNvPicPr>
          <p:nvPr/>
        </p:nvPicPr>
        <p:blipFill rotWithShape="1">
          <a:blip r:embed="rId3"/>
          <a:srcRect l="27842" r="1412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8705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817CB-8B4C-409B-BE9C-2CC33AF39D1D}"/>
              </a:ext>
            </a:extLst>
          </p:cNvPr>
          <p:cNvSpPr>
            <a:spLocks noGrp="1"/>
          </p:cNvSpPr>
          <p:nvPr>
            <p:ph type="title"/>
          </p:nvPr>
        </p:nvSpPr>
        <p:spPr>
          <a:xfrm>
            <a:off x="835153" y="202019"/>
            <a:ext cx="5251316" cy="1807305"/>
          </a:xfrm>
        </p:spPr>
        <p:txBody>
          <a:bodyPr>
            <a:normAutofit/>
          </a:bodyPr>
          <a:lstStyle/>
          <a:p>
            <a:r>
              <a:rPr lang="en-AU" b="1" dirty="0">
                <a:effectLst>
                  <a:outerShdw blurRad="38100" dist="38100" dir="2700000" algn="tl">
                    <a:srgbClr val="000000">
                      <a:alpha val="43137"/>
                    </a:srgbClr>
                  </a:outerShdw>
                </a:effectLst>
              </a:rPr>
              <a:t>Country Workplan</a:t>
            </a:r>
          </a:p>
        </p:txBody>
      </p:sp>
      <p:sp>
        <p:nvSpPr>
          <p:cNvPr id="3" name="Content Placeholder 2">
            <a:extLst>
              <a:ext uri="{FF2B5EF4-FFF2-40B4-BE49-F238E27FC236}">
                <a16:creationId xmlns:a16="http://schemas.microsoft.com/office/drawing/2014/main" id="{58775EF9-B12D-43DB-9691-EA445FAE12F3}"/>
              </a:ext>
            </a:extLst>
          </p:cNvPr>
          <p:cNvSpPr>
            <a:spLocks noGrp="1"/>
          </p:cNvSpPr>
          <p:nvPr>
            <p:ph idx="1"/>
          </p:nvPr>
        </p:nvSpPr>
        <p:spPr>
          <a:xfrm>
            <a:off x="835153" y="1818167"/>
            <a:ext cx="4936997" cy="4837814"/>
          </a:xfrm>
        </p:spPr>
        <p:txBody>
          <a:bodyPr>
            <a:normAutofit fontScale="85000" lnSpcReduction="10000"/>
          </a:bodyPr>
          <a:lstStyle/>
          <a:p>
            <a:r>
              <a:rPr lang="en-AU" dirty="0"/>
              <a:t>Survey Data Processing and Analysis</a:t>
            </a:r>
          </a:p>
          <a:p>
            <a:r>
              <a:rPr lang="en-AU" dirty="0"/>
              <a:t>Survey Results</a:t>
            </a:r>
          </a:p>
          <a:p>
            <a:r>
              <a:rPr lang="en-AU" dirty="0"/>
              <a:t>Transformation Parameters</a:t>
            </a:r>
          </a:p>
          <a:p>
            <a:r>
              <a:rPr lang="en-AU" dirty="0"/>
              <a:t>Transformation Tools</a:t>
            </a:r>
          </a:p>
          <a:p>
            <a:r>
              <a:rPr lang="en-AU" b="1" dirty="0">
                <a:effectLst>
                  <a:outerShdw blurRad="38100" dist="38100" dir="2700000" algn="tl">
                    <a:srgbClr val="000000">
                      <a:alpha val="43137"/>
                    </a:srgbClr>
                  </a:outerShdw>
                </a:effectLst>
              </a:rPr>
              <a:t>GNSS CORS infrastructure maintenance plan</a:t>
            </a:r>
          </a:p>
          <a:p>
            <a:r>
              <a:rPr lang="en-AU" b="1" dirty="0">
                <a:effectLst>
                  <a:outerShdw blurRad="38100" dist="38100" dir="2700000" algn="tl">
                    <a:srgbClr val="000000">
                      <a:alpha val="43137"/>
                    </a:srgbClr>
                  </a:outerShdw>
                </a:effectLst>
              </a:rPr>
              <a:t>Data Sharing and management</a:t>
            </a:r>
          </a:p>
          <a:p>
            <a:r>
              <a:rPr lang="en-AU" b="1" dirty="0">
                <a:effectLst>
                  <a:outerShdw blurRad="38100" dist="38100" dir="2700000" algn="tl">
                    <a:srgbClr val="000000">
                      <a:alpha val="43137"/>
                    </a:srgbClr>
                  </a:outerShdw>
                </a:effectLst>
              </a:rPr>
              <a:t>Capacity Building</a:t>
            </a:r>
          </a:p>
          <a:p>
            <a:r>
              <a:rPr lang="en-AU" b="1" dirty="0">
                <a:effectLst>
                  <a:outerShdw blurRad="38100" dist="38100" dir="2700000" algn="tl">
                    <a:srgbClr val="000000">
                      <a:alpha val="43137"/>
                    </a:srgbClr>
                  </a:outerShdw>
                </a:effectLst>
              </a:rPr>
              <a:t>More collaboration efforts</a:t>
            </a:r>
          </a:p>
          <a:p>
            <a:r>
              <a:rPr lang="en-AU" b="1" dirty="0">
                <a:effectLst>
                  <a:outerShdw blurRad="38100" dist="38100" dir="2700000" algn="tl">
                    <a:srgbClr val="000000">
                      <a:alpha val="43137"/>
                    </a:srgbClr>
                  </a:outerShdw>
                </a:effectLst>
              </a:rPr>
              <a:t>Monitoring GNSS CORS</a:t>
            </a:r>
          </a:p>
          <a:p>
            <a:r>
              <a:rPr lang="en-AU" b="1" dirty="0">
                <a:effectLst>
                  <a:outerShdw blurRad="38100" dist="38100" dir="2700000" algn="tl">
                    <a:srgbClr val="000000">
                      <a:alpha val="43137"/>
                    </a:srgbClr>
                  </a:outerShdw>
                </a:effectLst>
              </a:rPr>
              <a:t>Definition – Vertical Reference Frame</a:t>
            </a:r>
          </a:p>
        </p:txBody>
      </p:sp>
      <p:pic>
        <p:nvPicPr>
          <p:cNvPr id="5" name="Picture 4" descr="Magnifying glass showing decling performance">
            <a:extLst>
              <a:ext uri="{FF2B5EF4-FFF2-40B4-BE49-F238E27FC236}">
                <a16:creationId xmlns:a16="http://schemas.microsoft.com/office/drawing/2014/main" id="{CDAED6E6-73AB-490F-986A-9C812961A968}"/>
              </a:ext>
            </a:extLst>
          </p:cNvPr>
          <p:cNvPicPr>
            <a:picLocks noChangeAspect="1"/>
          </p:cNvPicPr>
          <p:nvPr/>
        </p:nvPicPr>
        <p:blipFill rotWithShape="1">
          <a:blip r:embed="rId3"/>
          <a:srcRect l="5700" r="3626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582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62C3FA-EE10-4283-83A9-F407C925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E1542-89A5-4B44-8119-CFC1039EE5F0}"/>
              </a:ext>
            </a:extLst>
          </p:cNvPr>
          <p:cNvSpPr>
            <a:spLocks noGrp="1"/>
          </p:cNvSpPr>
          <p:nvPr>
            <p:ph type="title"/>
          </p:nvPr>
        </p:nvSpPr>
        <p:spPr>
          <a:xfrm>
            <a:off x="480060" y="4587189"/>
            <a:ext cx="10908792" cy="1069848"/>
          </a:xfrm>
        </p:spPr>
        <p:txBody>
          <a:bodyPr vert="horz" lIns="91440" tIns="45720" rIns="91440" bIns="45720" rtlCol="0" anchor="ctr">
            <a:normAutofit/>
          </a:bodyPr>
          <a:lstStyle/>
          <a:p>
            <a:pPr algn="ctr"/>
            <a:r>
              <a:rPr lang="en-US" sz="5400" b="1" dirty="0">
                <a:effectLst>
                  <a:outerShdw blurRad="38100" dist="38100" dir="2700000" algn="tl">
                    <a:srgbClr val="000000">
                      <a:alpha val="43137"/>
                    </a:srgbClr>
                  </a:outerShdw>
                </a:effectLst>
              </a:rPr>
              <a:t>Regional Collaborations</a:t>
            </a:r>
          </a:p>
        </p:txBody>
      </p:sp>
      <p:pic>
        <p:nvPicPr>
          <p:cNvPr id="4" name="Picture 3">
            <a:extLst>
              <a:ext uri="{FF2B5EF4-FFF2-40B4-BE49-F238E27FC236}">
                <a16:creationId xmlns:a16="http://schemas.microsoft.com/office/drawing/2014/main" id="{1E318AE5-F352-4F9A-805E-36B6E9A4340C}"/>
              </a:ext>
            </a:extLst>
          </p:cNvPr>
          <p:cNvPicPr>
            <a:picLocks noChangeAspect="1"/>
          </p:cNvPicPr>
          <p:nvPr/>
        </p:nvPicPr>
        <p:blipFill>
          <a:blip r:embed="rId3"/>
          <a:stretch>
            <a:fillRect/>
          </a:stretch>
        </p:blipFill>
        <p:spPr>
          <a:xfrm>
            <a:off x="198134" y="494942"/>
            <a:ext cx="2832070" cy="3988830"/>
          </a:xfrm>
          <a:prstGeom prst="rect">
            <a:avLst/>
          </a:prstGeom>
        </p:spPr>
      </p:pic>
      <p:pic>
        <p:nvPicPr>
          <p:cNvPr id="10" name="Picture 9">
            <a:extLst>
              <a:ext uri="{FF2B5EF4-FFF2-40B4-BE49-F238E27FC236}">
                <a16:creationId xmlns:a16="http://schemas.microsoft.com/office/drawing/2014/main" id="{9604F9AA-8023-4D84-BCBE-D654DDEA9B3E}"/>
              </a:ext>
            </a:extLst>
          </p:cNvPr>
          <p:cNvPicPr>
            <a:picLocks noChangeAspect="1"/>
          </p:cNvPicPr>
          <p:nvPr/>
        </p:nvPicPr>
        <p:blipFill rotWithShape="1">
          <a:blip r:embed="rId4"/>
          <a:srcRect t="1195"/>
          <a:stretch/>
        </p:blipFill>
        <p:spPr>
          <a:xfrm>
            <a:off x="6690689" y="467297"/>
            <a:ext cx="2154783" cy="4037062"/>
          </a:xfrm>
          <a:prstGeom prst="rect">
            <a:avLst/>
          </a:prstGeom>
        </p:spPr>
      </p:pic>
      <p:pic>
        <p:nvPicPr>
          <p:cNvPr id="9" name="Picture 8">
            <a:extLst>
              <a:ext uri="{FF2B5EF4-FFF2-40B4-BE49-F238E27FC236}">
                <a16:creationId xmlns:a16="http://schemas.microsoft.com/office/drawing/2014/main" id="{6ED4BB8E-4493-4F11-8CE1-7396EA40E379}"/>
              </a:ext>
            </a:extLst>
          </p:cNvPr>
          <p:cNvPicPr>
            <a:picLocks noChangeAspect="1"/>
          </p:cNvPicPr>
          <p:nvPr/>
        </p:nvPicPr>
        <p:blipFill>
          <a:blip r:embed="rId5"/>
          <a:stretch>
            <a:fillRect/>
          </a:stretch>
        </p:blipFill>
        <p:spPr>
          <a:xfrm>
            <a:off x="3863276" y="467297"/>
            <a:ext cx="2159828" cy="4037062"/>
          </a:xfrm>
          <a:prstGeom prst="rect">
            <a:avLst/>
          </a:prstGeom>
        </p:spPr>
      </p:pic>
      <p:pic>
        <p:nvPicPr>
          <p:cNvPr id="11" name="Picture 10">
            <a:extLst>
              <a:ext uri="{FF2B5EF4-FFF2-40B4-BE49-F238E27FC236}">
                <a16:creationId xmlns:a16="http://schemas.microsoft.com/office/drawing/2014/main" id="{D45223C1-0171-4600-9467-B37ACCDE139C}"/>
              </a:ext>
            </a:extLst>
          </p:cNvPr>
          <p:cNvPicPr>
            <a:picLocks noChangeAspect="1"/>
          </p:cNvPicPr>
          <p:nvPr/>
        </p:nvPicPr>
        <p:blipFill>
          <a:blip r:embed="rId6"/>
          <a:stretch>
            <a:fillRect/>
          </a:stretch>
        </p:blipFill>
        <p:spPr>
          <a:xfrm>
            <a:off x="9513057" y="470826"/>
            <a:ext cx="2129549" cy="4037061"/>
          </a:xfrm>
          <a:prstGeom prst="rect">
            <a:avLst/>
          </a:prstGeom>
        </p:spPr>
      </p:pic>
      <p:sp>
        <p:nvSpPr>
          <p:cNvPr id="18" name="sketch line">
            <a:extLst>
              <a:ext uri="{FF2B5EF4-FFF2-40B4-BE49-F238E27FC236}">
                <a16:creationId xmlns:a16="http://schemas.microsoft.com/office/drawing/2014/main" id="{419C4429-E272-408D-979C-9E5F7C0D3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1F21D5A-E4B8-4860-93A9-1F66CD6B92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700" y="4908691"/>
            <a:ext cx="1659724" cy="795488"/>
          </a:xfrm>
          <a:prstGeom prst="rect">
            <a:avLst/>
          </a:prstGeom>
        </p:spPr>
      </p:pic>
      <p:pic>
        <p:nvPicPr>
          <p:cNvPr id="23" name="Picture 3">
            <a:extLst>
              <a:ext uri="{FF2B5EF4-FFF2-40B4-BE49-F238E27FC236}">
                <a16:creationId xmlns:a16="http://schemas.microsoft.com/office/drawing/2014/main" id="{3B2148CF-877E-4798-9DA7-987FC4C7B4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057" y="4976258"/>
            <a:ext cx="1303328" cy="51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a:extLst>
              <a:ext uri="{FF2B5EF4-FFF2-40B4-BE49-F238E27FC236}">
                <a16:creationId xmlns:a16="http://schemas.microsoft.com/office/drawing/2014/main" id="{FDF86657-A18E-4F73-B44A-B0AF6CF22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561" y="6141443"/>
            <a:ext cx="870710" cy="60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7" descr="Image result for Land Information New Zealand">
            <a:extLst>
              <a:ext uri="{FF2B5EF4-FFF2-40B4-BE49-F238E27FC236}">
                <a16:creationId xmlns:a16="http://schemas.microsoft.com/office/drawing/2014/main" id="{4D5B0C77-4851-48EB-977A-2EBAAE33748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b="-46216"/>
          <a:stretch>
            <a:fillRect/>
          </a:stretch>
        </p:blipFill>
        <p:spPr bwMode="auto">
          <a:xfrm>
            <a:off x="1209480" y="6258569"/>
            <a:ext cx="1441718" cy="4856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mage result for FIG logo">
            <a:extLst>
              <a:ext uri="{FF2B5EF4-FFF2-40B4-BE49-F238E27FC236}">
                <a16:creationId xmlns:a16="http://schemas.microsoft.com/office/drawing/2014/main" id="{5E7558CA-FF09-4EB8-8C2C-BE0CE880484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985256" y="5989953"/>
            <a:ext cx="730369" cy="7165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464DD2C-03E6-4FD1-B589-C3ABCB7754FE}"/>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8907834" y="6125408"/>
            <a:ext cx="1102253" cy="574991"/>
          </a:xfrm>
          <a:prstGeom prst="rect">
            <a:avLst/>
          </a:prstGeom>
          <a:noFill/>
        </p:spPr>
      </p:pic>
      <p:pic>
        <p:nvPicPr>
          <p:cNvPr id="32" name="Picture 2" descr="SSSI Logo">
            <a:extLst>
              <a:ext uri="{FF2B5EF4-FFF2-40B4-BE49-F238E27FC236}">
                <a16:creationId xmlns:a16="http://schemas.microsoft.com/office/drawing/2014/main" id="{3D4DA9BB-FA8C-409E-A773-2E9233DDE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407" y="6216515"/>
            <a:ext cx="796089" cy="4418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www.surveyspatialnz.org/Image?Action=View&amp;Image_id=3106">
            <a:extLst>
              <a:ext uri="{FF2B5EF4-FFF2-40B4-BE49-F238E27FC236}">
                <a16:creationId xmlns:a16="http://schemas.microsoft.com/office/drawing/2014/main" id="{8F5DAACB-BF89-42FA-95C1-82E4856090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26694" y="6275324"/>
            <a:ext cx="1204158" cy="4389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7992AF73-3546-4540-97C1-489885FE579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126167" y="6151974"/>
            <a:ext cx="969561" cy="58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descr="unoosa-logo – Munapest">
            <a:extLst>
              <a:ext uri="{FF2B5EF4-FFF2-40B4-BE49-F238E27FC236}">
                <a16:creationId xmlns:a16="http://schemas.microsoft.com/office/drawing/2014/main" id="{DC5D571D-A6F7-42BE-A72F-02E4B01E41C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02296" y="6019631"/>
            <a:ext cx="680768" cy="6807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USP: The University of the South Pacific">
            <a:extLst>
              <a:ext uri="{FF2B5EF4-FFF2-40B4-BE49-F238E27FC236}">
                <a16:creationId xmlns:a16="http://schemas.microsoft.com/office/drawing/2014/main" id="{24240FA1-2178-408B-A471-9DA9AE1DC0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75273" y="6132911"/>
            <a:ext cx="970167" cy="4915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ile:USGS logo.png - Wikimedia Commons">
            <a:extLst>
              <a:ext uri="{FF2B5EF4-FFF2-40B4-BE49-F238E27FC236}">
                <a16:creationId xmlns:a16="http://schemas.microsoft.com/office/drawing/2014/main" id="{16A1472C-9CE8-4127-91A1-A2B0523C79C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87937" y="6141443"/>
            <a:ext cx="1455509" cy="5367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73C8185-C9CA-449C-94C3-BA4C9CF7C2BB}"/>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996998" y="4831336"/>
            <a:ext cx="970167" cy="743795"/>
          </a:xfrm>
          <a:prstGeom prst="rect">
            <a:avLst/>
          </a:prstGeom>
        </p:spPr>
      </p:pic>
    </p:spTree>
    <p:extLst>
      <p:ext uri="{BB962C8B-B14F-4D97-AF65-F5344CB8AC3E}">
        <p14:creationId xmlns:p14="http://schemas.microsoft.com/office/powerpoint/2010/main" val="192231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A13D-8B47-4370-A816-2CA34763C830}"/>
              </a:ext>
            </a:extLst>
          </p:cNvPr>
          <p:cNvSpPr>
            <a:spLocks noGrp="1"/>
          </p:cNvSpPr>
          <p:nvPr>
            <p:ph type="title"/>
          </p:nvPr>
        </p:nvSpPr>
        <p:spPr>
          <a:xfrm>
            <a:off x="2815855" y="2269150"/>
            <a:ext cx="6285614" cy="1930710"/>
          </a:xfrm>
        </p:spPr>
        <p:txBody>
          <a:bodyPr>
            <a:normAutofit/>
          </a:bodyPr>
          <a:lstStyle/>
          <a:p>
            <a:pPr algn="ctr"/>
            <a:r>
              <a:rPr lang="en-AU" sz="5400" b="1" dirty="0">
                <a:latin typeface="Abadi" panose="020B0604020104020204" pitchFamily="34" charset="0"/>
              </a:rPr>
              <a:t>Vinaka and Thank You</a:t>
            </a:r>
          </a:p>
        </p:txBody>
      </p:sp>
      <p:pic>
        <p:nvPicPr>
          <p:cNvPr id="4" name="Content Placeholder 3">
            <a:extLst>
              <a:ext uri="{FF2B5EF4-FFF2-40B4-BE49-F238E27FC236}">
                <a16:creationId xmlns:a16="http://schemas.microsoft.com/office/drawing/2014/main" id="{20849A65-8BD1-4237-8DEF-A51C6F3FC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5778" y="5276199"/>
            <a:ext cx="1382400" cy="1201925"/>
          </a:xfrm>
          <a:prstGeom prst="rect">
            <a:avLst/>
          </a:prstGeom>
        </p:spPr>
      </p:pic>
      <p:pic>
        <p:nvPicPr>
          <p:cNvPr id="6" name="Picture 3">
            <a:extLst>
              <a:ext uri="{FF2B5EF4-FFF2-40B4-BE49-F238E27FC236}">
                <a16:creationId xmlns:a16="http://schemas.microsoft.com/office/drawing/2014/main" id="{710C20EB-5457-49FA-8CDF-3F07179D7E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539" y="5432717"/>
            <a:ext cx="2251811" cy="89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09CA6C5F-4BB2-4E6F-8E34-254C3A25D7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46301" y="812945"/>
            <a:ext cx="1899397" cy="1456205"/>
          </a:xfrm>
          <a:prstGeom prst="rect">
            <a:avLst/>
          </a:prstGeom>
        </p:spPr>
      </p:pic>
      <p:pic>
        <p:nvPicPr>
          <p:cNvPr id="8" name="Picture 7">
            <a:extLst>
              <a:ext uri="{FF2B5EF4-FFF2-40B4-BE49-F238E27FC236}">
                <a16:creationId xmlns:a16="http://schemas.microsoft.com/office/drawing/2014/main" id="{F2302D7D-5E4E-458B-BE86-D6DB72432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17" y="5407401"/>
            <a:ext cx="2371093" cy="1136440"/>
          </a:xfrm>
          <a:prstGeom prst="rect">
            <a:avLst/>
          </a:prstGeom>
        </p:spPr>
      </p:pic>
      <p:pic>
        <p:nvPicPr>
          <p:cNvPr id="9" name="Picture 8">
            <a:extLst>
              <a:ext uri="{FF2B5EF4-FFF2-40B4-BE49-F238E27FC236}">
                <a16:creationId xmlns:a16="http://schemas.microsoft.com/office/drawing/2014/main" id="{DF8C179A-A32D-4514-8017-FAA0C3966A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8438" y="5285505"/>
            <a:ext cx="1722673" cy="119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20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3259-D34F-443B-A0F1-0265B7FA24BE}"/>
              </a:ext>
            </a:extLst>
          </p:cNvPr>
          <p:cNvSpPr>
            <a:spLocks noGrp="1"/>
          </p:cNvSpPr>
          <p:nvPr>
            <p:ph type="title"/>
          </p:nvPr>
        </p:nvSpPr>
        <p:spPr>
          <a:xfrm>
            <a:off x="1653363" y="365760"/>
            <a:ext cx="9367203" cy="1188720"/>
          </a:xfrm>
        </p:spPr>
        <p:txBody>
          <a:bodyPr>
            <a:normAutofit/>
          </a:bodyPr>
          <a:lstStyle/>
          <a:p>
            <a:r>
              <a:rPr lang="en-AU" b="1">
                <a:effectLst>
                  <a:outerShdw blurRad="38100" dist="38100" dir="2700000" algn="tl">
                    <a:srgbClr val="000000">
                      <a:alpha val="43137"/>
                    </a:srgbClr>
                  </a:outerShdw>
                </a:effectLst>
              </a:rPr>
              <a:t>Background</a:t>
            </a: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a:extLst>
              <a:ext uri="{FF2B5EF4-FFF2-40B4-BE49-F238E27FC236}">
                <a16:creationId xmlns:a16="http://schemas.microsoft.com/office/drawing/2014/main" id="{54008C8F-7362-4F53-9A92-5F2A8AE7E291}"/>
              </a:ext>
            </a:extLst>
          </p:cNvPr>
          <p:cNvSpPr>
            <a:spLocks noGrp="1"/>
          </p:cNvSpPr>
          <p:nvPr>
            <p:ph idx="1"/>
          </p:nvPr>
        </p:nvSpPr>
        <p:spPr>
          <a:xfrm>
            <a:off x="1653362" y="2176272"/>
            <a:ext cx="9968023" cy="4041648"/>
          </a:xfrm>
        </p:spPr>
        <p:txBody>
          <a:bodyPr anchor="t">
            <a:normAutofit/>
          </a:bodyPr>
          <a:lstStyle/>
          <a:p>
            <a:pPr>
              <a:spcBef>
                <a:spcPts val="1200"/>
              </a:spcBef>
            </a:pPr>
            <a:r>
              <a:rPr lang="en-NZ" sz="2400" dirty="0"/>
              <a:t>United Nations General Assembly 2015</a:t>
            </a:r>
          </a:p>
          <a:p>
            <a:pPr marL="1073150" lvl="1" indent="-615950">
              <a:spcBef>
                <a:spcPts val="1200"/>
              </a:spcBef>
              <a:buFont typeface="Wingdings" pitchFamily="2" charset="2"/>
              <a:buChar char="Ø"/>
            </a:pPr>
            <a:r>
              <a:rPr lang="en-NZ" dirty="0"/>
              <a:t>Resolution 69/266 – “A global geodetic reference frame for sustainable development”; was adopted in its 80</a:t>
            </a:r>
            <a:r>
              <a:rPr lang="en-NZ" baseline="30000" dirty="0"/>
              <a:t>th</a:t>
            </a:r>
            <a:r>
              <a:rPr lang="en-NZ" dirty="0"/>
              <a:t> plenary meeting held 26</a:t>
            </a:r>
            <a:r>
              <a:rPr lang="en-NZ" baseline="30000" dirty="0"/>
              <a:t>th</a:t>
            </a:r>
            <a:r>
              <a:rPr lang="en-NZ" dirty="0"/>
              <a:t> February 2015</a:t>
            </a:r>
          </a:p>
          <a:p>
            <a:pPr>
              <a:spcBef>
                <a:spcPts val="1200"/>
              </a:spcBef>
            </a:pPr>
            <a:r>
              <a:rPr lang="en-NZ" sz="2400" dirty="0"/>
              <a:t>Pacific Geospatial and Surveying Council Strategy Goal 2 (GGRF) </a:t>
            </a:r>
          </a:p>
          <a:p>
            <a:pPr>
              <a:spcBef>
                <a:spcPts val="1200"/>
              </a:spcBef>
            </a:pPr>
            <a:r>
              <a:rPr lang="en-NZ" sz="2400" dirty="0"/>
              <a:t>Cabinet Paper - CP(15) 169; 29</a:t>
            </a:r>
            <a:r>
              <a:rPr lang="en-NZ" sz="2400" baseline="30000" dirty="0"/>
              <a:t>th</a:t>
            </a:r>
            <a:r>
              <a:rPr lang="en-NZ" sz="2400" dirty="0"/>
              <a:t> August 2015</a:t>
            </a:r>
          </a:p>
          <a:p>
            <a:pPr>
              <a:spcBef>
                <a:spcPts val="1200"/>
              </a:spcBef>
            </a:pPr>
            <a:r>
              <a:rPr lang="en-NZ" sz="2400" dirty="0"/>
              <a:t>Cabinet Decision 207 – Modernising Fiji’s Geodetic Datum; 29</a:t>
            </a:r>
            <a:r>
              <a:rPr lang="en-NZ" sz="2400" baseline="30000" dirty="0"/>
              <a:t>th</a:t>
            </a:r>
            <a:r>
              <a:rPr lang="en-NZ" sz="2400" dirty="0"/>
              <a:t> August 2015</a:t>
            </a:r>
          </a:p>
          <a:p>
            <a:pPr>
              <a:spcBef>
                <a:spcPts val="1200"/>
              </a:spcBef>
            </a:pPr>
            <a:r>
              <a:rPr lang="en-NZ" sz="2400" dirty="0"/>
              <a:t>National Development Plan (November 2017)</a:t>
            </a:r>
          </a:p>
          <a:p>
            <a:pPr>
              <a:spcBef>
                <a:spcPts val="1200"/>
              </a:spcBef>
            </a:pPr>
            <a:r>
              <a:rPr lang="en-NZ" sz="2400" dirty="0"/>
              <a:t>2018-2022 Ministry of Lands &amp; Mineral Resources Strategic Plan</a:t>
            </a:r>
          </a:p>
          <a:p>
            <a:pPr marL="0" indent="0">
              <a:spcBef>
                <a:spcPts val="1200"/>
              </a:spcBef>
              <a:buNone/>
            </a:pPr>
            <a:endParaRPr lang="en-NZ" sz="2400" dirty="0"/>
          </a:p>
        </p:txBody>
      </p:sp>
    </p:spTree>
    <p:extLst>
      <p:ext uri="{BB962C8B-B14F-4D97-AF65-F5344CB8AC3E}">
        <p14:creationId xmlns:p14="http://schemas.microsoft.com/office/powerpoint/2010/main" val="84229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40093-886F-4EB7-B15E-2ABE968AAC2A}"/>
              </a:ext>
            </a:extLst>
          </p:cNvPr>
          <p:cNvSpPr>
            <a:spLocks noGrp="1"/>
          </p:cNvSpPr>
          <p:nvPr>
            <p:ph type="title"/>
          </p:nvPr>
        </p:nvSpPr>
        <p:spPr>
          <a:xfrm>
            <a:off x="589560" y="856180"/>
            <a:ext cx="4560584" cy="1128068"/>
          </a:xfrm>
        </p:spPr>
        <p:txBody>
          <a:bodyPr anchor="ctr">
            <a:normAutofit/>
          </a:bodyPr>
          <a:lstStyle/>
          <a:p>
            <a:r>
              <a:rPr lang="en-AU" sz="4000" b="1">
                <a:effectLst>
                  <a:outerShdw blurRad="38100" dist="38100" dir="2700000" algn="tl">
                    <a:srgbClr val="000000">
                      <a:alpha val="43137"/>
                    </a:srgbClr>
                  </a:outerShdw>
                </a:effectLst>
              </a:rPr>
              <a:t>Purpose</a:t>
            </a:r>
            <a:endParaRPr lang="en-AU"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2AF345-F497-4025-B9A6-5F0BA24B72EC}"/>
              </a:ext>
            </a:extLst>
          </p:cNvPr>
          <p:cNvSpPr>
            <a:spLocks noGrp="1"/>
          </p:cNvSpPr>
          <p:nvPr>
            <p:ph idx="1"/>
          </p:nvPr>
        </p:nvSpPr>
        <p:spPr>
          <a:xfrm>
            <a:off x="590719" y="2330505"/>
            <a:ext cx="4559425" cy="3979585"/>
          </a:xfrm>
        </p:spPr>
        <p:txBody>
          <a:bodyPr anchor="ctr">
            <a:normAutofit lnSpcReduction="10000"/>
          </a:bodyPr>
          <a:lstStyle/>
          <a:p>
            <a:r>
              <a:rPr lang="en-NZ" sz="2000" dirty="0"/>
              <a:t>Modernise Fiji’s Geodetic Reference Frame</a:t>
            </a:r>
          </a:p>
          <a:p>
            <a:r>
              <a:rPr lang="en-NZ" sz="2000" dirty="0"/>
              <a:t>Define the geodetic infrastructure aligned to Global Geodetic Reference Frame (GGRF)</a:t>
            </a:r>
          </a:p>
          <a:p>
            <a:r>
              <a:rPr lang="en-NZ" sz="2000" dirty="0"/>
              <a:t>Compatible with IGS and positioning technology</a:t>
            </a:r>
          </a:p>
          <a:p>
            <a:r>
              <a:rPr lang="en-NZ" sz="2000" dirty="0"/>
              <a:t>Near real time positioning for disaster risks and hazards</a:t>
            </a:r>
          </a:p>
          <a:p>
            <a:r>
              <a:rPr lang="en-NZ" sz="2000" dirty="0"/>
              <a:t>Monitoring Earth dynamics</a:t>
            </a:r>
          </a:p>
          <a:p>
            <a:r>
              <a:rPr lang="en-NZ" sz="2000" dirty="0"/>
              <a:t>Enhance geospatial capacity and capability</a:t>
            </a:r>
          </a:p>
          <a:p>
            <a:endParaRPr lang="en-AU"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Diagram&#10;&#10;Description automatically generated">
            <a:extLst>
              <a:ext uri="{FF2B5EF4-FFF2-40B4-BE49-F238E27FC236}">
                <a16:creationId xmlns:a16="http://schemas.microsoft.com/office/drawing/2014/main" id="{21D648BB-1BDC-4D66-AA5D-9862ED2BD89E}"/>
              </a:ext>
            </a:extLst>
          </p:cNvPr>
          <p:cNvPicPr>
            <a:picLocks noChangeAspect="1"/>
          </p:cNvPicPr>
          <p:nvPr/>
        </p:nvPicPr>
        <p:blipFill rotWithShape="1">
          <a:blip r:embed="rId3">
            <a:extLst>
              <a:ext uri="{28A0092B-C50C-407E-A947-70E740481C1C}">
                <a14:useLocalDpi xmlns:a14="http://schemas.microsoft.com/office/drawing/2010/main" val="0"/>
              </a:ext>
            </a:extLst>
          </a:blip>
          <a:srcRect r="4" b="1087"/>
          <a:stretch/>
        </p:blipFill>
        <p:spPr>
          <a:xfrm>
            <a:off x="5977788" y="799352"/>
            <a:ext cx="5425410" cy="5259296"/>
          </a:xfrm>
          <a:prstGeom prst="rect">
            <a:avLst/>
          </a:prstGeom>
        </p:spPr>
      </p:pic>
    </p:spTree>
    <p:extLst>
      <p:ext uri="{BB962C8B-B14F-4D97-AF65-F5344CB8AC3E}">
        <p14:creationId xmlns:p14="http://schemas.microsoft.com/office/powerpoint/2010/main" val="276366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FC6FBE-7735-463C-AE1A-06231ECA845A}"/>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b="1" kern="1200" dirty="0">
                <a:solidFill>
                  <a:srgbClr val="FFFFFF"/>
                </a:solidFill>
                <a:effectLst>
                  <a:outerShdw blurRad="38100" dist="38100" dir="2700000" algn="tl">
                    <a:srgbClr val="000000">
                      <a:alpha val="43137"/>
                    </a:srgbClr>
                  </a:outerShdw>
                </a:effectLst>
                <a:latin typeface="+mj-lt"/>
                <a:ea typeface="+mj-ea"/>
                <a:cs typeface="+mj-cs"/>
              </a:rPr>
              <a:t>The Geodetic Infrastructure</a:t>
            </a:r>
          </a:p>
        </p:txBody>
      </p:sp>
      <p:pic>
        <p:nvPicPr>
          <p:cNvPr id="6" name="Picture 5">
            <a:extLst>
              <a:ext uri="{FF2B5EF4-FFF2-40B4-BE49-F238E27FC236}">
                <a16:creationId xmlns:a16="http://schemas.microsoft.com/office/drawing/2014/main" id="{FC8D4078-26FA-4C08-A85A-0DF3DEE5EAF8}"/>
              </a:ext>
            </a:extLst>
          </p:cNvPr>
          <p:cNvPicPr>
            <a:picLocks noChangeAspect="1"/>
          </p:cNvPicPr>
          <p:nvPr/>
        </p:nvPicPr>
        <p:blipFill rotWithShape="1">
          <a:blip r:embed="rId3"/>
          <a:srcRect t="11403" r="1" b="20861"/>
          <a:stretch/>
        </p:blipFill>
        <p:spPr>
          <a:xfrm>
            <a:off x="307840" y="321732"/>
            <a:ext cx="3793472" cy="4111323"/>
          </a:xfrm>
          <a:prstGeom prst="rect">
            <a:avLst/>
          </a:prstGeom>
        </p:spPr>
      </p:pic>
      <p:pic>
        <p:nvPicPr>
          <p:cNvPr id="12" name="Content Placeholder 3">
            <a:extLst>
              <a:ext uri="{FF2B5EF4-FFF2-40B4-BE49-F238E27FC236}">
                <a16:creationId xmlns:a16="http://schemas.microsoft.com/office/drawing/2014/main" id="{5B59B4C7-7658-4449-9650-D94FE4B01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110" r="-2" b="41844"/>
          <a:stretch/>
        </p:blipFill>
        <p:spPr>
          <a:xfrm>
            <a:off x="4194959" y="321734"/>
            <a:ext cx="3797570" cy="2010551"/>
          </a:xfrm>
          <a:prstGeom prst="rect">
            <a:avLst/>
          </a:prstGeom>
        </p:spPr>
      </p:pic>
      <p:pic>
        <p:nvPicPr>
          <p:cNvPr id="7" name="Content Placeholder 3" descr="A computer on a desk&#10;&#10;Description automatically generated with low confidence">
            <a:extLst>
              <a:ext uri="{FF2B5EF4-FFF2-40B4-BE49-F238E27FC236}">
                <a16:creationId xmlns:a16="http://schemas.microsoft.com/office/drawing/2014/main" id="{77F67FC3-6ADB-4E76-9CA7-0021E5E5F4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123" r="2" b="46027"/>
          <a:stretch/>
        </p:blipFill>
        <p:spPr>
          <a:xfrm>
            <a:off x="4190180" y="2422097"/>
            <a:ext cx="3794760" cy="2013804"/>
          </a:xfrm>
          <a:prstGeom prst="rect">
            <a:avLst/>
          </a:prstGeom>
        </p:spPr>
      </p:pic>
      <p:pic>
        <p:nvPicPr>
          <p:cNvPr id="4" name="Picture 2" descr="E:\Datum\FIJI CORS NETWORK.jpg">
            <a:extLst>
              <a:ext uri="{FF2B5EF4-FFF2-40B4-BE49-F238E27FC236}">
                <a16:creationId xmlns:a16="http://schemas.microsoft.com/office/drawing/2014/main" id="{F48B29B0-0873-4A84-A4ED-1FC2306F654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1" r="20216" b="2"/>
          <a:stretch/>
        </p:blipFill>
        <p:spPr bwMode="auto">
          <a:xfrm>
            <a:off x="8086176" y="321733"/>
            <a:ext cx="3797984" cy="4111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mall white building on a hill&#10;&#10;Description automatically generated with low confidence">
            <a:extLst>
              <a:ext uri="{FF2B5EF4-FFF2-40B4-BE49-F238E27FC236}">
                <a16:creationId xmlns:a16="http://schemas.microsoft.com/office/drawing/2014/main" id="{FF4DE474-BB93-4C8F-AA95-3804617AAD0B}"/>
              </a:ext>
            </a:extLst>
          </p:cNvPr>
          <p:cNvPicPr>
            <a:picLocks noChangeAspect="1"/>
          </p:cNvPicPr>
          <p:nvPr/>
        </p:nvPicPr>
        <p:blipFill rotWithShape="1">
          <a:blip r:embed="rId7"/>
          <a:srcRect t="3229" r="1" b="1"/>
          <a:stretch/>
        </p:blipFill>
        <p:spPr>
          <a:xfrm>
            <a:off x="307840" y="4525715"/>
            <a:ext cx="3794760" cy="2010551"/>
          </a:xfrm>
          <a:prstGeom prst="rect">
            <a:avLst/>
          </a:prstGeom>
        </p:spPr>
      </p:pic>
      <p:cxnSp>
        <p:nvCxnSpPr>
          <p:cNvPr id="39" name="Straight Connector 2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440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D364B1-C492-41FE-8A07-69D3BD07651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effectLst>
                  <a:outerShdw blurRad="38100" dist="38100" dir="2700000" algn="tl">
                    <a:srgbClr val="000000">
                      <a:alpha val="43137"/>
                    </a:srgbClr>
                  </a:outerShdw>
                </a:effectLst>
              </a:rPr>
              <a:t>Geodetic Survey Operations</a:t>
            </a:r>
            <a:endParaRPr lang="en-US" sz="5400">
              <a:solidFill>
                <a:srgbClr val="FFFFFF"/>
              </a:solidFill>
            </a:endParaRPr>
          </a:p>
        </p:txBody>
      </p:sp>
      <p:pic>
        <p:nvPicPr>
          <p:cNvPr id="5" name="Picture 4">
            <a:extLst>
              <a:ext uri="{FF2B5EF4-FFF2-40B4-BE49-F238E27FC236}">
                <a16:creationId xmlns:a16="http://schemas.microsoft.com/office/drawing/2014/main" id="{EF30A618-1B37-4C12-B885-225CED280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 y="1021946"/>
            <a:ext cx="3425609" cy="2569207"/>
          </a:xfrm>
          <a:prstGeom prst="rect">
            <a:avLst/>
          </a:prstGeom>
        </p:spPr>
      </p:pic>
      <p:pic>
        <p:nvPicPr>
          <p:cNvPr id="7" name="Picture 6" descr="A close-up of a car engine&#10;&#10;Description automatically generated with low confidence">
            <a:extLst>
              <a:ext uri="{FF2B5EF4-FFF2-40B4-BE49-F238E27FC236}">
                <a16:creationId xmlns:a16="http://schemas.microsoft.com/office/drawing/2014/main" id="{5B1AE416-F9D3-4A02-9AE2-A000B2BE8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729" y="1019053"/>
            <a:ext cx="3433324" cy="2574993"/>
          </a:xfrm>
          <a:prstGeom prst="rect">
            <a:avLst/>
          </a:prstGeom>
        </p:spPr>
      </p:pic>
      <p:cxnSp>
        <p:nvCxnSpPr>
          <p:cNvPr id="16" name="Straight Connector 15">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Text, letter&#10;&#10;Description automatically generated">
            <a:extLst>
              <a:ext uri="{FF2B5EF4-FFF2-40B4-BE49-F238E27FC236}">
                <a16:creationId xmlns:a16="http://schemas.microsoft.com/office/drawing/2014/main" id="{FDA27F61-81E3-4067-ABE7-B8CBE2C59B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725" y="1044895"/>
            <a:ext cx="3423916" cy="2567937"/>
          </a:xfrm>
          <a:prstGeom prst="rect">
            <a:avLst/>
          </a:prstGeom>
        </p:spPr>
      </p:pic>
      <p:cxnSp>
        <p:nvCxnSpPr>
          <p:cNvPr id="18" name="Straight Connector 17">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41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54F81-7E9A-4867-B1B4-418F9379298E}"/>
              </a:ext>
            </a:extLst>
          </p:cNvPr>
          <p:cNvSpPr>
            <a:spLocks noGrp="1"/>
          </p:cNvSpPr>
          <p:nvPr>
            <p:ph type="title"/>
          </p:nvPr>
        </p:nvSpPr>
        <p:spPr>
          <a:xfrm>
            <a:off x="640080" y="272204"/>
            <a:ext cx="4368602" cy="1956841"/>
          </a:xfrm>
        </p:spPr>
        <p:txBody>
          <a:bodyPr anchor="b">
            <a:normAutofit/>
          </a:bodyPr>
          <a:lstStyle/>
          <a:p>
            <a:r>
              <a:rPr lang="en-AU" sz="5000" b="1" dirty="0">
                <a:effectLst>
                  <a:outerShdw blurRad="38100" dist="38100" dir="2700000" algn="tl">
                    <a:srgbClr val="000000">
                      <a:alpha val="43137"/>
                    </a:srgbClr>
                  </a:outerShdw>
                </a:effectLst>
              </a:rPr>
              <a:t>Geodetic Survey Activities</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D4A746-01F3-4489-A154-2AB93035956D}"/>
              </a:ext>
            </a:extLst>
          </p:cNvPr>
          <p:cNvSpPr>
            <a:spLocks noGrp="1"/>
          </p:cNvSpPr>
          <p:nvPr>
            <p:ph idx="1"/>
          </p:nvPr>
        </p:nvSpPr>
        <p:spPr>
          <a:xfrm>
            <a:off x="640080" y="2872898"/>
            <a:ext cx="4243589" cy="3930238"/>
          </a:xfrm>
        </p:spPr>
        <p:txBody>
          <a:bodyPr>
            <a:normAutofit lnSpcReduction="10000"/>
          </a:bodyPr>
          <a:lstStyle/>
          <a:p>
            <a:r>
              <a:rPr lang="en-AU" sz="1400" b="1" dirty="0"/>
              <a:t>Three Phases</a:t>
            </a:r>
          </a:p>
          <a:p>
            <a:pPr lvl="1"/>
            <a:r>
              <a:rPr lang="en-AU" sz="1400" dirty="0"/>
              <a:t>10-16 November 2019</a:t>
            </a:r>
          </a:p>
          <a:p>
            <a:pPr lvl="1"/>
            <a:r>
              <a:rPr lang="en-AU" sz="1400" dirty="0"/>
              <a:t>7-15 December 2019</a:t>
            </a:r>
          </a:p>
          <a:p>
            <a:pPr lvl="1"/>
            <a:r>
              <a:rPr lang="en-AU" sz="1400" dirty="0"/>
              <a:t>26 January – 2 February 2020</a:t>
            </a:r>
          </a:p>
          <a:p>
            <a:r>
              <a:rPr lang="en-AU" sz="1400" b="1" dirty="0"/>
              <a:t>GNSS Static Occupations</a:t>
            </a:r>
          </a:p>
          <a:p>
            <a:pPr lvl="1"/>
            <a:r>
              <a:rPr lang="en-AU" sz="1400" dirty="0"/>
              <a:t>51 Stations – 7 days</a:t>
            </a:r>
          </a:p>
          <a:p>
            <a:pPr lvl="1"/>
            <a:r>
              <a:rPr lang="en-AU" sz="1400" dirty="0"/>
              <a:t>104 Stations – 6 hours</a:t>
            </a:r>
          </a:p>
          <a:p>
            <a:pPr lvl="1"/>
            <a:r>
              <a:rPr lang="en-AU" sz="1400" dirty="0"/>
              <a:t>43 Stations – 1 hour</a:t>
            </a:r>
          </a:p>
          <a:p>
            <a:r>
              <a:rPr lang="en-AU" sz="1400" b="1" dirty="0"/>
              <a:t>Survey Personnel</a:t>
            </a:r>
          </a:p>
          <a:p>
            <a:pPr lvl="1"/>
            <a:r>
              <a:rPr lang="en-AU" sz="1400" dirty="0"/>
              <a:t>65 (Surveyors/ Technicians/ Survey Assistant/ Casuals)</a:t>
            </a:r>
          </a:p>
          <a:p>
            <a:r>
              <a:rPr lang="en-AU" sz="1400" b="1" dirty="0"/>
              <a:t>Survey Equipment</a:t>
            </a:r>
          </a:p>
          <a:p>
            <a:pPr lvl="1"/>
            <a:r>
              <a:rPr lang="en-AU" sz="1400" dirty="0"/>
              <a:t>Trimble (16) and Leica (11)</a:t>
            </a:r>
          </a:p>
          <a:p>
            <a:r>
              <a:rPr lang="en-AU" sz="1400" b="1" dirty="0"/>
              <a:t>Transportation</a:t>
            </a:r>
          </a:p>
          <a:p>
            <a:pPr lvl="1"/>
            <a:r>
              <a:rPr lang="en-AU" sz="1400" dirty="0"/>
              <a:t>Naval Vessels/ Local Ferries/ Vehicles</a:t>
            </a:r>
          </a:p>
        </p:txBody>
      </p:sp>
      <p:pic>
        <p:nvPicPr>
          <p:cNvPr id="8" name="Picture 7" descr="Map&#10;&#10;Description automatically generated">
            <a:extLst>
              <a:ext uri="{FF2B5EF4-FFF2-40B4-BE49-F238E27FC236}">
                <a16:creationId xmlns:a16="http://schemas.microsoft.com/office/drawing/2014/main" id="{8F189671-2D61-4879-A8E4-28C87C2858F2}"/>
              </a:ext>
            </a:extLst>
          </p:cNvPr>
          <p:cNvPicPr>
            <a:picLocks noChangeAspect="1"/>
          </p:cNvPicPr>
          <p:nvPr/>
        </p:nvPicPr>
        <p:blipFill rotWithShape="1">
          <a:blip r:embed="rId3"/>
          <a:srcRect l="15646" r="1564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1929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4D69-BF0D-45B2-8A8A-1E77535A23BB}"/>
              </a:ext>
            </a:extLst>
          </p:cNvPr>
          <p:cNvSpPr>
            <a:spLocks noGrp="1"/>
          </p:cNvSpPr>
          <p:nvPr>
            <p:ph type="title"/>
          </p:nvPr>
        </p:nvSpPr>
        <p:spPr>
          <a:xfrm>
            <a:off x="351940" y="178717"/>
            <a:ext cx="4509236" cy="1139139"/>
          </a:xfrm>
        </p:spPr>
        <p:txBody>
          <a:bodyPr>
            <a:normAutofit/>
          </a:bodyPr>
          <a:lstStyle/>
          <a:p>
            <a:r>
              <a:rPr lang="en-AU" sz="3600" b="1" dirty="0">
                <a:effectLst>
                  <a:outerShdw blurRad="38100" dist="38100" dir="2700000" algn="tl">
                    <a:srgbClr val="000000">
                      <a:alpha val="43137"/>
                    </a:srgbClr>
                  </a:outerShdw>
                </a:effectLst>
              </a:rPr>
              <a:t>Geodetic Survey Data Preparations Capacity</a:t>
            </a:r>
            <a:endParaRPr lang="en-AU" sz="3600" dirty="0"/>
          </a:p>
        </p:txBody>
      </p:sp>
      <p:sp>
        <p:nvSpPr>
          <p:cNvPr id="3" name="Content Placeholder 2">
            <a:extLst>
              <a:ext uri="{FF2B5EF4-FFF2-40B4-BE49-F238E27FC236}">
                <a16:creationId xmlns:a16="http://schemas.microsoft.com/office/drawing/2014/main" id="{91875E4D-4575-4931-91CD-6142C974E514}"/>
              </a:ext>
            </a:extLst>
          </p:cNvPr>
          <p:cNvSpPr>
            <a:spLocks noGrp="1"/>
          </p:cNvSpPr>
          <p:nvPr>
            <p:ph idx="1"/>
          </p:nvPr>
        </p:nvSpPr>
        <p:spPr>
          <a:xfrm>
            <a:off x="443850" y="1448016"/>
            <a:ext cx="4492454" cy="3517175"/>
          </a:xfrm>
        </p:spPr>
        <p:txBody>
          <a:bodyPr anchor="t">
            <a:noAutofit/>
          </a:bodyPr>
          <a:lstStyle/>
          <a:p>
            <a:r>
              <a:rPr lang="en-AU" sz="1600" b="1" dirty="0"/>
              <a:t>Data Storage</a:t>
            </a:r>
          </a:p>
          <a:p>
            <a:r>
              <a:rPr lang="en-AU" sz="1600" b="1" dirty="0"/>
              <a:t>Data Downloading</a:t>
            </a:r>
          </a:p>
          <a:p>
            <a:r>
              <a:rPr lang="en-AU" sz="1600" b="1" dirty="0"/>
              <a:t>Data Conversion</a:t>
            </a:r>
          </a:p>
          <a:p>
            <a:r>
              <a:rPr lang="en-AU" sz="1600" b="1" dirty="0"/>
              <a:t>Data format</a:t>
            </a:r>
          </a:p>
          <a:p>
            <a:r>
              <a:rPr lang="en-AU" sz="1600" b="1" dirty="0"/>
              <a:t>GNSS Occupation Summary</a:t>
            </a:r>
          </a:p>
          <a:p>
            <a:r>
              <a:rPr lang="en-AU" sz="1600" b="1" dirty="0"/>
              <a:t>Locality Diagrams</a:t>
            </a:r>
          </a:p>
          <a:p>
            <a:r>
              <a:rPr lang="en-AU" sz="1600" b="1" dirty="0"/>
              <a:t>Field Survey Sheets</a:t>
            </a:r>
          </a:p>
          <a:p>
            <a:r>
              <a:rPr lang="en-AU" sz="1600" b="1" dirty="0"/>
              <a:t>Data Source</a:t>
            </a:r>
          </a:p>
          <a:p>
            <a:r>
              <a:rPr lang="en-AU" sz="1600" b="1" dirty="0"/>
              <a:t>Check and verify meta data</a:t>
            </a:r>
          </a:p>
        </p:txBody>
      </p:sp>
      <p:sp>
        <p:nvSpPr>
          <p:cNvPr id="49" name="Oval 48">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Content Placeholder 4">
            <a:extLst>
              <a:ext uri="{FF2B5EF4-FFF2-40B4-BE49-F238E27FC236}">
                <a16:creationId xmlns:a16="http://schemas.microsoft.com/office/drawing/2014/main" id="{ABE3DD76-3E1B-404B-879D-B6E5EB97BEDD}"/>
              </a:ext>
            </a:extLst>
          </p:cNvPr>
          <p:cNvPicPr>
            <a:picLocks noChangeAspect="1"/>
          </p:cNvPicPr>
          <p:nvPr/>
        </p:nvPicPr>
        <p:blipFill rotWithShape="1">
          <a:blip r:embed="rId3"/>
          <a:srcRect l="13394" r="18351" b="-8"/>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51" name="Freeform: Shape 5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2FEA850-A0D4-4FF0-89EB-36CC490F06CC}"/>
              </a:ext>
            </a:extLst>
          </p:cNvPr>
          <p:cNvPicPr>
            <a:picLocks noChangeAspect="1"/>
          </p:cNvPicPr>
          <p:nvPr/>
        </p:nvPicPr>
        <p:blipFill rotWithShape="1">
          <a:blip r:embed="rId4"/>
          <a:srcRect l="9526" r="15474"/>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3">
            <a:extLst>
              <a:ext uri="{FF2B5EF4-FFF2-40B4-BE49-F238E27FC236}">
                <a16:creationId xmlns:a16="http://schemas.microsoft.com/office/drawing/2014/main" id="{4B82C7C7-D0EA-42C3-ABE6-980BAE6FC198}"/>
              </a:ext>
            </a:extLst>
          </p:cNvPr>
          <p:cNvPicPr/>
          <p:nvPr/>
        </p:nvPicPr>
        <p:blipFill rotWithShape="1">
          <a:blip r:embed="rId5">
            <a:extLst>
              <a:ext uri="{28A0092B-C50C-407E-A947-70E740481C1C}">
                <a14:useLocalDpi xmlns:a14="http://schemas.microsoft.com/office/drawing/2010/main" val="0"/>
              </a:ext>
            </a:extLst>
          </a:blip>
          <a:srcRect l="13813" r="28348" b="-2"/>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extLst>
            <a:ext uri="{53640926-AAD7-44D8-BBD7-CCE9431645EC}">
              <a14:shadowObscured xmlns:a14="http://schemas.microsoft.com/office/drawing/2010/main"/>
            </a:ext>
          </a:extLst>
        </p:spPr>
      </p:pic>
      <p:sp>
        <p:nvSpPr>
          <p:cNvPr id="55" name="Freeform: Shape 54">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98DA92-A0B5-4CDB-BB13-E53D9EE1D3E6}"/>
              </a:ext>
            </a:extLst>
          </p:cNvPr>
          <p:cNvPicPr>
            <a:picLocks noChangeAspect="1"/>
          </p:cNvPicPr>
          <p:nvPr/>
        </p:nvPicPr>
        <p:blipFill rotWithShape="1">
          <a:blip r:embed="rId6"/>
          <a:srcRect t="8783" r="5" b="20728"/>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57" name="Freeform: Shape 5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4901807-EB84-448E-8240-B7711C6FD318}"/>
              </a:ext>
            </a:extLst>
          </p:cNvPr>
          <p:cNvPicPr>
            <a:picLocks noChangeAspect="1"/>
          </p:cNvPicPr>
          <p:nvPr/>
        </p:nvPicPr>
        <p:blipFill>
          <a:blip r:embed="rId7">
            <a:extLst>
              <a:ext uri="{28A0092B-C50C-407E-A947-70E740481C1C}">
                <a14:useLocalDpi xmlns:a14="http://schemas.microsoft.com/office/drawing/2010/main" val="0"/>
              </a:ext>
            </a:extLst>
          </a:blip>
          <a:srcRect l="16615" r="1661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7123875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95AE-B276-4506-88BC-12407E850A5A}"/>
              </a:ext>
            </a:extLst>
          </p:cNvPr>
          <p:cNvSpPr>
            <a:spLocks noGrp="1"/>
          </p:cNvSpPr>
          <p:nvPr>
            <p:ph type="title"/>
          </p:nvPr>
        </p:nvSpPr>
        <p:spPr/>
        <p:txBody>
          <a:bodyPr/>
          <a:lstStyle/>
          <a:p>
            <a:r>
              <a:rPr lang="en-AU" b="1" dirty="0">
                <a:effectLst>
                  <a:outerShdw blurRad="38100" dist="38100" dir="2700000" algn="tl">
                    <a:srgbClr val="000000">
                      <a:alpha val="43137"/>
                    </a:srgbClr>
                  </a:outerShdw>
                </a:effectLst>
              </a:rPr>
              <a:t>Geodetic Survey Data Preparations</a:t>
            </a:r>
          </a:p>
        </p:txBody>
      </p:sp>
      <p:pic>
        <p:nvPicPr>
          <p:cNvPr id="4" name="Picture 3" descr="Table&#10;&#10;Description automatically generated">
            <a:extLst>
              <a:ext uri="{FF2B5EF4-FFF2-40B4-BE49-F238E27FC236}">
                <a16:creationId xmlns:a16="http://schemas.microsoft.com/office/drawing/2014/main" id="{CE4A357C-5249-4925-AA59-AF22EE6EE025}"/>
              </a:ext>
            </a:extLst>
          </p:cNvPr>
          <p:cNvPicPr/>
          <p:nvPr/>
        </p:nvPicPr>
        <p:blipFill>
          <a:blip r:embed="rId3"/>
          <a:stretch>
            <a:fillRect/>
          </a:stretch>
        </p:blipFill>
        <p:spPr>
          <a:xfrm>
            <a:off x="1009649" y="1622742"/>
            <a:ext cx="3435601" cy="2388158"/>
          </a:xfrm>
          <a:prstGeom prst="rect">
            <a:avLst/>
          </a:prstGeom>
        </p:spPr>
      </p:pic>
      <p:pic>
        <p:nvPicPr>
          <p:cNvPr id="5" name="Picture 4">
            <a:extLst>
              <a:ext uri="{FF2B5EF4-FFF2-40B4-BE49-F238E27FC236}">
                <a16:creationId xmlns:a16="http://schemas.microsoft.com/office/drawing/2014/main" id="{EB6F462C-72C4-4441-BDF1-2DAA7A07A58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70026" y="1451610"/>
            <a:ext cx="3273107" cy="5246369"/>
          </a:xfrm>
          <a:prstGeom prst="rect">
            <a:avLst/>
          </a:prstGeom>
          <a:noFill/>
        </p:spPr>
      </p:pic>
      <p:pic>
        <p:nvPicPr>
          <p:cNvPr id="6" name="Picture 5">
            <a:extLst>
              <a:ext uri="{FF2B5EF4-FFF2-40B4-BE49-F238E27FC236}">
                <a16:creationId xmlns:a16="http://schemas.microsoft.com/office/drawing/2014/main" id="{26F6EA3F-023D-4B66-A5D2-A2CE7AB853CA}"/>
              </a:ext>
            </a:extLst>
          </p:cNvPr>
          <p:cNvPicPr>
            <a:picLocks noChangeAspect="1"/>
          </p:cNvPicPr>
          <p:nvPr/>
        </p:nvPicPr>
        <p:blipFill>
          <a:blip r:embed="rId5"/>
          <a:stretch>
            <a:fillRect/>
          </a:stretch>
        </p:blipFill>
        <p:spPr>
          <a:xfrm>
            <a:off x="4873283" y="1622742"/>
            <a:ext cx="3435601" cy="5075237"/>
          </a:xfrm>
          <a:prstGeom prst="rect">
            <a:avLst/>
          </a:prstGeom>
        </p:spPr>
      </p:pic>
      <p:pic>
        <p:nvPicPr>
          <p:cNvPr id="7" name="Picture 6">
            <a:extLst>
              <a:ext uri="{FF2B5EF4-FFF2-40B4-BE49-F238E27FC236}">
                <a16:creationId xmlns:a16="http://schemas.microsoft.com/office/drawing/2014/main" id="{804BF82D-04BC-411A-81F5-30DE8E6D3A9C}"/>
              </a:ext>
            </a:extLst>
          </p:cNvPr>
          <p:cNvPicPr>
            <a:picLocks noChangeAspect="1"/>
          </p:cNvPicPr>
          <p:nvPr/>
        </p:nvPicPr>
        <p:blipFill>
          <a:blip r:embed="rId6"/>
          <a:stretch>
            <a:fillRect/>
          </a:stretch>
        </p:blipFill>
        <p:spPr>
          <a:xfrm>
            <a:off x="1009650" y="4217104"/>
            <a:ext cx="3435600" cy="2503026"/>
          </a:xfrm>
          <a:prstGeom prst="rect">
            <a:avLst/>
          </a:prstGeom>
        </p:spPr>
      </p:pic>
    </p:spTree>
    <p:extLst>
      <p:ext uri="{BB962C8B-B14F-4D97-AF65-F5344CB8AC3E}">
        <p14:creationId xmlns:p14="http://schemas.microsoft.com/office/powerpoint/2010/main" val="214258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95AE-B276-4506-88BC-12407E850A5A}"/>
              </a:ext>
            </a:extLst>
          </p:cNvPr>
          <p:cNvSpPr>
            <a:spLocks noGrp="1"/>
          </p:cNvSpPr>
          <p:nvPr>
            <p:ph type="title"/>
          </p:nvPr>
        </p:nvSpPr>
        <p:spPr>
          <a:xfrm>
            <a:off x="596153" y="90805"/>
            <a:ext cx="10515600" cy="1325563"/>
          </a:xfrm>
        </p:spPr>
        <p:txBody>
          <a:bodyPr/>
          <a:lstStyle/>
          <a:p>
            <a:r>
              <a:rPr lang="en-AU" b="1" dirty="0">
                <a:effectLst>
                  <a:outerShdw blurRad="38100" dist="38100" dir="2700000" algn="tl">
                    <a:srgbClr val="000000">
                      <a:alpha val="43137"/>
                    </a:srgbClr>
                  </a:outerShdw>
                </a:effectLst>
              </a:rPr>
              <a:t>Data Release Report</a:t>
            </a:r>
          </a:p>
        </p:txBody>
      </p:sp>
      <p:graphicFrame>
        <p:nvGraphicFramePr>
          <p:cNvPr id="3" name="Object 2">
            <a:extLst>
              <a:ext uri="{FF2B5EF4-FFF2-40B4-BE49-F238E27FC236}">
                <a16:creationId xmlns:a16="http://schemas.microsoft.com/office/drawing/2014/main" id="{A26303D5-56A3-4031-8105-EFDDE064FCFF}"/>
              </a:ext>
            </a:extLst>
          </p:cNvPr>
          <p:cNvGraphicFramePr>
            <a:graphicFrameLocks noChangeAspect="1"/>
          </p:cNvGraphicFramePr>
          <p:nvPr>
            <p:extLst>
              <p:ext uri="{D42A27DB-BD31-4B8C-83A1-F6EECF244321}">
                <p14:modId xmlns:p14="http://schemas.microsoft.com/office/powerpoint/2010/main" val="3954958749"/>
              </p:ext>
            </p:extLst>
          </p:nvPr>
        </p:nvGraphicFramePr>
        <p:xfrm>
          <a:off x="2487192" y="1296333"/>
          <a:ext cx="7389737" cy="5326098"/>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2487192" y="1296333"/>
                        <a:ext cx="7389737" cy="5326098"/>
                      </a:xfrm>
                      <a:prstGeom prst="rect">
                        <a:avLst/>
                      </a:prstGeom>
                    </p:spPr>
                  </p:pic>
                </p:oleObj>
              </mc:Fallback>
            </mc:AlternateContent>
          </a:graphicData>
        </a:graphic>
      </p:graphicFrame>
    </p:spTree>
    <p:extLst>
      <p:ext uri="{BB962C8B-B14F-4D97-AF65-F5344CB8AC3E}">
        <p14:creationId xmlns:p14="http://schemas.microsoft.com/office/powerpoint/2010/main" val="3850033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3804937CA6BC42979B447A8E5A4562" ma:contentTypeVersion="14" ma:contentTypeDescription="Create a new document." ma:contentTypeScope="" ma:versionID="de6f11db29d683b2e7804c2d6936774b">
  <xsd:schema xmlns:xsd="http://www.w3.org/2001/XMLSchema" xmlns:xs="http://www.w3.org/2001/XMLSchema" xmlns:p="http://schemas.microsoft.com/office/2006/metadata/properties" xmlns:ns3="bc99e436-77f9-4349-b926-73da5cc0e94f" xmlns:ns4="410d0e8a-76a1-4178-9492-6ac983f9eb81" targetNamespace="http://schemas.microsoft.com/office/2006/metadata/properties" ma:root="true" ma:fieldsID="c872ef554f02767ceeb72aaafb37e93d" ns3:_="" ns4:_="">
    <xsd:import namespace="bc99e436-77f9-4349-b926-73da5cc0e94f"/>
    <xsd:import namespace="410d0e8a-76a1-4178-9492-6ac983f9eb8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9e436-77f9-4349-b926-73da5cc0e94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0d0e8a-76a1-4178-9492-6ac983f9eb8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F42C5-5A84-4E38-82C1-2006586CA30C}">
  <ds:schemaRefs>
    <ds:schemaRef ds:uri="http://purl.org/dc/dcmitype/"/>
    <ds:schemaRef ds:uri="http://purl.org/dc/term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410d0e8a-76a1-4178-9492-6ac983f9eb81"/>
    <ds:schemaRef ds:uri="bc99e436-77f9-4349-b926-73da5cc0e94f"/>
  </ds:schemaRefs>
</ds:datastoreItem>
</file>

<file path=customXml/itemProps2.xml><?xml version="1.0" encoding="utf-8"?>
<ds:datastoreItem xmlns:ds="http://schemas.openxmlformats.org/officeDocument/2006/customXml" ds:itemID="{B96D3745-FFFA-4514-AA72-34AC01C6B7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99e436-77f9-4349-b926-73da5cc0e94f"/>
    <ds:schemaRef ds:uri="410d0e8a-76a1-4178-9492-6ac983f9eb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4FC746-4C96-4715-A772-10D53D17FE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853</TotalTime>
  <Words>1259</Words>
  <Application>Microsoft Office PowerPoint</Application>
  <PresentationFormat>Widescreen</PresentationFormat>
  <Paragraphs>132</Paragraphs>
  <Slides>13</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Abadi</vt:lpstr>
      <vt:lpstr>Arial</vt:lpstr>
      <vt:lpstr>Calibri</vt:lpstr>
      <vt:lpstr>Calibri Light</vt:lpstr>
      <vt:lpstr>Calibri-BoldItalic</vt:lpstr>
      <vt:lpstr>Wingdings</vt:lpstr>
      <vt:lpstr>Office Theme</vt:lpstr>
      <vt:lpstr>PDF</vt:lpstr>
      <vt:lpstr>Geodetic Reference Frame of Fiji Islands</vt:lpstr>
      <vt:lpstr>Background</vt:lpstr>
      <vt:lpstr>Purpose</vt:lpstr>
      <vt:lpstr>The Geodetic Infrastructure</vt:lpstr>
      <vt:lpstr>Geodetic Survey Operations</vt:lpstr>
      <vt:lpstr>Geodetic Survey Activities</vt:lpstr>
      <vt:lpstr>Geodetic Survey Data Preparations Capacity</vt:lpstr>
      <vt:lpstr>Geodetic Survey Data Preparations</vt:lpstr>
      <vt:lpstr>Data Release Report</vt:lpstr>
      <vt:lpstr>Benefits</vt:lpstr>
      <vt:lpstr>Country Workplan</vt:lpstr>
      <vt:lpstr>Regional Collaborations</vt:lpstr>
      <vt:lpstr>Vinaka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Geodetic Datum of Fiji Islands</dc:title>
  <dc:creator>Andrick Lal</dc:creator>
  <cp:lastModifiedBy>Andrick Lal</cp:lastModifiedBy>
  <cp:revision>15</cp:revision>
  <dcterms:created xsi:type="dcterms:W3CDTF">2021-10-31T21:48:59Z</dcterms:created>
  <dcterms:modified xsi:type="dcterms:W3CDTF">2022-12-01T21:24:51Z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0x010100223804937CA6BC42979B447A8E5A4562</vt:lpwstr>
  </property>
</Properties>
</file>