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Miriam Libre"/>
      <p:regular r:id="rId27"/>
      <p:bold r:id="rId28"/>
    </p:embeddedFont>
    <p:embeddedFont>
      <p:font typeface="Montserrat"/>
      <p:regular r:id="rId29"/>
      <p:bold r:id="rId30"/>
      <p:italic r:id="rId31"/>
      <p:boldItalic r:id="rId32"/>
    </p:embeddedFont>
    <p:embeddedFont>
      <p:font typeface="Sintony"/>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20">
          <p15:clr>
            <a:srgbClr val="A4A3A4"/>
          </p15:clr>
        </p15:guide>
        <p15:guide id="2" pos="2880">
          <p15:clr>
            <a:srgbClr val="A4A3A4"/>
          </p15:clr>
        </p15:guide>
        <p15:guide id="3" orient="horz" pos="464">
          <p15:clr>
            <a:srgbClr val="9AA0A6"/>
          </p15:clr>
        </p15:guide>
        <p15:guide id="4" pos="227">
          <p15:clr>
            <a:srgbClr val="9AA0A6"/>
          </p15:clr>
        </p15:guide>
        <p15:guide id="5" orient="horz" pos="59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20" orient="horz"/>
        <p:guide pos="2880"/>
        <p:guide pos="464" orient="horz"/>
        <p:guide pos="227"/>
        <p:guide pos="59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iriamLibre-bold.fntdata"/><Relationship Id="rId27" Type="http://schemas.openxmlformats.org/officeDocument/2006/relationships/font" Target="fonts/MiriamLibr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5.xml"/><Relationship Id="rId33" Type="http://schemas.openxmlformats.org/officeDocument/2006/relationships/font" Target="fonts/Sintony-regular.fntdata"/><Relationship Id="rId10" Type="http://schemas.openxmlformats.org/officeDocument/2006/relationships/slide" Target="slides/slide4.xml"/><Relationship Id="rId32" Type="http://schemas.openxmlformats.org/officeDocument/2006/relationships/font" Target="fonts/Montserrat-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Sintony-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9a3f07ec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9a3f07ec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97da68a159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97da68a15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a:solidFill>
                  <a:srgbClr val="595959"/>
                </a:solidFill>
              </a:rPr>
              <a:t>The structure of the OSGeo organisation is only the cellulose, lignin. Without the community, it is only so much firewood…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97da68a159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97da68a159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sz="900">
                <a:solidFill>
                  <a:srgbClr val="595959"/>
                </a:solidFill>
              </a:rPr>
              <a:t>Trees can function on their own. They still need a forest. OSGeo needs to keep a forest around it, connecting to other organisations</a:t>
            </a:r>
            <a:endParaRPr sz="9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9a3f07ecce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9a3f07ecc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900">
                <a:solidFill>
                  <a:srgbClr val="595959"/>
                </a:solidFill>
              </a:rPr>
              <a:t>One way of getting support trees is memoranda of understanding - agreements between OSGeo and its community. These set out ways the different groups </a:t>
            </a:r>
            <a:r>
              <a:rPr lang="en-GB" sz="900">
                <a:solidFill>
                  <a:srgbClr val="595959"/>
                </a:solidFill>
              </a:rPr>
              <a:t>support each other.</a:t>
            </a:r>
            <a:br>
              <a:rPr lang="en-GB" sz="900">
                <a:solidFill>
                  <a:srgbClr val="595959"/>
                </a:solidFill>
              </a:rPr>
            </a:br>
            <a:br>
              <a:rPr lang="en-GB" sz="900">
                <a:solidFill>
                  <a:srgbClr val="595959"/>
                </a:solidFill>
              </a:rPr>
            </a:br>
            <a:r>
              <a:rPr lang="en-GB" sz="900">
                <a:solidFill>
                  <a:srgbClr val="595959"/>
                </a:solidFill>
              </a:rPr>
              <a:t>MoUs are not essential for cooperation! another way in which we build the forest is declaring support for aligned organisations within the communty - for example we are a supporting organisation of GEO!</a:t>
            </a:r>
            <a:br>
              <a:rPr lang="en-GB" sz="900">
                <a:solidFill>
                  <a:srgbClr val="595959"/>
                </a:solidFill>
              </a:rPr>
            </a:br>
            <a:br>
              <a:rPr lang="en-GB" sz="900">
                <a:solidFill>
                  <a:srgbClr val="595959"/>
                </a:solidFill>
              </a:rPr>
            </a:br>
            <a:r>
              <a:rPr lang="en-GB" sz="900">
                <a:solidFill>
                  <a:srgbClr val="595959"/>
                </a:solidFill>
              </a:rPr>
              <a:t>OSGeo depends on organisations like the Open Source Initiative, some projects are also supported by NUMFOCUS, OSGeo sponsors are also part of the supporting forest - and anyone who funds people to work on OSGeo projects and initiatives.</a:t>
            </a:r>
            <a:br>
              <a:rPr lang="en-GB" sz="900">
                <a:solidFill>
                  <a:srgbClr val="595959"/>
                </a:solidFill>
              </a:rPr>
            </a:br>
            <a:br>
              <a:rPr lang="en-GB" sz="900">
                <a:solidFill>
                  <a:srgbClr val="595959"/>
                </a:solidFill>
              </a:rPr>
            </a:br>
            <a:r>
              <a:rPr lang="en-GB" sz="900">
                <a:solidFill>
                  <a:srgbClr val="595959"/>
                </a:solidFill>
              </a:rPr>
              <a:t>We feel this forest is pretty healthy - and recognise it still needs nurturing, we are always out there in the woods, </a:t>
            </a:r>
            <a:endParaRPr sz="900">
              <a:solidFill>
                <a:srgbClr val="595959"/>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9a3f07ecce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9a3f07ecce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kind of tree is OSGeo? That is up to you! How OSGeo grows and develops depends on the community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97da68a15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97da68a15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Ok the forest analogy is great and all, sounds cozy. How does it work for Oceania?</a:t>
            </a:r>
            <a:br>
              <a:rPr lang="en-GB"/>
            </a:br>
            <a:br>
              <a:rPr lang="en-GB"/>
            </a:br>
            <a:r>
              <a:rPr lang="en-GB"/>
              <a:t>OSGeo oceania is an OSGeo local chapter aiming to promote </a:t>
            </a:r>
            <a:r>
              <a:rPr lang="en-GB"/>
              <a:t>the</a:t>
            </a:r>
            <a:r>
              <a:rPr lang="en-GB"/>
              <a:t> open source geospatial community in this region. It started witb FOSS4G SotM 2018 in Melbourne, and became a legal entity in 2019. OSGeo Oceania have run FOSS4G SotM Oceania conferences every yeat since 2018 in some format! In Suva this week they are co-organising the Pacific Geospatial Conference.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7e56ee6319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e56ee6319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...and used/supported by a huge variety of locals as well. These are parts of the local ‘OSGeo forest’ in Oceania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97da68a15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97da68a15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 how do we get into the forest to shape the tree?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7e579b153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e579b153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list of things is nice, how do we start doing them? Listed here are resources for getting started.</a:t>
            </a:r>
            <a:br>
              <a:rPr lang="en-GB"/>
            </a:br>
            <a:br>
              <a:rPr lang="en-GB"/>
            </a:br>
            <a:r>
              <a:rPr lang="en-GB"/>
              <a:t>If you already do a lot of OSGeo things, nominate to be a charter member! Come </a:t>
            </a:r>
            <a:r>
              <a:rPr lang="en-GB"/>
              <a:t>talk</a:t>
            </a:r>
            <a:r>
              <a:rPr lang="en-GB"/>
              <a:t> to me, I’ll nominate you next year. Its free!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7e579b153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e579b153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97da68a15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97da68a15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...and here are some ways to talk to theopen source geospatial community in Oceania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52beee28a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2beee28a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About me… at the time of writing working in Tromsø, Northern Norway, working on Arctic sea ice. Photos are Aurora Borealis (top), the Norwegian research icebreaker  RV Kronprins Haakon in pack ice at about 82 degrees north (bottom left), and myself out ski touring near Tromsø (right)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7e72649bb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e72649bb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Thanks - and please ask us stuff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a3d9ef54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a3d9ef54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one slide summary! Links to </a:t>
            </a:r>
            <a:r>
              <a:rPr lang="en-GB"/>
              <a:t>OSGeo, OSGeo Oceania, and finally a lighting talk by John Bryant about open geospatial communities in Oceania. I'm going to speak mainly about a global community, i invite you to also scan john’s summary while I'm talking.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97da68a15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97da68a15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OSGeo? This is the opening statement from our about page, </a:t>
            </a:r>
            <a:r>
              <a:rPr lang="en-GB"/>
              <a:t>which sums us up.</a:t>
            </a:r>
            <a:br>
              <a:rPr lang="en-GB"/>
            </a:br>
            <a:br>
              <a:rPr lang="en-GB"/>
            </a:br>
            <a:r>
              <a:rPr lang="en-GB"/>
              <a:t>How do we do this? OSGeo is a nonprofit company registered in the USA, which serves as a collective asset for the community to gather and distribute resources as the community needs. In short, we are the bankers for a global, diverse, community of open source geospatial developers, users, advocates.</a:t>
            </a:r>
            <a:br>
              <a:rPr lang="en-GB"/>
            </a:br>
            <a:br>
              <a:rPr lang="en-GB"/>
            </a:br>
            <a:r>
              <a:rPr lang="en-GB"/>
              <a:t>We also provide ongoing maintainability - we are a legal entity which can take ownership of open source projects to ensure they work with a strong governance model and a stronger chance of sustainability. In short we mitigate the risk of a business decision wiping out years of work, and ensure that tools are maintained for community benefit in the long term.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7e56ee6319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e56ee6319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do we do? Here are some example OSGeo projects that are </a:t>
            </a:r>
            <a:r>
              <a:rPr lang="en-GB"/>
              <a:t>hosted</a:t>
            </a:r>
            <a:r>
              <a:rPr lang="en-GB"/>
              <a:t> by OSGeo, at least partly funded by OSGeo, and have met some criteria around a governance model aimed at long term sustainability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These support a lot of geospatial infrastructure is open source - from low level geodetic transformation (Proj) to desktop GIS (QGIS) to cataloguing (GeoNode) to web mapping (leaflet / openlayers)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97da68a15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97da68a15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else do we do? Seed fund th global FOSS4G conference series.</a:t>
            </a:r>
            <a:br>
              <a:rPr lang="en-GB"/>
            </a:br>
            <a:br>
              <a:rPr lang="en-GB"/>
            </a:br>
            <a:r>
              <a:rPr lang="en-GB"/>
              <a:t>OSGeo supports FOSS4G, a global conference on open source geospatial software and applications. It’s been running since 2006! In 2023, the global event will be in Prizren, Kosovo. It</a:t>
            </a:r>
            <a:r>
              <a:rPr lang="en-GB"/>
              <a:t>'s our main funding source.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also supp</a:t>
            </a:r>
            <a:r>
              <a:rPr lang="en-GB"/>
              <a:t>ort travel.grant funding for conferences.. importantly each event is organised locally, OSGeo seed funds each event, takes on the financial risk. The rest? Mainly determined by a self-organised local committee with support/guidance from OSGeo as needed.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74bbcd3b91d9192e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4bbcd3b91d9192e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else do we do? We innovate on open governance. OSGeo sets cu</a:t>
            </a:r>
            <a:r>
              <a:rPr lang="en-GB"/>
              <a:t>lture.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don't just say “were nice” , we write down and commit to it. If this is uncomfortable, then take it on, it's how we any the world to be.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heard how women have to put themselves out of their comfort zone in geospatial. So I ask the men, people in majority groups, people who hold privilege power, to put themselves out of their comfort zone.come to the table, do some work. Be outspoken, take risks, open doors for change, don't make other people do all the work.</a:t>
            </a:r>
            <a:br>
              <a:rPr lang="en-GB"/>
            </a:br>
            <a:br>
              <a:rPr lang="en-GB"/>
            </a:br>
            <a:r>
              <a:rPr lang="en-GB"/>
              <a:t>OSGeo has had strong gender-diverse representation at board level for some years, first female president in 2016</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We're also not perfect - we got work to do -  no female director nominees in 2022 meaning only 2/9 directors in 2023 will not be men! We do have one candidate from Argentina, so we expand our regional diversity a bit.</a:t>
            </a:r>
            <a:br>
              <a:rPr lang="en-GB"/>
            </a:br>
            <a:br>
              <a:rPr lang="en-GB"/>
            </a:br>
            <a:r>
              <a:rPr lang="en-GB"/>
              <a:t> Language around where we host FOSS4G events is very north centric (Europe, Asia, rest of world - what?)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9a3f07ecce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9a3f07ecce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parts of OSGeo. All of them interact - the community is everybody interested in open geospatial tools and software - and its applications. Members are people who listed themselves as members. Charter members are nominated by members, and voted on by other charter members. These are akin to ‘voting members’, they can nominate for directorship, and vote for directors. The board is elected by charter members.</a:t>
            </a:r>
            <a:br>
              <a:rPr lang="en-GB"/>
            </a:br>
            <a:br>
              <a:rPr lang="en-GB"/>
            </a:br>
            <a:r>
              <a:rPr lang="en-GB"/>
              <a:t>Committees are where the action is - the board delegates most functional power to committees to get things done. Initiatives are relatively independent things OSGeo members want to do - again, they make their own decisions.</a:t>
            </a:r>
            <a:br>
              <a:rPr lang="en-GB"/>
            </a:br>
            <a:br>
              <a:rPr lang="en-GB"/>
            </a:br>
            <a:r>
              <a:rPr lang="en-GB"/>
              <a:t>Projects are a core product of OSGeo - software projects which have passed through an incubation / mentorship process, meet </a:t>
            </a:r>
            <a:r>
              <a:rPr lang="en-GB"/>
              <a:t>defined quality standards, have healthy communities around them, have a code of conduct, are run in a modern version control system, accepts contributions, has a formalised governance structure, are licensed properly, have quality documentation and release procedures. </a:t>
            </a:r>
            <a:br>
              <a:rPr lang="en-GB"/>
            </a:br>
            <a:br>
              <a:rPr lang="en-GB"/>
            </a:br>
            <a:r>
              <a:rPr lang="en-GB"/>
              <a:t>Community projects identify with OSGeo and have fewer requirements - have a code of conduct, have documentation, have an open source license, are version controlled, accept contributions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Local chapters are regional organisations run independently of OSGeo, which formally represent OSGeo and meet requirements around promotion of open source geospatial and community building.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Sponsors are financial supporters of OSGeo! Very important!</a:t>
            </a:r>
            <a:br>
              <a:rPr lang="en-GB"/>
            </a:br>
            <a:br>
              <a:rPr lang="en-GB"/>
            </a:br>
            <a:r>
              <a:rPr lang="en-GB"/>
              <a:t>Partners are organisations which OSGeo has entered into a memorandum of understanding with. These usually mean we agree to support open source software communities, support each other’s activities, cross promote events, and in some cases support delegates at each other’s events. Some (for example with OGC) tie closer bonds, and involve some work from both parties on collaborative projects.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97da68a15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97da68a15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OSGeo community is like a tree. It a healthy state it is nourished by the roots (software builders actually building and maintaining, volunteers </a:t>
            </a:r>
            <a:r>
              <a:rPr lang="en-GB"/>
              <a:t>supporting</a:t>
            </a:r>
            <a:r>
              <a:rPr lang="en-GB"/>
              <a:t> OSGeo infrastructure maintenance), supported by the trunk (people doing other core work, documentation) and needs its leaves and flowers (user cases, people doing amazing things with the tools). In this state it can sustain </a:t>
            </a:r>
            <a:r>
              <a:rPr lang="en-GB"/>
              <a:t>itself</a:t>
            </a:r>
            <a:r>
              <a:rPr lang="en-GB"/>
              <a:t>, grow, and help seed new sub-communities around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pic>
        <p:nvPicPr>
          <p:cNvPr id="59" name="Google Shape;59;p15"/>
          <p:cNvPicPr preferRelativeResize="0"/>
          <p:nvPr/>
        </p:nvPicPr>
        <p:blipFill>
          <a:blip r:embed="rId2">
            <a:alphaModFix/>
          </a:blip>
          <a:stretch>
            <a:fillRect/>
          </a:stretch>
        </p:blipFill>
        <p:spPr>
          <a:xfrm>
            <a:off x="6967350" y="4257425"/>
            <a:ext cx="2100450" cy="809875"/>
          </a:xfrm>
          <a:prstGeom prst="rect">
            <a:avLst/>
          </a:prstGeom>
          <a:noFill/>
          <a:ln>
            <a:noFill/>
          </a:ln>
          <a:effectLst>
            <a:outerShdw blurRad="57150" rotWithShape="0" algn="bl" dir="5400000" dist="19050">
              <a:srgbClr val="434343">
                <a:alpha val="78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 name="Shape 60"/>
        <p:cNvGrpSpPr/>
        <p:nvPr/>
      </p:nvGrpSpPr>
      <p:grpSpPr>
        <a:xfrm>
          <a:off x="0" y="0"/>
          <a:ext cx="0" cy="0"/>
          <a:chOff x="0" y="0"/>
          <a:chExt cx="0" cy="0"/>
        </a:xfrm>
      </p:grpSpPr>
      <p:sp>
        <p:nvSpPr>
          <p:cNvPr id="61" name="Google Shape;6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 name="Shape 64"/>
        <p:cNvGrpSpPr/>
        <p:nvPr/>
      </p:nvGrpSpPr>
      <p:grpSpPr>
        <a:xfrm>
          <a:off x="0" y="0"/>
          <a:ext cx="0" cy="0"/>
          <a:chOff x="0" y="0"/>
          <a:chExt cx="0" cy="0"/>
        </a:xfrm>
      </p:grpSpPr>
      <p:sp>
        <p:nvSpPr>
          <p:cNvPr id="65" name="Google Shape;6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7" name="Google Shape;67;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4" name="Google Shape;74;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 name="Shape 76"/>
        <p:cNvGrpSpPr/>
        <p:nvPr/>
      </p:nvGrpSpPr>
      <p:grpSpPr>
        <a:xfrm>
          <a:off x="0" y="0"/>
          <a:ext cx="0" cy="0"/>
          <a:chOff x="0" y="0"/>
          <a:chExt cx="0" cy="0"/>
        </a:xfrm>
      </p:grpSpPr>
      <p:sp>
        <p:nvSpPr>
          <p:cNvPr id="77" name="Google Shape;77;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8" name="Google Shape;78;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2" name="Google Shape;82;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3" name="Google Shape;83;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4" name="Google Shape;8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7" name="Google Shape;8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8" name="Shape 88"/>
        <p:cNvGrpSpPr/>
        <p:nvPr/>
      </p:nvGrpSpPr>
      <p:grpSpPr>
        <a:xfrm>
          <a:off x="0" y="0"/>
          <a:ext cx="0" cy="0"/>
          <a:chOff x="0" y="0"/>
          <a:chExt cx="0" cy="0"/>
        </a:xfrm>
      </p:grpSpPr>
      <p:sp>
        <p:nvSpPr>
          <p:cNvPr id="89" name="Google Shape;89;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0" name="Google Shape;90;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1" name="Google Shape;9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8.png"/><Relationship Id="rId4" Type="http://schemas.openxmlformats.org/officeDocument/2006/relationships/image" Target="../media/image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5.jpg"/></Relationships>
</file>

<file path=ppt/slides/_rels/slide12.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40.png"/><Relationship Id="rId13" Type="http://schemas.openxmlformats.org/officeDocument/2006/relationships/image" Target="../media/image51.png"/><Relationship Id="rId12" Type="http://schemas.openxmlformats.org/officeDocument/2006/relationships/image" Target="../media/image47.png"/><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8.png"/><Relationship Id="rId15" Type="http://schemas.openxmlformats.org/officeDocument/2006/relationships/image" Target="../media/image50.png"/><Relationship Id="rId14" Type="http://schemas.openxmlformats.org/officeDocument/2006/relationships/image" Target="../media/image43.png"/><Relationship Id="rId17" Type="http://schemas.openxmlformats.org/officeDocument/2006/relationships/image" Target="../media/image48.png"/><Relationship Id="rId16" Type="http://schemas.openxmlformats.org/officeDocument/2006/relationships/image" Target="../media/image46.png"/><Relationship Id="rId5" Type="http://schemas.openxmlformats.org/officeDocument/2006/relationships/image" Target="../media/image30.png"/><Relationship Id="rId6" Type="http://schemas.openxmlformats.org/officeDocument/2006/relationships/image" Target="../media/image32.png"/><Relationship Id="rId18" Type="http://schemas.openxmlformats.org/officeDocument/2006/relationships/image" Target="../media/image54.png"/><Relationship Id="rId7" Type="http://schemas.openxmlformats.org/officeDocument/2006/relationships/image" Target="../media/image42.png"/><Relationship Id="rId8"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s://osgeo-oceania.org/pacific-geospatial-conference/" TargetMode="External"/><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hyperlink" Target="https://osgeo-oceania.org" TargetMode="External"/><Relationship Id="rId7" Type="http://schemas.openxmlformats.org/officeDocument/2006/relationships/image" Target="../media/image49.jpg"/></Relationships>
</file>

<file path=ppt/slides/_rels/slide15.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5.png"/><Relationship Id="rId13" Type="http://schemas.openxmlformats.org/officeDocument/2006/relationships/image" Target="../media/image62.png"/><Relationship Id="rId12" Type="http://schemas.openxmlformats.org/officeDocument/2006/relationships/image" Target="../media/image59.png"/><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57.png"/><Relationship Id="rId15" Type="http://schemas.openxmlformats.org/officeDocument/2006/relationships/image" Target="../media/image60.png"/><Relationship Id="rId14" Type="http://schemas.openxmlformats.org/officeDocument/2006/relationships/image" Target="../media/image64.png"/><Relationship Id="rId17" Type="http://schemas.openxmlformats.org/officeDocument/2006/relationships/image" Target="../media/image49.jpg"/><Relationship Id="rId16" Type="http://schemas.openxmlformats.org/officeDocument/2006/relationships/image" Target="../media/image63.png"/><Relationship Id="rId5" Type="http://schemas.openxmlformats.org/officeDocument/2006/relationships/image" Target="../media/image58.png"/><Relationship Id="rId19" Type="http://schemas.openxmlformats.org/officeDocument/2006/relationships/image" Target="../media/image1.png"/><Relationship Id="rId6" Type="http://schemas.openxmlformats.org/officeDocument/2006/relationships/image" Target="../media/image52.png"/><Relationship Id="rId18" Type="http://schemas.openxmlformats.org/officeDocument/2006/relationships/image" Target="../media/image5.png"/><Relationship Id="rId7" Type="http://schemas.openxmlformats.org/officeDocument/2006/relationships/image" Target="../media/image56.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osgeo.org/community/getting-started-osgeo/" TargetMode="External"/><Relationship Id="rId4" Type="http://schemas.openxmlformats.org/officeDocument/2006/relationships/hyperlink" Target="https://help.openstreetmap.org/questions/6/how-do-i-get-started-with-openstreetmap" TargetMode="External"/><Relationship Id="rId5" Type="http://schemas.openxmlformats.org/officeDocument/2006/relationships/hyperlink" Target="https://tasks.hotosm.org" TargetMode="External"/><Relationship Id="rId6" Type="http://schemas.openxmlformats.org/officeDocument/2006/relationships/image" Target="../media/image5.png"/><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lists.osgeo.org/mailman/listinfo/oceania" TargetMode="External"/><Relationship Id="rId4" Type="http://schemas.openxmlformats.org/officeDocument/2006/relationships/hyperlink" Target="https://listes.openstreetmap.fr/wws/info/local-polynesie" TargetMode="External"/><Relationship Id="rId9" Type="http://schemas.openxmlformats.org/officeDocument/2006/relationships/image" Target="../media/image1.png"/><Relationship Id="rId5" Type="http://schemas.openxmlformats.org/officeDocument/2006/relationships/hyperlink" Target="https://lists.openstreetmap.org/listinfo/talk-au" TargetMode="External"/><Relationship Id="rId6" Type="http://schemas.openxmlformats.org/officeDocument/2006/relationships/hyperlink" Target="https://lists.openstreetmap.org/listinfo/talk-nz" TargetMode="External"/><Relationship Id="rId7" Type="http://schemas.openxmlformats.org/officeDocument/2006/relationships/hyperlink" Target="https://lists.osgeo.org/mailman/listinfo/discuss" TargetMode="External"/><Relationship Id="rId8"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tinyurl.com/26jenv29" TargetMode="External"/><Relationship Id="rId4" Type="http://schemas.openxmlformats.org/officeDocument/2006/relationships/hyperlink" Target="https://community.openstreetmap.org/c/communities/oceania/73" TargetMode="External"/><Relationship Id="rId9" Type="http://schemas.openxmlformats.org/officeDocument/2006/relationships/image" Target="../media/image1.png"/><Relationship Id="rId5" Type="http://schemas.openxmlformats.org/officeDocument/2006/relationships/hyperlink" Target="https://matrix.to/#/%23general:osgeo.org" TargetMode="External"/><Relationship Id="rId6" Type="http://schemas.openxmlformats.org/officeDocument/2006/relationships/hyperlink" Target="https://t.me/OSGeoorg" TargetMode="External"/><Relationship Id="rId7" Type="http://schemas.openxmlformats.org/officeDocument/2006/relationships/hyperlink" Target="http://www.osgeo.org/community/communications/" TargetMode="External"/><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9.jpg"/><Relationship Id="rId7"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hyperlink" Target="mailto:Adam.d.steer@gmail.com" TargetMode="External"/><Relationship Id="rId7" Type="http://schemas.openxmlformats.org/officeDocument/2006/relationships/hyperlink" Target="http://www.osgeo.org/community/getting-started-osgeo/" TargetMode="External"/><Relationship Id="rId8" Type="http://schemas.openxmlformats.org/officeDocument/2006/relationships/hyperlink" Target="https://osgeo-oceania.org/memb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s://osgeo.org" TargetMode="External"/><Relationship Id="rId4" Type="http://schemas.openxmlformats.org/officeDocument/2006/relationships/hyperlink" Target="https://osgeo.org" TargetMode="External"/><Relationship Id="rId9" Type="http://schemas.openxmlformats.org/officeDocument/2006/relationships/image" Target="../media/image6.png"/><Relationship Id="rId5" Type="http://schemas.openxmlformats.org/officeDocument/2006/relationships/hyperlink" Target="http://www.osgeo-oceania.org" TargetMode="External"/><Relationship Id="rId6" Type="http://schemas.openxmlformats.org/officeDocument/2006/relationships/hyperlink" Target="https://tinyurl.com/y3rj4zrt" TargetMode="External"/><Relationship Id="rId7" Type="http://schemas.openxmlformats.org/officeDocument/2006/relationships/image" Target="../media/image5.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8.png"/><Relationship Id="rId13" Type="http://schemas.openxmlformats.org/officeDocument/2006/relationships/image" Target="../media/image16.png"/><Relationship Id="rId12"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9.png"/><Relationship Id="rId15" Type="http://schemas.openxmlformats.org/officeDocument/2006/relationships/image" Target="../media/image1.png"/><Relationship Id="rId14" Type="http://schemas.openxmlformats.org/officeDocument/2006/relationships/image" Target="../media/image5.png"/><Relationship Id="rId16"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20" Type="http://schemas.openxmlformats.org/officeDocument/2006/relationships/image" Target="../media/image1.png"/><Relationship Id="rId11" Type="http://schemas.openxmlformats.org/officeDocument/2006/relationships/image" Target="../media/image27.png"/><Relationship Id="rId10" Type="http://schemas.openxmlformats.org/officeDocument/2006/relationships/image" Target="../media/image35.png"/><Relationship Id="rId13" Type="http://schemas.openxmlformats.org/officeDocument/2006/relationships/image" Target="../media/image29.png"/><Relationship Id="rId12"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3.png"/><Relationship Id="rId15" Type="http://schemas.openxmlformats.org/officeDocument/2006/relationships/image" Target="../media/image28.png"/><Relationship Id="rId14" Type="http://schemas.openxmlformats.org/officeDocument/2006/relationships/image" Target="../media/image41.png"/><Relationship Id="rId17" Type="http://schemas.openxmlformats.org/officeDocument/2006/relationships/image" Target="../media/image33.png"/><Relationship Id="rId16" Type="http://schemas.openxmlformats.org/officeDocument/2006/relationships/image" Target="../media/image25.png"/><Relationship Id="rId5" Type="http://schemas.openxmlformats.org/officeDocument/2006/relationships/image" Target="../media/image20.png"/><Relationship Id="rId19" Type="http://schemas.openxmlformats.org/officeDocument/2006/relationships/image" Target="../media/image5.png"/><Relationship Id="rId6" Type="http://schemas.openxmlformats.org/officeDocument/2006/relationships/image" Target="../media/image15.png"/><Relationship Id="rId18" Type="http://schemas.openxmlformats.org/officeDocument/2006/relationships/image" Target="../media/image26.png"/><Relationship Id="rId7" Type="http://schemas.openxmlformats.org/officeDocument/2006/relationships/image" Target="../media/image21.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5"/>
          <p:cNvPicPr preferRelativeResize="0"/>
          <p:nvPr/>
        </p:nvPicPr>
        <p:blipFill>
          <a:blip r:embed="rId3">
            <a:alphaModFix/>
          </a:blip>
          <a:stretch>
            <a:fillRect/>
          </a:stretch>
        </p:blipFill>
        <p:spPr>
          <a:xfrm>
            <a:off x="0" y="-253775"/>
            <a:ext cx="9143999" cy="5473464"/>
          </a:xfrm>
          <a:prstGeom prst="rect">
            <a:avLst/>
          </a:prstGeom>
          <a:noFill/>
          <a:ln>
            <a:noFill/>
          </a:ln>
          <a:effectLst>
            <a:outerShdw blurRad="57150" rotWithShape="0" algn="bl" dir="5400000" dist="19050">
              <a:srgbClr val="000000">
                <a:alpha val="50000"/>
              </a:srgbClr>
            </a:outerShdw>
          </a:effectLst>
        </p:spPr>
      </p:pic>
      <p:sp>
        <p:nvSpPr>
          <p:cNvPr id="99" name="Google Shape;99;p25"/>
          <p:cNvSpPr txBox="1"/>
          <p:nvPr>
            <p:ph type="ctrTitle"/>
          </p:nvPr>
        </p:nvSpPr>
        <p:spPr>
          <a:xfrm>
            <a:off x="623400" y="1322250"/>
            <a:ext cx="8520600" cy="1295100"/>
          </a:xfrm>
          <a:prstGeom prst="rect">
            <a:avLst/>
          </a:prstGeom>
          <a:effectLst>
            <a:outerShdw blurRad="828675" rotWithShape="0" algn="bl" dir="9000000" dist="161925">
              <a:schemeClr val="lt1"/>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GB" sz="3000">
                <a:latin typeface="Sintony"/>
                <a:ea typeface="Sintony"/>
                <a:cs typeface="Sintony"/>
                <a:sym typeface="Sintony"/>
              </a:rPr>
              <a:t>A worldwide community for open source geospatial</a:t>
            </a:r>
            <a:endParaRPr sz="3000">
              <a:latin typeface="Sintony"/>
              <a:ea typeface="Sintony"/>
              <a:cs typeface="Sintony"/>
              <a:sym typeface="Sintony"/>
            </a:endParaRPr>
          </a:p>
        </p:txBody>
      </p:sp>
      <p:pic>
        <p:nvPicPr>
          <p:cNvPr id="100" name="Google Shape;100;p25"/>
          <p:cNvPicPr preferRelativeResize="0"/>
          <p:nvPr/>
        </p:nvPicPr>
        <p:blipFill>
          <a:blip r:embed="rId4">
            <a:alphaModFix/>
          </a:blip>
          <a:stretch>
            <a:fillRect/>
          </a:stretch>
        </p:blipFill>
        <p:spPr>
          <a:xfrm>
            <a:off x="2472100" y="274025"/>
            <a:ext cx="3716550" cy="1209925"/>
          </a:xfrm>
          <a:prstGeom prst="rect">
            <a:avLst/>
          </a:prstGeom>
          <a:noFill/>
          <a:ln>
            <a:noFill/>
          </a:ln>
          <a:effectLst>
            <a:outerShdw blurRad="14288" rotWithShape="0" algn="bl" dir="4800000" dist="19050">
              <a:srgbClr val="434343">
                <a:alpha val="90000"/>
              </a:srgbClr>
            </a:outerShdw>
          </a:effectLst>
        </p:spPr>
      </p:pic>
      <p:sp>
        <p:nvSpPr>
          <p:cNvPr id="101" name="Google Shape;101;p25"/>
          <p:cNvSpPr txBox="1"/>
          <p:nvPr/>
        </p:nvSpPr>
        <p:spPr>
          <a:xfrm>
            <a:off x="1192625" y="4786375"/>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333333"/>
                </a:solidFill>
                <a:latin typeface="Montserrat"/>
                <a:ea typeface="Montserrat"/>
                <a:cs typeface="Montserrat"/>
                <a:sym typeface="Montserrat"/>
              </a:rPr>
              <a:t>Made with Natural Earth. Free vector and raster map data @ naturalearthdata.com, rendered in QGIS.</a:t>
            </a:r>
            <a:endParaRPr sz="900">
              <a:solidFill>
                <a:srgbClr val="333333"/>
              </a:solidFill>
              <a:latin typeface="Montserrat"/>
              <a:ea typeface="Montserrat"/>
              <a:cs typeface="Montserrat"/>
              <a:sym typeface="Montserrat"/>
            </a:endParaRPr>
          </a:p>
          <a:p>
            <a:pPr indent="0" lvl="0" marL="0" rtl="0" algn="l">
              <a:spcBef>
                <a:spcPts val="0"/>
              </a:spcBef>
              <a:spcAft>
                <a:spcPts val="0"/>
              </a:spcAft>
              <a:buNone/>
            </a:pPr>
            <a:r>
              <a:rPr lang="en-GB" sz="900">
                <a:solidFill>
                  <a:srgbClr val="333333"/>
                </a:solidFill>
                <a:latin typeface="Montserrat"/>
                <a:ea typeface="Montserrat"/>
                <a:cs typeface="Montserrat"/>
                <a:sym typeface="Montserrat"/>
              </a:rPr>
              <a:t>Adam Steer, Oceania Geospatial Symposium, Noumea, New Caledonia, 2 December 2022</a:t>
            </a:r>
            <a:endParaRPr sz="900">
              <a:solidFill>
                <a:srgbClr val="333333"/>
              </a:solidFill>
              <a:latin typeface="Montserrat"/>
              <a:ea typeface="Montserrat"/>
              <a:cs typeface="Montserrat"/>
              <a:sym typeface="Montserrat"/>
            </a:endParaRPr>
          </a:p>
        </p:txBody>
      </p:sp>
      <p:pic>
        <p:nvPicPr>
          <p:cNvPr id="102" name="Google Shape;102;p25"/>
          <p:cNvPicPr preferRelativeResize="0"/>
          <p:nvPr/>
        </p:nvPicPr>
        <p:blipFill rotWithShape="1">
          <a:blip r:embed="rId5">
            <a:alphaModFix/>
          </a:blip>
          <a:srcRect b="0" l="0" r="0" t="0"/>
          <a:stretch/>
        </p:blipFill>
        <p:spPr>
          <a:xfrm>
            <a:off x="0" y="4714071"/>
            <a:ext cx="1227411" cy="4294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4"/>
          <p:cNvSpPr txBox="1"/>
          <p:nvPr>
            <p:ph type="title"/>
          </p:nvPr>
        </p:nvSpPr>
        <p:spPr>
          <a:xfrm>
            <a:off x="360000" y="1642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OSGeo is firewood</a:t>
            </a:r>
            <a:endParaRPr b="1" sz="2400">
              <a:latin typeface="Miriam Libre"/>
              <a:ea typeface="Miriam Libre"/>
              <a:cs typeface="Miriam Libre"/>
              <a:sym typeface="Miriam Libre"/>
            </a:endParaRPr>
          </a:p>
        </p:txBody>
      </p:sp>
      <p:sp>
        <p:nvSpPr>
          <p:cNvPr id="232" name="Google Shape;232;p34"/>
          <p:cNvSpPr txBox="1"/>
          <p:nvPr>
            <p:ph idx="1" type="body"/>
          </p:nvPr>
        </p:nvSpPr>
        <p:spPr>
          <a:xfrm>
            <a:off x="4572000" y="965575"/>
            <a:ext cx="3265800" cy="25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Sintony"/>
                <a:ea typeface="Sintony"/>
                <a:cs typeface="Sintony"/>
                <a:sym typeface="Sintony"/>
              </a:rPr>
              <a:t>Remove the community, and the organisation OSGeo is only firewood*</a:t>
            </a:r>
            <a:endParaRPr sz="1500">
              <a:latin typeface="Sintony"/>
              <a:ea typeface="Sintony"/>
              <a:cs typeface="Sintony"/>
              <a:sym typeface="Sintony"/>
            </a:endParaRPr>
          </a:p>
          <a:p>
            <a:pPr indent="0" lvl="0" marL="0" rtl="0" algn="l">
              <a:spcBef>
                <a:spcPts val="1600"/>
              </a:spcBef>
              <a:spcAft>
                <a:spcPts val="0"/>
              </a:spcAft>
              <a:buNone/>
            </a:pPr>
            <a:r>
              <a:t/>
            </a:r>
            <a:endParaRPr>
              <a:latin typeface="Sintony"/>
              <a:ea typeface="Sintony"/>
              <a:cs typeface="Sintony"/>
              <a:sym typeface="Sintony"/>
            </a:endParaRPr>
          </a:p>
          <a:p>
            <a:pPr indent="0" lvl="0" marL="0" rtl="0" algn="l">
              <a:spcBef>
                <a:spcPts val="1600"/>
              </a:spcBef>
              <a:spcAft>
                <a:spcPts val="1600"/>
              </a:spcAft>
              <a:buNone/>
            </a:pPr>
            <a:r>
              <a:rPr lang="en-GB" sz="1200">
                <a:latin typeface="Sintony"/>
                <a:ea typeface="Sintony"/>
                <a:cs typeface="Sintony"/>
                <a:sym typeface="Sintony"/>
              </a:rPr>
              <a:t>*with apologies to dead trees, who are far more than firewood!</a:t>
            </a:r>
            <a:endParaRPr sz="1200">
              <a:latin typeface="Sintony"/>
              <a:ea typeface="Sintony"/>
              <a:cs typeface="Sintony"/>
              <a:sym typeface="Sintony"/>
            </a:endParaRPr>
          </a:p>
        </p:txBody>
      </p:sp>
      <p:grpSp>
        <p:nvGrpSpPr>
          <p:cNvPr id="233" name="Google Shape;233;p34"/>
          <p:cNvGrpSpPr/>
          <p:nvPr/>
        </p:nvGrpSpPr>
        <p:grpSpPr>
          <a:xfrm>
            <a:off x="0" y="4089875"/>
            <a:ext cx="9067800" cy="1192163"/>
            <a:chOff x="0" y="4089875"/>
            <a:chExt cx="9067800" cy="1192163"/>
          </a:xfrm>
        </p:grpSpPr>
        <p:pic>
          <p:nvPicPr>
            <p:cNvPr id="234" name="Google Shape;234;p34"/>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35" name="Google Shape;235;p34"/>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36" name="Google Shape;236;p34"/>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37" name="Google Shape;237;p34"/>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pic>
        <p:nvPicPr>
          <p:cNvPr id="238" name="Google Shape;238;p34"/>
          <p:cNvPicPr preferRelativeResize="0"/>
          <p:nvPr/>
        </p:nvPicPr>
        <p:blipFill>
          <a:blip r:embed="rId5">
            <a:alphaModFix/>
          </a:blip>
          <a:stretch>
            <a:fillRect/>
          </a:stretch>
        </p:blipFill>
        <p:spPr>
          <a:xfrm>
            <a:off x="360000" y="1122600"/>
            <a:ext cx="4125998" cy="3094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360000" y="1642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A tree needs a forest</a:t>
            </a:r>
            <a:endParaRPr b="1" sz="2400">
              <a:latin typeface="Miriam Libre"/>
              <a:ea typeface="Miriam Libre"/>
              <a:cs typeface="Miriam Libre"/>
              <a:sym typeface="Miriam Libre"/>
            </a:endParaRPr>
          </a:p>
        </p:txBody>
      </p:sp>
      <p:sp>
        <p:nvSpPr>
          <p:cNvPr id="244" name="Google Shape;244;p35"/>
          <p:cNvSpPr txBox="1"/>
          <p:nvPr>
            <p:ph idx="1" type="body"/>
          </p:nvPr>
        </p:nvSpPr>
        <p:spPr>
          <a:xfrm>
            <a:off x="4572000" y="941525"/>
            <a:ext cx="3929400" cy="379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400">
                <a:latin typeface="Sintony"/>
                <a:ea typeface="Sintony"/>
                <a:cs typeface="Sintony"/>
                <a:sym typeface="Sintony"/>
              </a:rPr>
              <a:t>OSGeo is a tree in a forest. It needs its support trees - related organisations and communities.</a:t>
            </a:r>
            <a:br>
              <a:rPr lang="en-GB" sz="1400">
                <a:latin typeface="Sintony"/>
                <a:ea typeface="Sintony"/>
                <a:cs typeface="Sintony"/>
                <a:sym typeface="Sintony"/>
              </a:rPr>
            </a:br>
            <a:br>
              <a:rPr lang="en-GB" sz="1400">
                <a:latin typeface="Sintony"/>
                <a:ea typeface="Sintony"/>
                <a:cs typeface="Sintony"/>
                <a:sym typeface="Sintony"/>
              </a:rPr>
            </a:br>
            <a:r>
              <a:rPr lang="en-GB" sz="1400">
                <a:latin typeface="Sintony"/>
                <a:ea typeface="Sintony"/>
                <a:cs typeface="Sintony"/>
                <a:sym typeface="Sintony"/>
              </a:rPr>
              <a:t>A </a:t>
            </a:r>
            <a:r>
              <a:rPr lang="en-GB" sz="1400">
                <a:latin typeface="Sintony"/>
                <a:ea typeface="Sintony"/>
                <a:cs typeface="Sintony"/>
                <a:sym typeface="Sintony"/>
              </a:rPr>
              <a:t>resilient geospatial forest needs a diverse community of organisations at all stages of life.</a:t>
            </a:r>
            <a:br>
              <a:rPr lang="en-GB" sz="1400">
                <a:latin typeface="Sintony"/>
                <a:ea typeface="Sintony"/>
                <a:cs typeface="Sintony"/>
                <a:sym typeface="Sintony"/>
              </a:rPr>
            </a:br>
            <a:br>
              <a:rPr lang="en-GB" sz="1400">
                <a:latin typeface="Sintony"/>
                <a:ea typeface="Sintony"/>
                <a:cs typeface="Sintony"/>
                <a:sym typeface="Sintony"/>
              </a:rPr>
            </a:br>
            <a:r>
              <a:rPr lang="en-GB" sz="1400">
                <a:latin typeface="Sintony"/>
                <a:ea typeface="Sintony"/>
                <a:cs typeface="Sintony"/>
                <a:sym typeface="Sintony"/>
              </a:rPr>
              <a:t>Each organisation is the structure for the community around it!</a:t>
            </a:r>
            <a:endParaRPr sz="1400">
              <a:latin typeface="Sintony"/>
              <a:ea typeface="Sintony"/>
              <a:cs typeface="Sintony"/>
              <a:sym typeface="Sintony"/>
            </a:endParaRPr>
          </a:p>
        </p:txBody>
      </p:sp>
      <p:grpSp>
        <p:nvGrpSpPr>
          <p:cNvPr id="245" name="Google Shape;245;p35"/>
          <p:cNvGrpSpPr/>
          <p:nvPr/>
        </p:nvGrpSpPr>
        <p:grpSpPr>
          <a:xfrm>
            <a:off x="0" y="4089875"/>
            <a:ext cx="9067800" cy="1192163"/>
            <a:chOff x="0" y="4089875"/>
            <a:chExt cx="9067800" cy="1192163"/>
          </a:xfrm>
        </p:grpSpPr>
        <p:pic>
          <p:nvPicPr>
            <p:cNvPr id="246" name="Google Shape;246;p35"/>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47" name="Google Shape;247;p35"/>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48" name="Google Shape;248;p35"/>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49" name="Google Shape;249;p35"/>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pic>
        <p:nvPicPr>
          <p:cNvPr id="250" name="Google Shape;250;p35"/>
          <p:cNvPicPr preferRelativeResize="0"/>
          <p:nvPr/>
        </p:nvPicPr>
        <p:blipFill>
          <a:blip r:embed="rId5">
            <a:alphaModFix/>
          </a:blip>
          <a:stretch>
            <a:fillRect/>
          </a:stretch>
        </p:blipFill>
        <p:spPr>
          <a:xfrm>
            <a:off x="44875" y="830525"/>
            <a:ext cx="4450924" cy="3338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360000" y="1642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[some of] the OSGeo forest</a:t>
            </a:r>
            <a:endParaRPr b="1" sz="2400">
              <a:latin typeface="Miriam Libre"/>
              <a:ea typeface="Miriam Libre"/>
              <a:cs typeface="Miriam Libre"/>
              <a:sym typeface="Miriam Libre"/>
            </a:endParaRPr>
          </a:p>
        </p:txBody>
      </p:sp>
      <p:grpSp>
        <p:nvGrpSpPr>
          <p:cNvPr id="256" name="Google Shape;256;p36"/>
          <p:cNvGrpSpPr/>
          <p:nvPr/>
        </p:nvGrpSpPr>
        <p:grpSpPr>
          <a:xfrm>
            <a:off x="0" y="4089875"/>
            <a:ext cx="9067800" cy="1192163"/>
            <a:chOff x="0" y="4089875"/>
            <a:chExt cx="9067800" cy="1192163"/>
          </a:xfrm>
        </p:grpSpPr>
        <p:pic>
          <p:nvPicPr>
            <p:cNvPr id="257" name="Google Shape;257;p36"/>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58" name="Google Shape;258;p36"/>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59" name="Google Shape;259;p36"/>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60" name="Google Shape;260;p36"/>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grpSp>
        <p:nvGrpSpPr>
          <p:cNvPr id="261" name="Google Shape;261;p36"/>
          <p:cNvGrpSpPr/>
          <p:nvPr/>
        </p:nvGrpSpPr>
        <p:grpSpPr>
          <a:xfrm>
            <a:off x="1205543" y="992749"/>
            <a:ext cx="6829496" cy="2841362"/>
            <a:chOff x="398545" y="1248292"/>
            <a:chExt cx="11095850" cy="4399075"/>
          </a:xfrm>
        </p:grpSpPr>
        <p:pic>
          <p:nvPicPr>
            <p:cNvPr id="262" name="Google Shape;262;p36"/>
            <p:cNvPicPr preferRelativeResize="0"/>
            <p:nvPr/>
          </p:nvPicPr>
          <p:blipFill>
            <a:blip r:embed="rId5">
              <a:alphaModFix/>
            </a:blip>
            <a:stretch>
              <a:fillRect/>
            </a:stretch>
          </p:blipFill>
          <p:spPr>
            <a:xfrm>
              <a:off x="460925" y="1679163"/>
              <a:ext cx="1662924" cy="971125"/>
            </a:xfrm>
            <a:prstGeom prst="rect">
              <a:avLst/>
            </a:prstGeom>
            <a:noFill/>
            <a:ln>
              <a:noFill/>
            </a:ln>
          </p:spPr>
        </p:pic>
        <p:pic>
          <p:nvPicPr>
            <p:cNvPr id="263" name="Google Shape;263;p36"/>
            <p:cNvPicPr preferRelativeResize="0"/>
            <p:nvPr/>
          </p:nvPicPr>
          <p:blipFill rotWithShape="1">
            <a:blip r:embed="rId6">
              <a:alphaModFix/>
            </a:blip>
            <a:srcRect b="25135" l="28244" r="27178" t="24331"/>
            <a:stretch/>
          </p:blipFill>
          <p:spPr>
            <a:xfrm>
              <a:off x="2843023" y="1428650"/>
              <a:ext cx="1787683" cy="1309097"/>
            </a:xfrm>
            <a:prstGeom prst="rect">
              <a:avLst/>
            </a:prstGeom>
            <a:noFill/>
            <a:ln>
              <a:noFill/>
            </a:ln>
          </p:spPr>
        </p:pic>
        <p:pic>
          <p:nvPicPr>
            <p:cNvPr id="264" name="Google Shape;264;p36"/>
            <p:cNvPicPr preferRelativeResize="0"/>
            <p:nvPr/>
          </p:nvPicPr>
          <p:blipFill rotWithShape="1">
            <a:blip r:embed="rId7">
              <a:alphaModFix/>
            </a:blip>
            <a:srcRect b="33147" l="14889" r="11726" t="35571"/>
            <a:stretch/>
          </p:blipFill>
          <p:spPr>
            <a:xfrm>
              <a:off x="5538814" y="1679168"/>
              <a:ext cx="2752448" cy="773666"/>
            </a:xfrm>
            <a:prstGeom prst="rect">
              <a:avLst/>
            </a:prstGeom>
            <a:noFill/>
            <a:ln>
              <a:noFill/>
            </a:ln>
          </p:spPr>
        </p:pic>
        <p:pic>
          <p:nvPicPr>
            <p:cNvPr id="265" name="Google Shape;265;p36"/>
            <p:cNvPicPr preferRelativeResize="0"/>
            <p:nvPr/>
          </p:nvPicPr>
          <p:blipFill>
            <a:blip r:embed="rId8">
              <a:alphaModFix/>
            </a:blip>
            <a:stretch>
              <a:fillRect/>
            </a:stretch>
          </p:blipFill>
          <p:spPr>
            <a:xfrm>
              <a:off x="9547523" y="1248292"/>
              <a:ext cx="1213109" cy="1401992"/>
            </a:xfrm>
            <a:prstGeom prst="rect">
              <a:avLst/>
            </a:prstGeom>
            <a:noFill/>
            <a:ln>
              <a:noFill/>
            </a:ln>
          </p:spPr>
        </p:pic>
        <p:pic>
          <p:nvPicPr>
            <p:cNvPr id="266" name="Google Shape;266;p36"/>
            <p:cNvPicPr preferRelativeResize="0"/>
            <p:nvPr/>
          </p:nvPicPr>
          <p:blipFill>
            <a:blip r:embed="rId9">
              <a:alphaModFix/>
            </a:blip>
            <a:stretch>
              <a:fillRect/>
            </a:stretch>
          </p:blipFill>
          <p:spPr>
            <a:xfrm>
              <a:off x="631770" y="2720515"/>
              <a:ext cx="1111363" cy="773666"/>
            </a:xfrm>
            <a:prstGeom prst="rect">
              <a:avLst/>
            </a:prstGeom>
            <a:noFill/>
            <a:ln>
              <a:noFill/>
            </a:ln>
          </p:spPr>
        </p:pic>
        <p:pic>
          <p:nvPicPr>
            <p:cNvPr id="267" name="Google Shape;267;p36"/>
            <p:cNvPicPr preferRelativeResize="0"/>
            <p:nvPr/>
          </p:nvPicPr>
          <p:blipFill>
            <a:blip r:embed="rId10">
              <a:alphaModFix/>
            </a:blip>
            <a:stretch>
              <a:fillRect/>
            </a:stretch>
          </p:blipFill>
          <p:spPr>
            <a:xfrm>
              <a:off x="2843030" y="2827468"/>
              <a:ext cx="3001400" cy="773666"/>
            </a:xfrm>
            <a:prstGeom prst="rect">
              <a:avLst/>
            </a:prstGeom>
            <a:noFill/>
            <a:ln>
              <a:noFill/>
            </a:ln>
          </p:spPr>
        </p:pic>
        <p:pic>
          <p:nvPicPr>
            <p:cNvPr id="268" name="Google Shape;268;p36"/>
            <p:cNvPicPr preferRelativeResize="0"/>
            <p:nvPr/>
          </p:nvPicPr>
          <p:blipFill>
            <a:blip r:embed="rId11">
              <a:alphaModFix/>
            </a:blip>
            <a:stretch>
              <a:fillRect/>
            </a:stretch>
          </p:blipFill>
          <p:spPr>
            <a:xfrm>
              <a:off x="6596374" y="2720509"/>
              <a:ext cx="3290772" cy="773666"/>
            </a:xfrm>
            <a:prstGeom prst="rect">
              <a:avLst/>
            </a:prstGeom>
            <a:noFill/>
            <a:ln>
              <a:noFill/>
            </a:ln>
          </p:spPr>
        </p:pic>
        <p:pic>
          <p:nvPicPr>
            <p:cNvPr id="269" name="Google Shape;269;p36"/>
            <p:cNvPicPr preferRelativeResize="0"/>
            <p:nvPr/>
          </p:nvPicPr>
          <p:blipFill rotWithShape="1">
            <a:blip r:embed="rId12">
              <a:alphaModFix/>
            </a:blip>
            <a:srcRect b="4680" l="0" r="0" t="4969"/>
            <a:stretch/>
          </p:blipFill>
          <p:spPr>
            <a:xfrm>
              <a:off x="10514081" y="2784197"/>
              <a:ext cx="980314" cy="971122"/>
            </a:xfrm>
            <a:prstGeom prst="rect">
              <a:avLst/>
            </a:prstGeom>
            <a:noFill/>
            <a:ln>
              <a:noFill/>
            </a:ln>
          </p:spPr>
        </p:pic>
        <p:pic>
          <p:nvPicPr>
            <p:cNvPr id="270" name="Google Shape;270;p36"/>
            <p:cNvPicPr preferRelativeResize="0"/>
            <p:nvPr/>
          </p:nvPicPr>
          <p:blipFill>
            <a:blip r:embed="rId13">
              <a:alphaModFix/>
            </a:blip>
            <a:stretch>
              <a:fillRect/>
            </a:stretch>
          </p:blipFill>
          <p:spPr>
            <a:xfrm>
              <a:off x="398545" y="3659235"/>
              <a:ext cx="1787683" cy="674017"/>
            </a:xfrm>
            <a:prstGeom prst="rect">
              <a:avLst/>
            </a:prstGeom>
            <a:noFill/>
            <a:ln>
              <a:noFill/>
            </a:ln>
          </p:spPr>
        </p:pic>
        <p:pic>
          <p:nvPicPr>
            <p:cNvPr id="271" name="Google Shape;271;p36"/>
            <p:cNvPicPr preferRelativeResize="0"/>
            <p:nvPr/>
          </p:nvPicPr>
          <p:blipFill rotWithShape="1">
            <a:blip r:embed="rId14">
              <a:alphaModFix/>
            </a:blip>
            <a:srcRect b="39856" l="17134" r="17114" t="25334"/>
            <a:stretch/>
          </p:blipFill>
          <p:spPr>
            <a:xfrm>
              <a:off x="3812393" y="3788780"/>
              <a:ext cx="2380086" cy="773667"/>
            </a:xfrm>
            <a:prstGeom prst="rect">
              <a:avLst/>
            </a:prstGeom>
            <a:noFill/>
            <a:ln>
              <a:noFill/>
            </a:ln>
          </p:spPr>
        </p:pic>
        <p:pic>
          <p:nvPicPr>
            <p:cNvPr id="272" name="Google Shape;272;p36"/>
            <p:cNvPicPr preferRelativeResize="0"/>
            <p:nvPr/>
          </p:nvPicPr>
          <p:blipFill>
            <a:blip r:embed="rId15">
              <a:alphaModFix/>
            </a:blip>
            <a:stretch>
              <a:fillRect/>
            </a:stretch>
          </p:blipFill>
          <p:spPr>
            <a:xfrm>
              <a:off x="7209665" y="3659229"/>
              <a:ext cx="3001410" cy="871138"/>
            </a:xfrm>
            <a:prstGeom prst="rect">
              <a:avLst/>
            </a:prstGeom>
            <a:noFill/>
            <a:ln>
              <a:noFill/>
            </a:ln>
          </p:spPr>
        </p:pic>
        <p:pic>
          <p:nvPicPr>
            <p:cNvPr id="273" name="Google Shape;273;p36"/>
            <p:cNvPicPr preferRelativeResize="0"/>
            <p:nvPr/>
          </p:nvPicPr>
          <p:blipFill rotWithShape="1">
            <a:blip r:embed="rId16">
              <a:alphaModFix/>
            </a:blip>
            <a:srcRect b="17159" l="3971" r="2796" t="16307"/>
            <a:stretch/>
          </p:blipFill>
          <p:spPr>
            <a:xfrm>
              <a:off x="1380205" y="4873701"/>
              <a:ext cx="4158619" cy="773666"/>
            </a:xfrm>
            <a:prstGeom prst="rect">
              <a:avLst/>
            </a:prstGeom>
            <a:noFill/>
            <a:ln>
              <a:noFill/>
            </a:ln>
          </p:spPr>
        </p:pic>
        <p:pic>
          <p:nvPicPr>
            <p:cNvPr id="274" name="Google Shape;274;p36"/>
            <p:cNvPicPr preferRelativeResize="0"/>
            <p:nvPr/>
          </p:nvPicPr>
          <p:blipFill rotWithShape="1">
            <a:blip r:embed="rId17">
              <a:alphaModFix/>
            </a:blip>
            <a:srcRect b="9872" l="22231" r="23559" t="5967"/>
            <a:stretch/>
          </p:blipFill>
          <p:spPr>
            <a:xfrm>
              <a:off x="6796188" y="4562452"/>
              <a:ext cx="980299" cy="983071"/>
            </a:xfrm>
            <a:prstGeom prst="rect">
              <a:avLst/>
            </a:prstGeom>
            <a:noFill/>
            <a:ln>
              <a:noFill/>
            </a:ln>
          </p:spPr>
        </p:pic>
        <p:pic>
          <p:nvPicPr>
            <p:cNvPr id="275" name="Google Shape;275;p36"/>
            <p:cNvPicPr preferRelativeResize="0"/>
            <p:nvPr/>
          </p:nvPicPr>
          <p:blipFill rotWithShape="1">
            <a:blip r:embed="rId18">
              <a:alphaModFix/>
            </a:blip>
            <a:srcRect b="11662" l="6443" r="7186" t="21001"/>
            <a:stretch/>
          </p:blipFill>
          <p:spPr>
            <a:xfrm>
              <a:off x="8967997" y="4562440"/>
              <a:ext cx="1928294" cy="971125"/>
            </a:xfrm>
            <a:prstGeom prst="rect">
              <a:avLst/>
            </a:prstGeom>
            <a:noFill/>
            <a:ln>
              <a:noFill/>
            </a:ln>
          </p:spPr>
        </p:pic>
      </p:grpSp>
      <p:sp>
        <p:nvSpPr>
          <p:cNvPr id="276" name="Google Shape;276;p36"/>
          <p:cNvSpPr txBox="1"/>
          <p:nvPr/>
        </p:nvSpPr>
        <p:spPr>
          <a:xfrm>
            <a:off x="782875" y="4091825"/>
            <a:ext cx="40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393F"/>
                </a:solidFill>
                <a:latin typeface="Sintony"/>
                <a:ea typeface="Sintony"/>
                <a:cs typeface="Sintony"/>
                <a:sym typeface="Sintony"/>
              </a:rPr>
              <a:t>https://wiki.osgeo.org/wiki/Category:MoU</a:t>
            </a:r>
            <a:endParaRPr>
              <a:solidFill>
                <a:srgbClr val="00393F"/>
              </a:solidFill>
              <a:latin typeface="Sintony"/>
              <a:ea typeface="Sintony"/>
              <a:cs typeface="Sintony"/>
              <a:sym typeface="Sinton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7"/>
          <p:cNvSpPr txBox="1"/>
          <p:nvPr/>
        </p:nvSpPr>
        <p:spPr>
          <a:xfrm>
            <a:off x="360000" y="941525"/>
            <a:ext cx="4499400" cy="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Sintony"/>
                <a:ea typeface="Sintony"/>
                <a:cs typeface="Sintony"/>
                <a:sym typeface="Sintony"/>
              </a:rPr>
              <a:t>OSGeo is whatever you, the community, make it</a:t>
            </a:r>
            <a:endParaRPr>
              <a:latin typeface="Sintony"/>
              <a:ea typeface="Sintony"/>
              <a:cs typeface="Sintony"/>
              <a:sym typeface="Sintony"/>
            </a:endParaRPr>
          </a:p>
        </p:txBody>
      </p:sp>
      <p:grpSp>
        <p:nvGrpSpPr>
          <p:cNvPr id="282" name="Google Shape;282;p37"/>
          <p:cNvGrpSpPr/>
          <p:nvPr/>
        </p:nvGrpSpPr>
        <p:grpSpPr>
          <a:xfrm>
            <a:off x="0" y="4089875"/>
            <a:ext cx="9067800" cy="1192163"/>
            <a:chOff x="0" y="4089875"/>
            <a:chExt cx="9067800" cy="1192163"/>
          </a:xfrm>
        </p:grpSpPr>
        <p:pic>
          <p:nvPicPr>
            <p:cNvPr id="283" name="Google Shape;283;p37"/>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84" name="Google Shape;284;p37"/>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85" name="Google Shape;285;p37"/>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86" name="Google Shape;286;p37"/>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287" name="Google Shape;287;p37"/>
          <p:cNvSpPr txBox="1"/>
          <p:nvPr/>
        </p:nvSpPr>
        <p:spPr>
          <a:xfrm>
            <a:off x="351450" y="133375"/>
            <a:ext cx="7109700" cy="60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What kind of tree is OSGeo, in this forest?</a:t>
            </a:r>
            <a:endParaRPr b="1" sz="2400">
              <a:latin typeface="Miriam Libre"/>
              <a:ea typeface="Miriam Libre"/>
              <a:cs typeface="Miriam Libre"/>
              <a:sym typeface="Miriam Libre"/>
            </a:endParaRPr>
          </a:p>
        </p:txBody>
      </p:sp>
      <p:pic>
        <p:nvPicPr>
          <p:cNvPr id="288" name="Google Shape;288;p37"/>
          <p:cNvPicPr preferRelativeResize="0"/>
          <p:nvPr/>
        </p:nvPicPr>
        <p:blipFill>
          <a:blip r:embed="rId5">
            <a:alphaModFix/>
          </a:blip>
          <a:stretch>
            <a:fillRect/>
          </a:stretch>
        </p:blipFill>
        <p:spPr>
          <a:xfrm>
            <a:off x="360000" y="1420975"/>
            <a:ext cx="7614684" cy="2598938"/>
          </a:xfrm>
          <a:prstGeom prst="rect">
            <a:avLst/>
          </a:prstGeom>
          <a:noFill/>
          <a:ln>
            <a:noFill/>
          </a:ln>
        </p:spPr>
      </p:pic>
      <p:sp>
        <p:nvSpPr>
          <p:cNvPr id="289" name="Google Shape;289;p37"/>
          <p:cNvSpPr txBox="1"/>
          <p:nvPr/>
        </p:nvSpPr>
        <p:spPr>
          <a:xfrm>
            <a:off x="360000" y="4089875"/>
            <a:ext cx="5427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Sintony"/>
                <a:ea typeface="Sintony"/>
                <a:cs typeface="Sintony"/>
                <a:sym typeface="Sintony"/>
              </a:rPr>
              <a:t>Photo by Jody Garnett, 2018 FOSS4G code sprint, Dar Es Salaam, Tanzania</a:t>
            </a:r>
            <a:endParaRPr sz="900">
              <a:latin typeface="Sintony"/>
              <a:ea typeface="Sintony"/>
              <a:cs typeface="Sintony"/>
              <a:sym typeface="Sinton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8"/>
          <p:cNvSpPr txBox="1"/>
          <p:nvPr/>
        </p:nvSpPr>
        <p:spPr>
          <a:xfrm>
            <a:off x="356975" y="2778425"/>
            <a:ext cx="8388000" cy="17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Sintony"/>
                <a:ea typeface="Sintony"/>
                <a:cs typeface="Sintony"/>
                <a:sym typeface="Sintony"/>
              </a:rPr>
              <a:t>Became a non-profit </a:t>
            </a:r>
            <a:r>
              <a:rPr lang="en-GB">
                <a:latin typeface="Sintony"/>
                <a:ea typeface="Sintony"/>
                <a:cs typeface="Sintony"/>
                <a:sym typeface="Sintony"/>
              </a:rPr>
              <a:t>company</a:t>
            </a:r>
            <a:r>
              <a:rPr lang="en-GB">
                <a:latin typeface="Sintony"/>
                <a:ea typeface="Sintony"/>
                <a:cs typeface="Sintony"/>
                <a:sym typeface="Sintony"/>
              </a:rPr>
              <a:t> in 2019, supports the FOSS4G SotM Oceania conference, microgrants, travel grants, local community </a:t>
            </a:r>
            <a:r>
              <a:rPr lang="en-GB">
                <a:latin typeface="Sintony"/>
                <a:ea typeface="Sintony"/>
                <a:cs typeface="Sintony"/>
                <a:sym typeface="Sintony"/>
              </a:rPr>
              <a:t>initiatives</a:t>
            </a:r>
            <a:r>
              <a:rPr lang="en-GB">
                <a:latin typeface="Sintony"/>
                <a:ea typeface="Sintony"/>
                <a:cs typeface="Sintony"/>
                <a:sym typeface="Sintony"/>
              </a:rPr>
              <a:t>. </a:t>
            </a:r>
            <a:br>
              <a:rPr lang="en-GB">
                <a:latin typeface="Sintony"/>
                <a:ea typeface="Sintony"/>
                <a:cs typeface="Sintony"/>
                <a:sym typeface="Sintony"/>
              </a:rPr>
            </a:br>
            <a:br>
              <a:rPr lang="en-GB">
                <a:latin typeface="Sintony"/>
                <a:ea typeface="Sintony"/>
                <a:cs typeface="Sintony"/>
                <a:sym typeface="Sintony"/>
              </a:rPr>
            </a:br>
            <a:r>
              <a:rPr lang="en-GB">
                <a:latin typeface="Sintony"/>
                <a:ea typeface="Sintony"/>
                <a:cs typeface="Sintony"/>
                <a:sym typeface="Sintony"/>
              </a:rPr>
              <a:t>Including the Pacific Geospatial Conference in Suva, Fiji - right now!</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solidFill>
                  <a:srgbClr val="00393F"/>
                </a:solidFill>
                <a:uFill>
                  <a:noFill/>
                </a:uFill>
                <a:latin typeface="Sintony"/>
                <a:ea typeface="Sintony"/>
                <a:cs typeface="Sintony"/>
                <a:sym typeface="Sintony"/>
                <a:hlinkClick r:id="rId3">
                  <a:extLst>
                    <a:ext uri="{A12FA001-AC4F-418D-AE19-62706E023703}">
                      <ahyp:hlinkClr val="tx"/>
                    </a:ext>
                  </a:extLst>
                </a:hlinkClick>
              </a:rPr>
              <a:t>osgeo-oceania.org/pacific-geospatial-conference/</a:t>
            </a:r>
            <a:endParaRPr>
              <a:solidFill>
                <a:srgbClr val="00393F"/>
              </a:solidFill>
              <a:latin typeface="Sintony"/>
              <a:ea typeface="Sintony"/>
              <a:cs typeface="Sintony"/>
              <a:sym typeface="Sintony"/>
            </a:endParaRPr>
          </a:p>
        </p:txBody>
      </p:sp>
      <p:sp>
        <p:nvSpPr>
          <p:cNvPr id="295" name="Google Shape;295;p38"/>
          <p:cNvSpPr txBox="1"/>
          <p:nvPr/>
        </p:nvSpPr>
        <p:spPr>
          <a:xfrm>
            <a:off x="360000" y="131275"/>
            <a:ext cx="7597200" cy="60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Sounds great! Now.. about Oceania</a:t>
            </a:r>
            <a:endParaRPr b="1" sz="2400">
              <a:latin typeface="Miriam Libre"/>
              <a:ea typeface="Miriam Libre"/>
              <a:cs typeface="Miriam Libre"/>
              <a:sym typeface="Miriam Libre"/>
            </a:endParaRPr>
          </a:p>
        </p:txBody>
      </p:sp>
      <p:grpSp>
        <p:nvGrpSpPr>
          <p:cNvPr id="296" name="Google Shape;296;p38"/>
          <p:cNvGrpSpPr/>
          <p:nvPr/>
        </p:nvGrpSpPr>
        <p:grpSpPr>
          <a:xfrm>
            <a:off x="0" y="4089875"/>
            <a:ext cx="9067800" cy="1192163"/>
            <a:chOff x="0" y="4089875"/>
            <a:chExt cx="9067800" cy="1192163"/>
          </a:xfrm>
        </p:grpSpPr>
        <p:pic>
          <p:nvPicPr>
            <p:cNvPr id="297" name="Google Shape;297;p38"/>
            <p:cNvPicPr preferRelativeResize="0"/>
            <p:nvPr/>
          </p:nvPicPr>
          <p:blipFill>
            <a:blip r:embed="rId4">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98" name="Google Shape;298;p38"/>
            <p:cNvPicPr preferRelativeResize="0"/>
            <p:nvPr/>
          </p:nvPicPr>
          <p:blipFill rotWithShape="1">
            <a:blip r:embed="rId5">
              <a:alphaModFix/>
            </a:blip>
            <a:srcRect b="0" l="0" r="0" t="0"/>
            <a:stretch/>
          </p:blipFill>
          <p:spPr>
            <a:xfrm>
              <a:off x="0" y="4714071"/>
              <a:ext cx="1227411" cy="429442"/>
            </a:xfrm>
            <a:prstGeom prst="rect">
              <a:avLst/>
            </a:prstGeom>
            <a:noFill/>
            <a:ln>
              <a:noFill/>
            </a:ln>
          </p:spPr>
        </p:pic>
        <p:sp>
          <p:nvSpPr>
            <p:cNvPr id="299" name="Google Shape;299;p38"/>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00" name="Google Shape;300;p38"/>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301" name="Google Shape;301;p38"/>
          <p:cNvSpPr txBox="1"/>
          <p:nvPr>
            <p:ph idx="1" type="body"/>
          </p:nvPr>
        </p:nvSpPr>
        <p:spPr>
          <a:xfrm>
            <a:off x="356975" y="2337050"/>
            <a:ext cx="3207300" cy="605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00393F"/>
                </a:solidFill>
                <a:uFill>
                  <a:noFill/>
                </a:uFill>
                <a:latin typeface="Sintony"/>
                <a:ea typeface="Sintony"/>
                <a:cs typeface="Sintony"/>
                <a:sym typeface="Sintony"/>
                <a:hlinkClick r:id="rId6">
                  <a:extLst>
                    <a:ext uri="{A12FA001-AC4F-418D-AE19-62706E023703}">
                      <ahyp:hlinkClr val="tx"/>
                    </a:ext>
                  </a:extLst>
                </a:hlinkClick>
              </a:rPr>
              <a:t>osgeo-oceania.org</a:t>
            </a:r>
            <a:endParaRPr>
              <a:solidFill>
                <a:srgbClr val="00393F"/>
              </a:solidFill>
              <a:latin typeface="Sintony"/>
              <a:ea typeface="Sintony"/>
              <a:cs typeface="Sintony"/>
              <a:sym typeface="Sintony"/>
            </a:endParaRPr>
          </a:p>
        </p:txBody>
      </p:sp>
      <p:pic>
        <p:nvPicPr>
          <p:cNvPr id="302" name="Google Shape;302;p38"/>
          <p:cNvPicPr preferRelativeResize="0"/>
          <p:nvPr/>
        </p:nvPicPr>
        <p:blipFill>
          <a:blip r:embed="rId7">
            <a:alphaModFix/>
          </a:blip>
          <a:stretch>
            <a:fillRect/>
          </a:stretch>
        </p:blipFill>
        <p:spPr>
          <a:xfrm>
            <a:off x="356975" y="941525"/>
            <a:ext cx="3590200" cy="1383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nvSpPr>
        <p:spPr>
          <a:xfrm>
            <a:off x="360000" y="941525"/>
            <a:ext cx="3212100" cy="34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Sintony"/>
                <a:ea typeface="Sintony"/>
                <a:cs typeface="Sintony"/>
                <a:sym typeface="Sintony"/>
              </a:rPr>
              <a:t>M</a:t>
            </a:r>
            <a:r>
              <a:rPr lang="en-GB">
                <a:latin typeface="Sintony"/>
                <a:ea typeface="Sintony"/>
                <a:cs typeface="Sintony"/>
                <a:sym typeface="Sintony"/>
              </a:rPr>
              <a:t>eetups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Mapathons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Slack groups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mailing lists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universities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institutions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companies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government agencies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NGOs...</a:t>
            </a:r>
            <a:endParaRPr>
              <a:latin typeface="Sintony"/>
              <a:ea typeface="Sintony"/>
              <a:cs typeface="Sintony"/>
              <a:sym typeface="Sintony"/>
            </a:endParaRPr>
          </a:p>
        </p:txBody>
      </p:sp>
      <p:pic>
        <p:nvPicPr>
          <p:cNvPr id="308" name="Google Shape;308;p39"/>
          <p:cNvPicPr preferRelativeResize="0"/>
          <p:nvPr/>
        </p:nvPicPr>
        <p:blipFill>
          <a:blip r:embed="rId3">
            <a:alphaModFix/>
          </a:blip>
          <a:stretch>
            <a:fillRect/>
          </a:stretch>
        </p:blipFill>
        <p:spPr>
          <a:xfrm>
            <a:off x="4733500" y="923943"/>
            <a:ext cx="1334775" cy="379582"/>
          </a:xfrm>
          <a:prstGeom prst="rect">
            <a:avLst/>
          </a:prstGeom>
          <a:noFill/>
          <a:ln>
            <a:noFill/>
          </a:ln>
        </p:spPr>
      </p:pic>
      <p:pic>
        <p:nvPicPr>
          <p:cNvPr id="309" name="Google Shape;309;p39"/>
          <p:cNvPicPr preferRelativeResize="0"/>
          <p:nvPr/>
        </p:nvPicPr>
        <p:blipFill>
          <a:blip r:embed="rId4">
            <a:alphaModFix/>
          </a:blip>
          <a:stretch>
            <a:fillRect/>
          </a:stretch>
        </p:blipFill>
        <p:spPr>
          <a:xfrm>
            <a:off x="2659625" y="3356497"/>
            <a:ext cx="1001325" cy="500675"/>
          </a:xfrm>
          <a:prstGeom prst="rect">
            <a:avLst/>
          </a:prstGeom>
          <a:noFill/>
          <a:ln>
            <a:noFill/>
          </a:ln>
        </p:spPr>
      </p:pic>
      <p:pic>
        <p:nvPicPr>
          <p:cNvPr id="310" name="Google Shape;310;p39"/>
          <p:cNvPicPr preferRelativeResize="0"/>
          <p:nvPr/>
        </p:nvPicPr>
        <p:blipFill>
          <a:blip r:embed="rId5">
            <a:alphaModFix/>
          </a:blip>
          <a:stretch>
            <a:fillRect/>
          </a:stretch>
        </p:blipFill>
        <p:spPr>
          <a:xfrm>
            <a:off x="4111795" y="1642261"/>
            <a:ext cx="920419" cy="669424"/>
          </a:xfrm>
          <a:prstGeom prst="rect">
            <a:avLst/>
          </a:prstGeom>
          <a:noFill/>
          <a:ln>
            <a:noFill/>
          </a:ln>
        </p:spPr>
      </p:pic>
      <p:pic>
        <p:nvPicPr>
          <p:cNvPr id="311" name="Google Shape;311;p39"/>
          <p:cNvPicPr preferRelativeResize="0"/>
          <p:nvPr/>
        </p:nvPicPr>
        <p:blipFill>
          <a:blip r:embed="rId6">
            <a:alphaModFix/>
          </a:blip>
          <a:stretch>
            <a:fillRect/>
          </a:stretch>
        </p:blipFill>
        <p:spPr>
          <a:xfrm>
            <a:off x="2952100" y="2031666"/>
            <a:ext cx="763525" cy="763525"/>
          </a:xfrm>
          <a:prstGeom prst="rect">
            <a:avLst/>
          </a:prstGeom>
          <a:noFill/>
          <a:ln>
            <a:noFill/>
          </a:ln>
        </p:spPr>
      </p:pic>
      <p:pic>
        <p:nvPicPr>
          <p:cNvPr id="312" name="Google Shape;312;p39"/>
          <p:cNvPicPr preferRelativeResize="0"/>
          <p:nvPr/>
        </p:nvPicPr>
        <p:blipFill>
          <a:blip r:embed="rId7">
            <a:alphaModFix/>
          </a:blip>
          <a:stretch>
            <a:fillRect/>
          </a:stretch>
        </p:blipFill>
        <p:spPr>
          <a:xfrm>
            <a:off x="7193241" y="1542075"/>
            <a:ext cx="1575085" cy="669425"/>
          </a:xfrm>
          <a:prstGeom prst="rect">
            <a:avLst/>
          </a:prstGeom>
          <a:noFill/>
          <a:ln>
            <a:noFill/>
          </a:ln>
        </p:spPr>
      </p:pic>
      <p:pic>
        <p:nvPicPr>
          <p:cNvPr id="313" name="Google Shape;313;p39"/>
          <p:cNvPicPr preferRelativeResize="0"/>
          <p:nvPr/>
        </p:nvPicPr>
        <p:blipFill>
          <a:blip r:embed="rId8">
            <a:alphaModFix/>
          </a:blip>
          <a:stretch>
            <a:fillRect/>
          </a:stretch>
        </p:blipFill>
        <p:spPr>
          <a:xfrm>
            <a:off x="6419475" y="3356491"/>
            <a:ext cx="1560475" cy="603084"/>
          </a:xfrm>
          <a:prstGeom prst="rect">
            <a:avLst/>
          </a:prstGeom>
          <a:noFill/>
          <a:ln>
            <a:noFill/>
          </a:ln>
        </p:spPr>
      </p:pic>
      <p:pic>
        <p:nvPicPr>
          <p:cNvPr id="314" name="Google Shape;314;p39"/>
          <p:cNvPicPr preferRelativeResize="0"/>
          <p:nvPr/>
        </p:nvPicPr>
        <p:blipFill>
          <a:blip r:embed="rId9">
            <a:alphaModFix/>
          </a:blip>
          <a:stretch>
            <a:fillRect/>
          </a:stretch>
        </p:blipFill>
        <p:spPr>
          <a:xfrm>
            <a:off x="5389976" y="2555376"/>
            <a:ext cx="1334775" cy="653073"/>
          </a:xfrm>
          <a:prstGeom prst="rect">
            <a:avLst/>
          </a:prstGeom>
          <a:noFill/>
          <a:ln>
            <a:noFill/>
          </a:ln>
        </p:spPr>
      </p:pic>
      <p:pic>
        <p:nvPicPr>
          <p:cNvPr id="315" name="Google Shape;315;p39"/>
          <p:cNvPicPr preferRelativeResize="0"/>
          <p:nvPr/>
        </p:nvPicPr>
        <p:blipFill>
          <a:blip r:embed="rId10">
            <a:alphaModFix/>
          </a:blip>
          <a:stretch>
            <a:fillRect/>
          </a:stretch>
        </p:blipFill>
        <p:spPr>
          <a:xfrm>
            <a:off x="5278949" y="3562500"/>
            <a:ext cx="856950" cy="822950"/>
          </a:xfrm>
          <a:prstGeom prst="rect">
            <a:avLst/>
          </a:prstGeom>
          <a:noFill/>
          <a:ln>
            <a:noFill/>
          </a:ln>
        </p:spPr>
      </p:pic>
      <p:pic>
        <p:nvPicPr>
          <p:cNvPr id="316" name="Google Shape;316;p39"/>
          <p:cNvPicPr preferRelativeResize="0"/>
          <p:nvPr/>
        </p:nvPicPr>
        <p:blipFill>
          <a:blip r:embed="rId11">
            <a:alphaModFix/>
          </a:blip>
          <a:stretch>
            <a:fillRect/>
          </a:stretch>
        </p:blipFill>
        <p:spPr>
          <a:xfrm>
            <a:off x="7120013" y="2631575"/>
            <a:ext cx="1555309" cy="500675"/>
          </a:xfrm>
          <a:prstGeom prst="rect">
            <a:avLst/>
          </a:prstGeom>
          <a:noFill/>
          <a:ln>
            <a:noFill/>
          </a:ln>
        </p:spPr>
      </p:pic>
      <p:pic>
        <p:nvPicPr>
          <p:cNvPr id="317" name="Google Shape;317;p39"/>
          <p:cNvPicPr preferRelativeResize="0"/>
          <p:nvPr/>
        </p:nvPicPr>
        <p:blipFill>
          <a:blip r:embed="rId12">
            <a:alphaModFix/>
          </a:blip>
          <a:stretch>
            <a:fillRect/>
          </a:stretch>
        </p:blipFill>
        <p:spPr>
          <a:xfrm>
            <a:off x="6286998" y="729154"/>
            <a:ext cx="1097950" cy="669420"/>
          </a:xfrm>
          <a:prstGeom prst="rect">
            <a:avLst/>
          </a:prstGeom>
          <a:noFill/>
          <a:ln>
            <a:noFill/>
          </a:ln>
        </p:spPr>
      </p:pic>
      <p:pic>
        <p:nvPicPr>
          <p:cNvPr id="318" name="Google Shape;318;p39"/>
          <p:cNvPicPr preferRelativeResize="0"/>
          <p:nvPr/>
        </p:nvPicPr>
        <p:blipFill>
          <a:blip r:embed="rId13">
            <a:alphaModFix/>
          </a:blip>
          <a:stretch>
            <a:fillRect/>
          </a:stretch>
        </p:blipFill>
        <p:spPr>
          <a:xfrm>
            <a:off x="3774088" y="2956550"/>
            <a:ext cx="1413884" cy="605950"/>
          </a:xfrm>
          <a:prstGeom prst="rect">
            <a:avLst/>
          </a:prstGeom>
          <a:noFill/>
          <a:ln>
            <a:noFill/>
          </a:ln>
        </p:spPr>
      </p:pic>
      <p:pic>
        <p:nvPicPr>
          <p:cNvPr id="319" name="Google Shape;319;p39"/>
          <p:cNvPicPr preferRelativeResize="0"/>
          <p:nvPr/>
        </p:nvPicPr>
        <p:blipFill>
          <a:blip r:embed="rId14">
            <a:alphaModFix/>
          </a:blip>
          <a:stretch>
            <a:fillRect/>
          </a:stretch>
        </p:blipFill>
        <p:spPr>
          <a:xfrm>
            <a:off x="2659625" y="4089875"/>
            <a:ext cx="1851020" cy="500700"/>
          </a:xfrm>
          <a:prstGeom prst="rect">
            <a:avLst/>
          </a:prstGeom>
          <a:noFill/>
          <a:ln>
            <a:noFill/>
          </a:ln>
        </p:spPr>
      </p:pic>
      <p:sp>
        <p:nvSpPr>
          <p:cNvPr id="320" name="Google Shape;320;p39"/>
          <p:cNvSpPr txBox="1"/>
          <p:nvPr/>
        </p:nvSpPr>
        <p:spPr>
          <a:xfrm>
            <a:off x="360000" y="194575"/>
            <a:ext cx="5775900" cy="542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OSGeo in Oceania</a:t>
            </a:r>
            <a:endParaRPr b="1" sz="2400">
              <a:latin typeface="Miriam Libre"/>
              <a:ea typeface="Miriam Libre"/>
              <a:cs typeface="Miriam Libre"/>
              <a:sym typeface="Miriam Libre"/>
            </a:endParaRPr>
          </a:p>
        </p:txBody>
      </p:sp>
      <p:pic>
        <p:nvPicPr>
          <p:cNvPr id="321" name="Google Shape;321;p39"/>
          <p:cNvPicPr preferRelativeResize="0"/>
          <p:nvPr/>
        </p:nvPicPr>
        <p:blipFill>
          <a:blip r:embed="rId15">
            <a:alphaModFix/>
          </a:blip>
          <a:stretch>
            <a:fillRect/>
          </a:stretch>
        </p:blipFill>
        <p:spPr>
          <a:xfrm>
            <a:off x="5428388" y="1674012"/>
            <a:ext cx="1266053" cy="605950"/>
          </a:xfrm>
          <a:prstGeom prst="rect">
            <a:avLst/>
          </a:prstGeom>
          <a:noFill/>
          <a:ln>
            <a:noFill/>
          </a:ln>
        </p:spPr>
      </p:pic>
      <p:pic>
        <p:nvPicPr>
          <p:cNvPr id="322" name="Google Shape;322;p39"/>
          <p:cNvPicPr preferRelativeResize="0"/>
          <p:nvPr/>
        </p:nvPicPr>
        <p:blipFill>
          <a:blip r:embed="rId16">
            <a:alphaModFix/>
          </a:blip>
          <a:stretch>
            <a:fillRect/>
          </a:stretch>
        </p:blipFill>
        <p:spPr>
          <a:xfrm>
            <a:off x="1896100" y="2631584"/>
            <a:ext cx="1049800" cy="727084"/>
          </a:xfrm>
          <a:prstGeom prst="rect">
            <a:avLst/>
          </a:prstGeom>
          <a:noFill/>
          <a:ln>
            <a:noFill/>
          </a:ln>
        </p:spPr>
      </p:pic>
      <p:pic>
        <p:nvPicPr>
          <p:cNvPr id="323" name="Google Shape;323;p39"/>
          <p:cNvPicPr preferRelativeResize="0"/>
          <p:nvPr/>
        </p:nvPicPr>
        <p:blipFill>
          <a:blip r:embed="rId17">
            <a:alphaModFix/>
          </a:blip>
          <a:stretch>
            <a:fillRect/>
          </a:stretch>
        </p:blipFill>
        <p:spPr>
          <a:xfrm>
            <a:off x="1792394" y="941530"/>
            <a:ext cx="2135604" cy="822950"/>
          </a:xfrm>
          <a:prstGeom prst="rect">
            <a:avLst/>
          </a:prstGeom>
          <a:noFill/>
          <a:ln>
            <a:noFill/>
          </a:ln>
        </p:spPr>
      </p:pic>
      <p:grpSp>
        <p:nvGrpSpPr>
          <p:cNvPr id="324" name="Google Shape;324;p39"/>
          <p:cNvGrpSpPr/>
          <p:nvPr/>
        </p:nvGrpSpPr>
        <p:grpSpPr>
          <a:xfrm>
            <a:off x="0" y="4089875"/>
            <a:ext cx="9067800" cy="1192163"/>
            <a:chOff x="0" y="4089875"/>
            <a:chExt cx="9067800" cy="1192163"/>
          </a:xfrm>
        </p:grpSpPr>
        <p:pic>
          <p:nvPicPr>
            <p:cNvPr id="325" name="Google Shape;325;p39"/>
            <p:cNvPicPr preferRelativeResize="0"/>
            <p:nvPr/>
          </p:nvPicPr>
          <p:blipFill>
            <a:blip r:embed="rId18">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26" name="Google Shape;326;p39"/>
            <p:cNvPicPr preferRelativeResize="0"/>
            <p:nvPr/>
          </p:nvPicPr>
          <p:blipFill rotWithShape="1">
            <a:blip r:embed="rId19">
              <a:alphaModFix/>
            </a:blip>
            <a:srcRect b="0" l="0" r="0" t="0"/>
            <a:stretch/>
          </p:blipFill>
          <p:spPr>
            <a:xfrm>
              <a:off x="0" y="4714071"/>
              <a:ext cx="1227411" cy="429442"/>
            </a:xfrm>
            <a:prstGeom prst="rect">
              <a:avLst/>
            </a:prstGeom>
            <a:noFill/>
            <a:ln>
              <a:noFill/>
            </a:ln>
          </p:spPr>
        </p:pic>
        <p:sp>
          <p:nvSpPr>
            <p:cNvPr id="327" name="Google Shape;327;p39"/>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28" name="Google Shape;328;p39"/>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0"/>
          <p:cNvSpPr txBox="1"/>
          <p:nvPr/>
        </p:nvSpPr>
        <p:spPr>
          <a:xfrm>
            <a:off x="360000" y="941525"/>
            <a:ext cx="7983900" cy="35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Sintony"/>
                <a:ea typeface="Sintony"/>
                <a:cs typeface="Sintony"/>
                <a:sym typeface="Sintony"/>
              </a:rPr>
              <a:t>Start doing things!</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rPr b="1" lang="en-GB">
                <a:latin typeface="Sintony"/>
                <a:ea typeface="Sintony"/>
                <a:cs typeface="Sintony"/>
                <a:sym typeface="Sintony"/>
              </a:rPr>
              <a:t>B</a:t>
            </a:r>
            <a:r>
              <a:rPr b="1" lang="en-GB">
                <a:latin typeface="Sintony"/>
                <a:ea typeface="Sintony"/>
                <a:cs typeface="Sintony"/>
                <a:sym typeface="Sintony"/>
              </a:rPr>
              <a:t>ecome a member of OSGeo Oceania</a:t>
            </a:r>
            <a:r>
              <a:rPr lang="en-GB">
                <a:latin typeface="Sintony"/>
                <a:ea typeface="Sintony"/>
                <a:cs typeface="Sintony"/>
                <a:sym typeface="Sintony"/>
              </a:rPr>
              <a:t> *and* OSGeo. Why not both?</a:t>
            </a:r>
            <a:endParaRPr>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Join/contribute to a Project:</a:t>
            </a:r>
            <a:r>
              <a:rPr lang="en-GB">
                <a:solidFill>
                  <a:schemeClr val="dk1"/>
                </a:solidFill>
                <a:latin typeface="Sintony"/>
                <a:ea typeface="Sintony"/>
                <a:cs typeface="Sintony"/>
                <a:sym typeface="Sintony"/>
              </a:rPr>
              <a:t> code, sponsorship,  documentation writing, </a:t>
            </a:r>
            <a:r>
              <a:rPr b="1" lang="en-GB">
                <a:solidFill>
                  <a:schemeClr val="dk1"/>
                </a:solidFill>
                <a:latin typeface="Sintony"/>
                <a:ea typeface="Sintony"/>
                <a:cs typeface="Sintony"/>
                <a:sym typeface="Sintony"/>
              </a:rPr>
              <a:t>translations</a:t>
            </a:r>
            <a:r>
              <a:rPr lang="en-GB">
                <a:solidFill>
                  <a:schemeClr val="dk1"/>
                </a:solidFill>
                <a:latin typeface="Sintony"/>
                <a:ea typeface="Sintony"/>
                <a:cs typeface="Sintony"/>
                <a:sym typeface="Sintony"/>
              </a:rPr>
              <a:t>, presentations/workshops, bug reports, use in classroom etc.</a:t>
            </a:r>
            <a:endParaRPr>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Join a committee</a:t>
            </a:r>
            <a:endParaRPr b="1">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Join an initiative</a:t>
            </a:r>
            <a:r>
              <a:rPr lang="en-GB">
                <a:solidFill>
                  <a:schemeClr val="dk1"/>
                </a:solidFill>
                <a:latin typeface="Sintony"/>
                <a:ea typeface="Sintony"/>
                <a:cs typeface="Sintony"/>
                <a:sym typeface="Sintony"/>
              </a:rPr>
              <a:t> (GeoForAll, GSoC, Travel Grant, Standards)</a:t>
            </a:r>
            <a:endParaRPr>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Host/organize events </a:t>
            </a:r>
            <a:r>
              <a:rPr lang="en-GB">
                <a:solidFill>
                  <a:schemeClr val="dk1"/>
                </a:solidFill>
                <a:latin typeface="Sintony"/>
                <a:ea typeface="Sintony"/>
                <a:cs typeface="Sintony"/>
                <a:sym typeface="Sintony"/>
              </a:rPr>
              <a:t>(code sprints, mapathons, hackathons)</a:t>
            </a:r>
            <a:endParaRPr>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Outreach:</a:t>
            </a:r>
            <a:r>
              <a:rPr lang="en-GB">
                <a:solidFill>
                  <a:schemeClr val="dk1"/>
                </a:solidFill>
                <a:latin typeface="Sintony"/>
                <a:ea typeface="Sintony"/>
                <a:cs typeface="Sintony"/>
                <a:sym typeface="Sintony"/>
              </a:rPr>
              <a:t> Help maintain the web site, contact governments/organizations to promote FOSS.</a:t>
            </a:r>
            <a:endParaRPr>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Get involved in Partnership buildup</a:t>
            </a:r>
            <a:r>
              <a:rPr lang="en-GB">
                <a:solidFill>
                  <a:schemeClr val="dk1"/>
                </a:solidFill>
                <a:latin typeface="Sintony"/>
                <a:ea typeface="Sintony"/>
                <a:cs typeface="Sintony"/>
                <a:sym typeface="Sintony"/>
              </a:rPr>
              <a:t> (e.g. Sponsorship, Standards, OGC, MOUs)</a:t>
            </a:r>
            <a:endParaRPr>
              <a:solidFill>
                <a:schemeClr val="dk1"/>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Join/build Local Chapters</a:t>
            </a:r>
            <a:endParaRPr b="1">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sp>
        <p:nvSpPr>
          <p:cNvPr id="334" name="Google Shape;334;p40"/>
          <p:cNvSpPr txBox="1"/>
          <p:nvPr/>
        </p:nvSpPr>
        <p:spPr>
          <a:xfrm>
            <a:off x="360000" y="131275"/>
            <a:ext cx="7597200" cy="60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How do we help to shape OSGeo?</a:t>
            </a:r>
            <a:endParaRPr b="1" sz="2400">
              <a:latin typeface="Miriam Libre"/>
              <a:ea typeface="Miriam Libre"/>
              <a:cs typeface="Miriam Libre"/>
              <a:sym typeface="Miriam Libre"/>
            </a:endParaRPr>
          </a:p>
        </p:txBody>
      </p:sp>
      <p:grpSp>
        <p:nvGrpSpPr>
          <p:cNvPr id="335" name="Google Shape;335;p40"/>
          <p:cNvGrpSpPr/>
          <p:nvPr/>
        </p:nvGrpSpPr>
        <p:grpSpPr>
          <a:xfrm>
            <a:off x="0" y="4089875"/>
            <a:ext cx="9067800" cy="1192163"/>
            <a:chOff x="0" y="4089875"/>
            <a:chExt cx="9067800" cy="1192163"/>
          </a:xfrm>
        </p:grpSpPr>
        <p:pic>
          <p:nvPicPr>
            <p:cNvPr id="336" name="Google Shape;336;p40"/>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37" name="Google Shape;337;p40"/>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338" name="Google Shape;338;p40"/>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39" name="Google Shape;339;p40"/>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1"/>
          <p:cNvSpPr txBox="1"/>
          <p:nvPr>
            <p:ph type="title"/>
          </p:nvPr>
        </p:nvSpPr>
        <p:spPr>
          <a:xfrm>
            <a:off x="360000" y="1642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Get involved: starting out...</a:t>
            </a:r>
            <a:endParaRPr b="1" sz="2400">
              <a:latin typeface="Miriam Libre"/>
              <a:ea typeface="Miriam Libre"/>
              <a:cs typeface="Miriam Libre"/>
              <a:sym typeface="Miriam Libre"/>
            </a:endParaRPr>
          </a:p>
        </p:txBody>
      </p:sp>
      <p:sp>
        <p:nvSpPr>
          <p:cNvPr id="345" name="Google Shape;345;p41"/>
          <p:cNvSpPr txBox="1"/>
          <p:nvPr/>
        </p:nvSpPr>
        <p:spPr>
          <a:xfrm>
            <a:off x="360000" y="941525"/>
            <a:ext cx="7449300" cy="29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393F"/>
                </a:solidFill>
                <a:uFill>
                  <a:noFill/>
                </a:uFill>
                <a:latin typeface="Sintony"/>
                <a:ea typeface="Sintony"/>
                <a:cs typeface="Sintony"/>
                <a:sym typeface="Sintony"/>
                <a:hlinkClick r:id="rId3">
                  <a:extLst>
                    <a:ext uri="{A12FA001-AC4F-418D-AE19-62706E023703}">
                      <ahyp:hlinkClr val="tx"/>
                    </a:ext>
                  </a:extLst>
                </a:hlinkClick>
              </a:rPr>
              <a:t>www.osgeo.org/community/getting-started-osgeo/</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b="1">
              <a:solidFill>
                <a:srgbClr val="00393F"/>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uFill>
                  <a:noFill/>
                </a:uFill>
                <a:latin typeface="Sintony"/>
                <a:ea typeface="Sintony"/>
                <a:cs typeface="Sintony"/>
                <a:sym typeface="Sintony"/>
                <a:hlinkClick r:id="rId4">
                  <a:extLst>
                    <a:ext uri="{A12FA001-AC4F-418D-AE19-62706E023703}">
                      <ahyp:hlinkClr val="tx"/>
                    </a:ext>
                  </a:extLst>
                </a:hlinkClick>
              </a:rPr>
              <a:t>help.openstreetmap.org/questions/6/how-do-i-get-started-with-openstreetmap</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b="1">
              <a:latin typeface="Sintony"/>
              <a:ea typeface="Sintony"/>
              <a:cs typeface="Sintony"/>
              <a:sym typeface="Sintony"/>
            </a:endParaRPr>
          </a:p>
          <a:p>
            <a:pPr indent="0" lvl="0" marL="0" rtl="0" algn="l">
              <a:spcBef>
                <a:spcPts val="0"/>
              </a:spcBef>
              <a:spcAft>
                <a:spcPts val="0"/>
              </a:spcAft>
              <a:buNone/>
            </a:pPr>
            <a:r>
              <a:rPr b="1" lang="en-GB">
                <a:latin typeface="Sintony"/>
                <a:ea typeface="Sintony"/>
                <a:cs typeface="Sintony"/>
                <a:sym typeface="Sintony"/>
              </a:rPr>
              <a:t>t</a:t>
            </a:r>
            <a:r>
              <a:rPr b="1" lang="en-GB">
                <a:solidFill>
                  <a:srgbClr val="00393F"/>
                </a:solidFill>
                <a:uFill>
                  <a:noFill/>
                </a:uFill>
                <a:latin typeface="Sintony"/>
                <a:ea typeface="Sintony"/>
                <a:cs typeface="Sintony"/>
                <a:sym typeface="Sintony"/>
                <a:hlinkClick r:id="rId5">
                  <a:extLst>
                    <a:ext uri="{A12FA001-AC4F-418D-AE19-62706E023703}">
                      <ahyp:hlinkClr val="tx"/>
                    </a:ext>
                  </a:extLst>
                </a:hlinkClick>
              </a:rPr>
              <a:t>asks.hotosm.org</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a:solidFill>
                <a:srgbClr val="00393F"/>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latin typeface="Sintony"/>
                <a:ea typeface="Sintony"/>
                <a:cs typeface="Sintony"/>
                <a:sym typeface="Sintony"/>
              </a:rPr>
              <a:t>Attend events:</a:t>
            </a:r>
            <a:r>
              <a:rPr lang="en-GB">
                <a:solidFill>
                  <a:srgbClr val="00393F"/>
                </a:solidFill>
                <a:latin typeface="Sintony"/>
                <a:ea typeface="Sintony"/>
                <a:cs typeface="Sintony"/>
                <a:sym typeface="Sintony"/>
              </a:rPr>
              <a:t> local informal gatherings, maptime, mapathons, FOSS4G conferences, code sprints…</a:t>
            </a:r>
            <a:endParaRPr>
              <a:solidFill>
                <a:srgbClr val="00393F"/>
              </a:solidFill>
              <a:latin typeface="Sintony"/>
              <a:ea typeface="Sintony"/>
              <a:cs typeface="Sintony"/>
              <a:sym typeface="Sintony"/>
            </a:endParaRPr>
          </a:p>
          <a:p>
            <a:pPr indent="0" lvl="0" marL="0" rtl="0" algn="l">
              <a:spcBef>
                <a:spcPts val="0"/>
              </a:spcBef>
              <a:spcAft>
                <a:spcPts val="0"/>
              </a:spcAft>
              <a:buNone/>
            </a:pPr>
            <a:r>
              <a:t/>
            </a:r>
            <a:endParaRPr>
              <a:solidFill>
                <a:srgbClr val="00393F"/>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latin typeface="Sintony"/>
                <a:ea typeface="Sintony"/>
                <a:cs typeface="Sintony"/>
                <a:sym typeface="Sintony"/>
              </a:rPr>
              <a:t>Listen in:</a:t>
            </a:r>
            <a:r>
              <a:rPr lang="en-GB">
                <a:solidFill>
                  <a:srgbClr val="00393F"/>
                </a:solidFill>
                <a:latin typeface="Sintony"/>
                <a:ea typeface="Sintony"/>
                <a:cs typeface="Sintony"/>
                <a:sym typeface="Sintony"/>
              </a:rPr>
              <a:t> OSGeo and OSGeo Oceania board meetings are open for anyone to attend.</a:t>
            </a:r>
            <a:br>
              <a:rPr lang="en-GB">
                <a:solidFill>
                  <a:srgbClr val="00393F"/>
                </a:solidFill>
                <a:latin typeface="Sintony"/>
                <a:ea typeface="Sintony"/>
                <a:cs typeface="Sintony"/>
                <a:sym typeface="Sintony"/>
              </a:rPr>
            </a:br>
            <a:br>
              <a:rPr lang="en-GB">
                <a:solidFill>
                  <a:srgbClr val="00393F"/>
                </a:solidFill>
                <a:latin typeface="Sintony"/>
                <a:ea typeface="Sintony"/>
                <a:cs typeface="Sintony"/>
                <a:sym typeface="Sintony"/>
              </a:rPr>
            </a:br>
            <a:r>
              <a:rPr b="1" lang="en-GB">
                <a:solidFill>
                  <a:srgbClr val="00393F"/>
                </a:solidFill>
                <a:latin typeface="Sintony"/>
                <a:ea typeface="Sintony"/>
                <a:cs typeface="Sintony"/>
                <a:sym typeface="Sintony"/>
              </a:rPr>
              <a:t>Ask:</a:t>
            </a:r>
            <a:r>
              <a:rPr lang="en-GB">
                <a:solidFill>
                  <a:srgbClr val="00393F"/>
                </a:solidFill>
                <a:latin typeface="Sintony"/>
                <a:ea typeface="Sintony"/>
                <a:cs typeface="Sintony"/>
                <a:sym typeface="Sintony"/>
              </a:rPr>
              <a:t> just ask people like me! If you’re interested and don’t know where to start, we can help.</a:t>
            </a:r>
            <a:endParaRPr>
              <a:solidFill>
                <a:srgbClr val="00393F"/>
              </a:solidFill>
              <a:latin typeface="Sintony"/>
              <a:ea typeface="Sintony"/>
              <a:cs typeface="Sintony"/>
              <a:sym typeface="Sintony"/>
            </a:endParaRPr>
          </a:p>
          <a:p>
            <a:pPr indent="0" lvl="0" marL="0" rtl="0" algn="l">
              <a:spcBef>
                <a:spcPts val="0"/>
              </a:spcBef>
              <a:spcAft>
                <a:spcPts val="0"/>
              </a:spcAft>
              <a:buNone/>
            </a:pPr>
            <a:r>
              <a:t/>
            </a:r>
            <a:endParaRPr>
              <a:solidFill>
                <a:srgbClr val="00393F"/>
              </a:solidFill>
              <a:latin typeface="Sintony"/>
              <a:ea typeface="Sintony"/>
              <a:cs typeface="Sintony"/>
              <a:sym typeface="Sintony"/>
            </a:endParaRPr>
          </a:p>
          <a:p>
            <a:pPr indent="0" lvl="0" marL="0" rtl="0" algn="l">
              <a:spcBef>
                <a:spcPts val="0"/>
              </a:spcBef>
              <a:spcAft>
                <a:spcPts val="0"/>
              </a:spcAft>
              <a:buNone/>
            </a:pPr>
            <a:r>
              <a:rPr lang="en-GB">
                <a:solidFill>
                  <a:srgbClr val="00393F"/>
                </a:solidFill>
                <a:latin typeface="Sintony"/>
                <a:ea typeface="Sintony"/>
                <a:cs typeface="Sintony"/>
                <a:sym typeface="Sintony"/>
              </a:rPr>
              <a:t>…challenge: how do we find out about all these events, who these people are?</a:t>
            </a:r>
            <a:endParaRPr>
              <a:solidFill>
                <a:srgbClr val="00393F"/>
              </a:solidFill>
              <a:latin typeface="Sintony"/>
              <a:ea typeface="Sintony"/>
              <a:cs typeface="Sintony"/>
              <a:sym typeface="Sintony"/>
            </a:endParaRPr>
          </a:p>
        </p:txBody>
      </p:sp>
      <p:grpSp>
        <p:nvGrpSpPr>
          <p:cNvPr id="346" name="Google Shape;346;p41"/>
          <p:cNvGrpSpPr/>
          <p:nvPr/>
        </p:nvGrpSpPr>
        <p:grpSpPr>
          <a:xfrm>
            <a:off x="0" y="4089875"/>
            <a:ext cx="9067800" cy="1192163"/>
            <a:chOff x="0" y="4089875"/>
            <a:chExt cx="9067800" cy="1192163"/>
          </a:xfrm>
        </p:grpSpPr>
        <p:pic>
          <p:nvPicPr>
            <p:cNvPr id="347" name="Google Shape;347;p41"/>
            <p:cNvPicPr preferRelativeResize="0"/>
            <p:nvPr/>
          </p:nvPicPr>
          <p:blipFill>
            <a:blip r:embed="rId6">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48" name="Google Shape;348;p41"/>
            <p:cNvPicPr preferRelativeResize="0"/>
            <p:nvPr/>
          </p:nvPicPr>
          <p:blipFill rotWithShape="1">
            <a:blip r:embed="rId7">
              <a:alphaModFix/>
            </a:blip>
            <a:srcRect b="0" l="0" r="0" t="0"/>
            <a:stretch/>
          </p:blipFill>
          <p:spPr>
            <a:xfrm>
              <a:off x="0" y="4714071"/>
              <a:ext cx="1227411" cy="429442"/>
            </a:xfrm>
            <a:prstGeom prst="rect">
              <a:avLst/>
            </a:prstGeom>
            <a:noFill/>
            <a:ln>
              <a:noFill/>
            </a:ln>
          </p:spPr>
        </p:pic>
        <p:sp>
          <p:nvSpPr>
            <p:cNvPr id="349" name="Google Shape;349;p41"/>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50" name="Google Shape;350;p41"/>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Talking with the open geospatial community</a:t>
            </a:r>
            <a:endParaRPr b="1" sz="2400">
              <a:latin typeface="Miriam Libre"/>
              <a:ea typeface="Miriam Libre"/>
              <a:cs typeface="Miriam Libre"/>
              <a:sym typeface="Miriam Libre"/>
            </a:endParaRPr>
          </a:p>
        </p:txBody>
      </p:sp>
      <p:sp>
        <p:nvSpPr>
          <p:cNvPr id="356" name="Google Shape;356;p42"/>
          <p:cNvSpPr txBox="1"/>
          <p:nvPr/>
        </p:nvSpPr>
        <p:spPr>
          <a:xfrm>
            <a:off x="360000" y="941525"/>
            <a:ext cx="7449300" cy="46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1"/>
                </a:solidFill>
                <a:latin typeface="Sintony"/>
                <a:ea typeface="Sintony"/>
                <a:cs typeface="Sintony"/>
                <a:sym typeface="Sintony"/>
              </a:rPr>
              <a:t>Discussion mailing lists:</a:t>
            </a:r>
            <a:endParaRPr b="1" sz="1600">
              <a:solidFill>
                <a:schemeClr val="dk1"/>
              </a:solidFill>
              <a:latin typeface="Sintony"/>
              <a:ea typeface="Sintony"/>
              <a:cs typeface="Sintony"/>
              <a:sym typeface="Sintony"/>
            </a:endParaRPr>
          </a:p>
          <a:p>
            <a:pPr indent="0" lvl="0" marL="0" rtl="0" algn="l">
              <a:spcBef>
                <a:spcPts val="0"/>
              </a:spcBef>
              <a:spcAft>
                <a:spcPts val="0"/>
              </a:spcAft>
              <a:buNone/>
            </a:pPr>
            <a:r>
              <a:t/>
            </a:r>
            <a:endParaRPr b="1">
              <a:solidFill>
                <a:schemeClr val="dk1"/>
              </a:solidFill>
              <a:latin typeface="Sintony"/>
              <a:ea typeface="Sintony"/>
              <a:cs typeface="Sintony"/>
              <a:sym typeface="Sintony"/>
            </a:endParaRPr>
          </a:p>
          <a:p>
            <a:pPr indent="0" lvl="0" marL="0" rtl="0" algn="l">
              <a:spcBef>
                <a:spcPts val="0"/>
              </a:spcBef>
              <a:spcAft>
                <a:spcPts val="0"/>
              </a:spcAft>
              <a:buNone/>
            </a:pPr>
            <a:r>
              <a:rPr b="1" lang="en-GB">
                <a:solidFill>
                  <a:schemeClr val="dk1"/>
                </a:solidFill>
                <a:latin typeface="Sintony"/>
                <a:ea typeface="Sintony"/>
                <a:cs typeface="Sintony"/>
                <a:sym typeface="Sintony"/>
              </a:rPr>
              <a:t>OSGeo Oceania general discussion:</a:t>
            </a:r>
            <a:endParaRPr b="1">
              <a:solidFill>
                <a:schemeClr val="dk1"/>
              </a:solidFill>
              <a:latin typeface="Sintony"/>
              <a:ea typeface="Sintony"/>
              <a:cs typeface="Sintony"/>
              <a:sym typeface="Sintony"/>
            </a:endParaRPr>
          </a:p>
          <a:p>
            <a:pPr indent="0" lvl="0" marL="0" rtl="0" algn="l">
              <a:spcBef>
                <a:spcPts val="0"/>
              </a:spcBef>
              <a:spcAft>
                <a:spcPts val="0"/>
              </a:spcAft>
              <a:buNone/>
            </a:pPr>
            <a:r>
              <a:rPr lang="en-GB" sz="1200">
                <a:solidFill>
                  <a:srgbClr val="00393F"/>
                </a:solidFill>
                <a:uFill>
                  <a:noFill/>
                </a:uFill>
                <a:latin typeface="Sintony"/>
                <a:ea typeface="Sintony"/>
                <a:cs typeface="Sintony"/>
                <a:sym typeface="Sintony"/>
                <a:hlinkClick r:id="rId3">
                  <a:extLst>
                    <a:ext uri="{A12FA001-AC4F-418D-AE19-62706E023703}">
                      <ahyp:hlinkClr val="tx"/>
                    </a:ext>
                  </a:extLst>
                </a:hlinkClick>
              </a:rPr>
              <a:t>https://lists.osgeo.org/mailman/listinfo/oceania</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b="1">
              <a:solidFill>
                <a:schemeClr val="dk1"/>
              </a:solidFill>
              <a:latin typeface="Sintony"/>
              <a:ea typeface="Sintony"/>
              <a:cs typeface="Sintony"/>
              <a:sym typeface="Sintony"/>
            </a:endParaRPr>
          </a:p>
          <a:p>
            <a:pPr indent="0" lvl="0" marL="0" rtl="0" algn="l">
              <a:spcBef>
                <a:spcPts val="0"/>
              </a:spcBef>
              <a:spcAft>
                <a:spcPts val="0"/>
              </a:spcAft>
              <a:buNone/>
            </a:pPr>
            <a:r>
              <a:rPr b="1" lang="en-GB">
                <a:solidFill>
                  <a:schemeClr val="dk1"/>
                </a:solidFill>
                <a:latin typeface="Sintony"/>
                <a:ea typeface="Sintony"/>
                <a:cs typeface="Sintony"/>
                <a:sym typeface="Sintony"/>
              </a:rPr>
              <a:t>OpenStreetMap list for the Tahiti / French Polynesia community:</a:t>
            </a:r>
            <a:endParaRPr b="1">
              <a:solidFill>
                <a:schemeClr val="dk1"/>
              </a:solidFill>
              <a:latin typeface="Sintony"/>
              <a:ea typeface="Sintony"/>
              <a:cs typeface="Sintony"/>
              <a:sym typeface="Sintony"/>
            </a:endParaRPr>
          </a:p>
          <a:p>
            <a:pPr indent="0" lvl="0" marL="0" rtl="0" algn="l">
              <a:spcBef>
                <a:spcPts val="0"/>
              </a:spcBef>
              <a:spcAft>
                <a:spcPts val="0"/>
              </a:spcAft>
              <a:buNone/>
            </a:pPr>
            <a:r>
              <a:rPr lang="en-GB" sz="1200">
                <a:solidFill>
                  <a:srgbClr val="00393F"/>
                </a:solidFill>
                <a:uFill>
                  <a:noFill/>
                </a:uFill>
                <a:latin typeface="Sintony"/>
                <a:ea typeface="Sintony"/>
                <a:cs typeface="Sintony"/>
                <a:sym typeface="Sintony"/>
                <a:hlinkClick r:id="rId4">
                  <a:extLst>
                    <a:ext uri="{A12FA001-AC4F-418D-AE19-62706E023703}">
                      <ahyp:hlinkClr val="tx"/>
                    </a:ext>
                  </a:extLst>
                </a:hlinkClick>
              </a:rPr>
              <a:t>https://listes.openstreetmap.fr/wws/info/local-polynesie</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b="1">
              <a:solidFill>
                <a:schemeClr val="dk1"/>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latin typeface="Sintony"/>
                <a:ea typeface="Sintony"/>
                <a:cs typeface="Sintony"/>
                <a:sym typeface="Sintony"/>
              </a:rPr>
              <a:t>OpenStreetMap Australia general discussion:</a:t>
            </a:r>
            <a:br>
              <a:rPr lang="en-GB">
                <a:solidFill>
                  <a:srgbClr val="00393F"/>
                </a:solidFill>
                <a:latin typeface="Sintony"/>
                <a:ea typeface="Sintony"/>
                <a:cs typeface="Sintony"/>
                <a:sym typeface="Sintony"/>
              </a:rPr>
            </a:br>
            <a:r>
              <a:rPr lang="en-GB">
                <a:solidFill>
                  <a:srgbClr val="00393F"/>
                </a:solidFill>
                <a:uFill>
                  <a:noFill/>
                </a:uFill>
                <a:latin typeface="Sintony"/>
                <a:ea typeface="Sintony"/>
                <a:cs typeface="Sintony"/>
                <a:sym typeface="Sintony"/>
                <a:hlinkClick r:id="rId5">
                  <a:extLst>
                    <a:ext uri="{A12FA001-AC4F-418D-AE19-62706E023703}">
                      <ahyp:hlinkClr val="tx"/>
                    </a:ext>
                  </a:extLst>
                </a:hlinkClick>
              </a:rPr>
              <a:t>https://lists.openstreetmap.org/listinfo/talk-au</a:t>
            </a:r>
            <a:endParaRPr>
              <a:solidFill>
                <a:srgbClr val="00393F"/>
              </a:solidFill>
              <a:latin typeface="Sintony"/>
              <a:ea typeface="Sintony"/>
              <a:cs typeface="Sintony"/>
              <a:sym typeface="Sintony"/>
            </a:endParaRPr>
          </a:p>
          <a:p>
            <a:pPr indent="0" lvl="0" marL="0" rtl="0" algn="l">
              <a:spcBef>
                <a:spcPts val="0"/>
              </a:spcBef>
              <a:spcAft>
                <a:spcPts val="0"/>
              </a:spcAft>
              <a:buNone/>
            </a:pPr>
            <a:br>
              <a:rPr lang="en-GB">
                <a:solidFill>
                  <a:schemeClr val="dk1"/>
                </a:solidFill>
                <a:latin typeface="Sintony"/>
                <a:ea typeface="Sintony"/>
                <a:cs typeface="Sintony"/>
                <a:sym typeface="Sintony"/>
              </a:rPr>
            </a:br>
            <a:r>
              <a:rPr b="1" lang="en-GB">
                <a:solidFill>
                  <a:schemeClr val="dk1"/>
                </a:solidFill>
                <a:latin typeface="Sintony"/>
                <a:ea typeface="Sintony"/>
                <a:cs typeface="Sintony"/>
                <a:sym typeface="Sintony"/>
              </a:rPr>
              <a:t>OpenStreetMap Aotearoa/New Zealand general discussion:</a:t>
            </a:r>
            <a:endParaRPr b="1">
              <a:solidFill>
                <a:schemeClr val="dk1"/>
              </a:solidFill>
              <a:latin typeface="Sintony"/>
              <a:ea typeface="Sintony"/>
              <a:cs typeface="Sintony"/>
              <a:sym typeface="Sintony"/>
            </a:endParaRPr>
          </a:p>
          <a:p>
            <a:pPr indent="0" lvl="0" marL="0" rtl="0" algn="l">
              <a:spcBef>
                <a:spcPts val="0"/>
              </a:spcBef>
              <a:spcAft>
                <a:spcPts val="0"/>
              </a:spcAft>
              <a:buNone/>
            </a:pPr>
            <a:r>
              <a:rPr lang="en-GB" sz="1200">
                <a:solidFill>
                  <a:srgbClr val="00393F"/>
                </a:solidFill>
                <a:uFill>
                  <a:noFill/>
                </a:uFill>
                <a:latin typeface="Sintony"/>
                <a:ea typeface="Sintony"/>
                <a:cs typeface="Sintony"/>
                <a:sym typeface="Sintony"/>
                <a:hlinkClick r:id="rId6">
                  <a:extLst>
                    <a:ext uri="{A12FA001-AC4F-418D-AE19-62706E023703}">
                      <ahyp:hlinkClr val="tx"/>
                    </a:ext>
                  </a:extLst>
                </a:hlinkClick>
              </a:rPr>
              <a:t>https://lists.openstreetmap.org/listinfo/talk-nz</a:t>
            </a:r>
            <a:endParaRPr b="1">
              <a:solidFill>
                <a:srgbClr val="00393F"/>
              </a:solidFill>
              <a:latin typeface="Sintony"/>
              <a:ea typeface="Sintony"/>
              <a:cs typeface="Sintony"/>
              <a:sym typeface="Sintony"/>
            </a:endParaRPr>
          </a:p>
          <a:p>
            <a:pPr indent="0" lvl="0" marL="0" rtl="0" algn="l">
              <a:spcBef>
                <a:spcPts val="0"/>
              </a:spcBef>
              <a:spcAft>
                <a:spcPts val="0"/>
              </a:spcAft>
              <a:buNone/>
            </a:pPr>
            <a:r>
              <a:t/>
            </a:r>
            <a:endParaRPr b="1">
              <a:solidFill>
                <a:schemeClr val="dk1"/>
              </a:solidFill>
              <a:latin typeface="Sintony"/>
              <a:ea typeface="Sintony"/>
              <a:cs typeface="Sintony"/>
              <a:sym typeface="Sintony"/>
            </a:endParaRPr>
          </a:p>
          <a:p>
            <a:pPr indent="0" lvl="0" marL="0" rtl="0" algn="l">
              <a:spcBef>
                <a:spcPts val="0"/>
              </a:spcBef>
              <a:spcAft>
                <a:spcPts val="0"/>
              </a:spcAft>
              <a:buClr>
                <a:schemeClr val="dk1"/>
              </a:buClr>
              <a:buSzPts val="1100"/>
              <a:buFont typeface="Arial"/>
              <a:buNone/>
            </a:pPr>
            <a:r>
              <a:rPr b="1" lang="en-GB">
                <a:solidFill>
                  <a:schemeClr val="dk1"/>
                </a:solidFill>
                <a:latin typeface="Sintony"/>
                <a:ea typeface="Sintony"/>
                <a:cs typeface="Sintony"/>
                <a:sym typeface="Sintony"/>
              </a:rPr>
              <a:t>OSGeo general discussion:</a:t>
            </a:r>
            <a:endParaRPr b="1">
              <a:solidFill>
                <a:schemeClr val="dk1"/>
              </a:solidFill>
              <a:latin typeface="Sintony"/>
              <a:ea typeface="Sintony"/>
              <a:cs typeface="Sintony"/>
              <a:sym typeface="Sintony"/>
            </a:endParaRPr>
          </a:p>
          <a:p>
            <a:pPr indent="0" lvl="0" marL="0" rtl="0" algn="l">
              <a:spcBef>
                <a:spcPts val="0"/>
              </a:spcBef>
              <a:spcAft>
                <a:spcPts val="0"/>
              </a:spcAft>
              <a:buClr>
                <a:schemeClr val="dk1"/>
              </a:buClr>
              <a:buSzPts val="1100"/>
              <a:buFont typeface="Arial"/>
              <a:buNone/>
            </a:pPr>
            <a:r>
              <a:rPr lang="en-GB" sz="1200">
                <a:solidFill>
                  <a:srgbClr val="00393F"/>
                </a:solidFill>
                <a:uFill>
                  <a:noFill/>
                </a:uFill>
                <a:latin typeface="Sintony"/>
                <a:ea typeface="Sintony"/>
                <a:cs typeface="Sintony"/>
                <a:sym typeface="Sintony"/>
                <a:hlinkClick r:id="rId7">
                  <a:extLst>
                    <a:ext uri="{A12FA001-AC4F-418D-AE19-62706E023703}">
                      <ahyp:hlinkClr val="tx"/>
                    </a:ext>
                  </a:extLst>
                </a:hlinkClick>
              </a:rPr>
              <a:t>https://lists.osgeo.org/mailman/listinfo/discuss</a:t>
            </a:r>
            <a:endParaRPr b="1" sz="1200">
              <a:solidFill>
                <a:srgbClr val="00393F"/>
              </a:solidFill>
              <a:latin typeface="Sintony"/>
              <a:ea typeface="Sintony"/>
              <a:cs typeface="Sintony"/>
              <a:sym typeface="Sintony"/>
            </a:endParaRPr>
          </a:p>
          <a:p>
            <a:pPr indent="0" lvl="0" marL="0" rtl="0" algn="l">
              <a:spcBef>
                <a:spcPts val="0"/>
              </a:spcBef>
              <a:spcAft>
                <a:spcPts val="0"/>
              </a:spcAft>
              <a:buNone/>
            </a:pPr>
            <a:r>
              <a:t/>
            </a:r>
            <a:endParaRPr b="1">
              <a:latin typeface="Sintony"/>
              <a:ea typeface="Sintony"/>
              <a:cs typeface="Sintony"/>
              <a:sym typeface="Sintony"/>
            </a:endParaRPr>
          </a:p>
          <a:p>
            <a:pPr indent="0" lvl="0" marL="0" rtl="0" algn="l">
              <a:spcBef>
                <a:spcPts val="0"/>
              </a:spcBef>
              <a:spcAft>
                <a:spcPts val="0"/>
              </a:spcAft>
              <a:buNone/>
            </a:pPr>
            <a:br>
              <a:rPr lang="en-GB">
                <a:latin typeface="Sintony"/>
                <a:ea typeface="Sintony"/>
                <a:cs typeface="Sintony"/>
                <a:sym typeface="Sintony"/>
              </a:rPr>
            </a:br>
            <a:r>
              <a:rPr lang="en-GB">
                <a:latin typeface="Sintony"/>
                <a:ea typeface="Sintony"/>
                <a:cs typeface="Sintony"/>
                <a:sym typeface="Sintony"/>
              </a:rPr>
              <a:t> </a:t>
            </a:r>
            <a:br>
              <a:rPr lang="en-GB">
                <a:latin typeface="Sintony"/>
                <a:ea typeface="Sintony"/>
                <a:cs typeface="Sintony"/>
                <a:sym typeface="Sintony"/>
              </a:rPr>
            </a:br>
            <a:endParaRPr sz="1200">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a:p>
            <a:pPr indent="0" lvl="0" marL="0" rtl="0" algn="l">
              <a:spcBef>
                <a:spcPts val="0"/>
              </a:spcBef>
              <a:spcAft>
                <a:spcPts val="0"/>
              </a:spcAft>
              <a:buClr>
                <a:schemeClr val="dk1"/>
              </a:buClr>
              <a:buSzPts val="1100"/>
              <a:buFont typeface="Arial"/>
              <a:buNone/>
            </a:pPr>
            <a:r>
              <a:t/>
            </a:r>
            <a:endParaRPr b="1" sz="1200">
              <a:latin typeface="Sintony"/>
              <a:ea typeface="Sintony"/>
              <a:cs typeface="Sintony"/>
              <a:sym typeface="Sintony"/>
            </a:endParaRPr>
          </a:p>
        </p:txBody>
      </p:sp>
      <p:grpSp>
        <p:nvGrpSpPr>
          <p:cNvPr id="357" name="Google Shape;357;p42"/>
          <p:cNvGrpSpPr/>
          <p:nvPr/>
        </p:nvGrpSpPr>
        <p:grpSpPr>
          <a:xfrm>
            <a:off x="0" y="4089875"/>
            <a:ext cx="9067800" cy="1192163"/>
            <a:chOff x="0" y="4089875"/>
            <a:chExt cx="9067800" cy="1192163"/>
          </a:xfrm>
        </p:grpSpPr>
        <p:pic>
          <p:nvPicPr>
            <p:cNvPr id="358" name="Google Shape;358;p42"/>
            <p:cNvPicPr preferRelativeResize="0"/>
            <p:nvPr/>
          </p:nvPicPr>
          <p:blipFill>
            <a:blip r:embed="rId8">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59" name="Google Shape;359;p42"/>
            <p:cNvPicPr preferRelativeResize="0"/>
            <p:nvPr/>
          </p:nvPicPr>
          <p:blipFill rotWithShape="1">
            <a:blip r:embed="rId9">
              <a:alphaModFix/>
            </a:blip>
            <a:srcRect b="0" l="0" r="0" t="0"/>
            <a:stretch/>
          </p:blipFill>
          <p:spPr>
            <a:xfrm>
              <a:off x="0" y="4714071"/>
              <a:ext cx="1227411" cy="429442"/>
            </a:xfrm>
            <a:prstGeom prst="rect">
              <a:avLst/>
            </a:prstGeom>
            <a:noFill/>
            <a:ln>
              <a:noFill/>
            </a:ln>
          </p:spPr>
        </p:pic>
        <p:sp>
          <p:nvSpPr>
            <p:cNvPr id="360" name="Google Shape;360;p42"/>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61" name="Google Shape;361;p42"/>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3"/>
          <p:cNvSpPr txBox="1"/>
          <p:nvPr/>
        </p:nvSpPr>
        <p:spPr>
          <a:xfrm>
            <a:off x="360000" y="941525"/>
            <a:ext cx="5522400" cy="3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Sintony"/>
                <a:ea typeface="Sintony"/>
                <a:cs typeface="Sintony"/>
                <a:sym typeface="Sintony"/>
              </a:rPr>
              <a:t>Maptime Oceania slack channel</a:t>
            </a:r>
            <a:endParaRPr sz="1200">
              <a:solidFill>
                <a:srgbClr val="00393F"/>
              </a:solidFill>
              <a:latin typeface="Sintony"/>
              <a:ea typeface="Sintony"/>
              <a:cs typeface="Sintony"/>
              <a:sym typeface="Sintony"/>
            </a:endParaRPr>
          </a:p>
          <a:p>
            <a:pPr indent="0" lvl="0" marL="0" rtl="0" algn="l">
              <a:spcBef>
                <a:spcPts val="0"/>
              </a:spcBef>
              <a:spcAft>
                <a:spcPts val="0"/>
              </a:spcAft>
              <a:buNone/>
            </a:pPr>
            <a:r>
              <a:rPr lang="en-GB" sz="1200">
                <a:solidFill>
                  <a:srgbClr val="00393F"/>
                </a:solidFill>
                <a:uFill>
                  <a:noFill/>
                </a:uFill>
                <a:latin typeface="Sintony"/>
                <a:ea typeface="Sintony"/>
                <a:cs typeface="Sintony"/>
                <a:sym typeface="Sintony"/>
                <a:hlinkClick r:id="rId3">
                  <a:extLst>
                    <a:ext uri="{A12FA001-AC4F-418D-AE19-62706E023703}">
                      <ahyp:hlinkClr val="tx"/>
                    </a:ext>
                  </a:extLst>
                </a:hlinkClick>
              </a:rPr>
              <a:t>tinyurl.com/26jenv29</a:t>
            </a:r>
            <a:endParaRPr sz="1200">
              <a:solidFill>
                <a:srgbClr val="00393F"/>
              </a:solidFill>
              <a:latin typeface="Sintony"/>
              <a:ea typeface="Sintony"/>
              <a:cs typeface="Sintony"/>
              <a:sym typeface="Sintony"/>
            </a:endParaRPr>
          </a:p>
          <a:p>
            <a:pPr indent="0" lvl="0" marL="0" rtl="0" algn="l">
              <a:spcBef>
                <a:spcPts val="0"/>
              </a:spcBef>
              <a:spcAft>
                <a:spcPts val="0"/>
              </a:spcAft>
              <a:buClr>
                <a:schemeClr val="dk1"/>
              </a:buClr>
              <a:buSzPts val="1100"/>
              <a:buFont typeface="Arial"/>
              <a:buNone/>
            </a:pPr>
            <a:r>
              <a:t/>
            </a:r>
            <a:endParaRPr sz="1200">
              <a:solidFill>
                <a:srgbClr val="00393F"/>
              </a:solidFill>
              <a:latin typeface="Sintony"/>
              <a:ea typeface="Sintony"/>
              <a:cs typeface="Sintony"/>
              <a:sym typeface="Sintony"/>
            </a:endParaRPr>
          </a:p>
          <a:p>
            <a:pPr indent="0" lvl="0" marL="0" rtl="0" algn="l">
              <a:spcBef>
                <a:spcPts val="0"/>
              </a:spcBef>
              <a:spcAft>
                <a:spcPts val="0"/>
              </a:spcAft>
              <a:buNone/>
            </a:pPr>
            <a:r>
              <a:rPr b="1" lang="en-GB">
                <a:latin typeface="Sintony"/>
                <a:ea typeface="Sintony"/>
                <a:cs typeface="Sintony"/>
                <a:sym typeface="Sintony"/>
              </a:rPr>
              <a:t>OpenStreetMap Oceania discourse</a:t>
            </a:r>
            <a:endParaRPr b="1">
              <a:latin typeface="Sintony"/>
              <a:ea typeface="Sintony"/>
              <a:cs typeface="Sintony"/>
              <a:sym typeface="Sintony"/>
            </a:endParaRPr>
          </a:p>
          <a:p>
            <a:pPr indent="0" lvl="0" marL="0" rtl="0" algn="l">
              <a:spcBef>
                <a:spcPts val="0"/>
              </a:spcBef>
              <a:spcAft>
                <a:spcPts val="0"/>
              </a:spcAft>
              <a:buNone/>
            </a:pPr>
            <a:r>
              <a:rPr lang="en-GB" sz="1200">
                <a:solidFill>
                  <a:srgbClr val="00393F"/>
                </a:solidFill>
                <a:uFill>
                  <a:noFill/>
                </a:uFill>
                <a:latin typeface="Sintony"/>
                <a:ea typeface="Sintony"/>
                <a:cs typeface="Sintony"/>
                <a:sym typeface="Sintony"/>
                <a:hlinkClick r:id="rId4">
                  <a:extLst>
                    <a:ext uri="{A12FA001-AC4F-418D-AE19-62706E023703}">
                      <ahyp:hlinkClr val="tx"/>
                    </a:ext>
                  </a:extLst>
                </a:hlinkClick>
              </a:rPr>
              <a:t>community.openstreetmap.org/c/communities/oceania/73</a:t>
            </a:r>
            <a:endParaRPr b="1">
              <a:solidFill>
                <a:schemeClr val="dk1"/>
              </a:solidFill>
              <a:latin typeface="Sintony"/>
              <a:ea typeface="Sintony"/>
              <a:cs typeface="Sintony"/>
              <a:sym typeface="Sintony"/>
            </a:endParaRPr>
          </a:p>
          <a:p>
            <a:pPr indent="0" lvl="0" marL="0" rtl="0" algn="l">
              <a:spcBef>
                <a:spcPts val="0"/>
              </a:spcBef>
              <a:spcAft>
                <a:spcPts val="0"/>
              </a:spcAft>
              <a:buNone/>
            </a:pPr>
            <a:br>
              <a:rPr lang="en-GB" sz="1200">
                <a:solidFill>
                  <a:srgbClr val="00393F"/>
                </a:solidFill>
                <a:latin typeface="Sintony"/>
                <a:ea typeface="Sintony"/>
                <a:cs typeface="Sintony"/>
                <a:sym typeface="Sintony"/>
              </a:rPr>
            </a:br>
            <a:r>
              <a:rPr b="1" lang="en-GB">
                <a:solidFill>
                  <a:schemeClr val="dk1"/>
                </a:solidFill>
                <a:latin typeface="Sintony"/>
                <a:ea typeface="Sintony"/>
                <a:cs typeface="Sintony"/>
                <a:sym typeface="Sintony"/>
              </a:rPr>
              <a:t>OSGeo chat on Matrix - bridged to Telegram</a:t>
            </a:r>
            <a:br>
              <a:rPr lang="en-GB">
                <a:solidFill>
                  <a:schemeClr val="dk1"/>
                </a:solidFill>
                <a:latin typeface="Sintony"/>
                <a:ea typeface="Sintony"/>
                <a:cs typeface="Sintony"/>
                <a:sym typeface="Sintony"/>
              </a:rPr>
            </a:br>
            <a:r>
              <a:rPr lang="en-GB" sz="1200">
                <a:solidFill>
                  <a:srgbClr val="00393F"/>
                </a:solidFill>
                <a:uFill>
                  <a:noFill/>
                </a:uFill>
                <a:latin typeface="Sintony"/>
                <a:ea typeface="Sintony"/>
                <a:cs typeface="Sintony"/>
                <a:sym typeface="Sintony"/>
                <a:hlinkClick r:id="rId5">
                  <a:extLst>
                    <a:ext uri="{A12FA001-AC4F-418D-AE19-62706E023703}">
                      <ahyp:hlinkClr val="tx"/>
                    </a:ext>
                  </a:extLst>
                </a:hlinkClick>
              </a:rPr>
              <a:t>matrix.to/#/#general:osgeo.org</a:t>
            </a:r>
            <a:endParaRPr sz="1200">
              <a:solidFill>
                <a:srgbClr val="00393F"/>
              </a:solidFill>
              <a:latin typeface="Sintony"/>
              <a:ea typeface="Sintony"/>
              <a:cs typeface="Sintony"/>
              <a:sym typeface="Sintony"/>
            </a:endParaRPr>
          </a:p>
          <a:p>
            <a:pPr indent="0" lvl="0" marL="0" rtl="0" algn="l">
              <a:lnSpc>
                <a:spcPct val="90000"/>
              </a:lnSpc>
              <a:spcBef>
                <a:spcPts val="1000"/>
              </a:spcBef>
              <a:spcAft>
                <a:spcPts val="0"/>
              </a:spcAft>
              <a:buNone/>
            </a:pPr>
            <a:r>
              <a:rPr b="1" lang="en-GB">
                <a:solidFill>
                  <a:schemeClr val="dk1"/>
                </a:solidFill>
                <a:latin typeface="Sintony"/>
                <a:ea typeface="Sintony"/>
                <a:cs typeface="Sintony"/>
                <a:sym typeface="Sintony"/>
              </a:rPr>
              <a:t>OSGeo Telegram channel</a:t>
            </a:r>
            <a:br>
              <a:rPr lang="en-GB">
                <a:solidFill>
                  <a:schemeClr val="dk1"/>
                </a:solidFill>
                <a:latin typeface="Sintony"/>
                <a:ea typeface="Sintony"/>
                <a:cs typeface="Sintony"/>
                <a:sym typeface="Sintony"/>
              </a:rPr>
            </a:br>
            <a:r>
              <a:rPr lang="en-GB" sz="1200">
                <a:solidFill>
                  <a:srgbClr val="00393F"/>
                </a:solidFill>
                <a:uFill>
                  <a:noFill/>
                </a:uFill>
                <a:latin typeface="Sintony"/>
                <a:ea typeface="Sintony"/>
                <a:cs typeface="Sintony"/>
                <a:sym typeface="Sintony"/>
                <a:hlinkClick r:id="rId6">
                  <a:extLst>
                    <a:ext uri="{A12FA001-AC4F-418D-AE19-62706E023703}">
                      <ahyp:hlinkClr val="tx"/>
                    </a:ext>
                  </a:extLst>
                </a:hlinkClick>
              </a:rPr>
              <a:t>t.me/OSGeoorg</a:t>
            </a:r>
            <a:endParaRPr>
              <a:solidFill>
                <a:srgbClr val="00393F"/>
              </a:solidFill>
              <a:latin typeface="Sintony"/>
              <a:ea typeface="Sintony"/>
              <a:cs typeface="Sintony"/>
              <a:sym typeface="Sintony"/>
            </a:endParaRPr>
          </a:p>
          <a:p>
            <a:pPr indent="0" lvl="0" marL="0" rtl="0" algn="l">
              <a:lnSpc>
                <a:spcPct val="90000"/>
              </a:lnSpc>
              <a:spcBef>
                <a:spcPts val="1000"/>
              </a:spcBef>
              <a:spcAft>
                <a:spcPts val="0"/>
              </a:spcAft>
              <a:buNone/>
            </a:pPr>
            <a:r>
              <a:t/>
            </a:r>
            <a:endParaRPr>
              <a:solidFill>
                <a:srgbClr val="00393F"/>
              </a:solidFill>
              <a:latin typeface="Sintony"/>
              <a:ea typeface="Sintony"/>
              <a:cs typeface="Sintony"/>
              <a:sym typeface="Sintony"/>
            </a:endParaRPr>
          </a:p>
          <a:p>
            <a:pPr indent="0" lvl="0" marL="0" rtl="0" algn="l">
              <a:lnSpc>
                <a:spcPct val="90000"/>
              </a:lnSpc>
              <a:spcBef>
                <a:spcPts val="1000"/>
              </a:spcBef>
              <a:spcAft>
                <a:spcPts val="0"/>
              </a:spcAft>
              <a:buNone/>
            </a:pPr>
            <a:r>
              <a:rPr lang="en-GB">
                <a:solidFill>
                  <a:srgbClr val="00393F"/>
                </a:solidFill>
                <a:latin typeface="Sintony"/>
                <a:ea typeface="Sintony"/>
                <a:cs typeface="Sintony"/>
                <a:sym typeface="Sintony"/>
              </a:rPr>
              <a:t>See also: </a:t>
            </a:r>
            <a:r>
              <a:rPr lang="en-GB">
                <a:solidFill>
                  <a:srgbClr val="00393F"/>
                </a:solidFill>
                <a:uFill>
                  <a:noFill/>
                </a:uFill>
                <a:latin typeface="Sintony"/>
                <a:ea typeface="Sintony"/>
                <a:cs typeface="Sintony"/>
                <a:sym typeface="Sintony"/>
                <a:hlinkClick r:id="rId7">
                  <a:extLst>
                    <a:ext uri="{A12FA001-AC4F-418D-AE19-62706E023703}">
                      <ahyp:hlinkClr val="tx"/>
                    </a:ext>
                  </a:extLst>
                </a:hlinkClick>
              </a:rPr>
              <a:t>www.osgeo.org/community/communications/</a:t>
            </a:r>
            <a:endParaRPr>
              <a:solidFill>
                <a:srgbClr val="00393F"/>
              </a:solidFill>
              <a:latin typeface="Sintony"/>
              <a:ea typeface="Sintony"/>
              <a:cs typeface="Sintony"/>
              <a:sym typeface="Sintony"/>
            </a:endParaRPr>
          </a:p>
          <a:p>
            <a:pPr indent="0" lvl="0" marL="0" rtl="0" algn="l">
              <a:lnSpc>
                <a:spcPct val="90000"/>
              </a:lnSpc>
              <a:spcBef>
                <a:spcPts val="1000"/>
              </a:spcBef>
              <a:spcAft>
                <a:spcPts val="0"/>
              </a:spcAft>
              <a:buNone/>
            </a:pPr>
            <a:r>
              <a:t/>
            </a:r>
            <a:endParaRPr>
              <a:solidFill>
                <a:srgbClr val="00393F"/>
              </a:solidFill>
              <a:latin typeface="Sintony"/>
              <a:ea typeface="Sintony"/>
              <a:cs typeface="Sintony"/>
              <a:sym typeface="Sintony"/>
            </a:endParaRPr>
          </a:p>
          <a:p>
            <a:pPr indent="0" lvl="0" marL="0" rtl="0" algn="l">
              <a:lnSpc>
                <a:spcPct val="90000"/>
              </a:lnSpc>
              <a:spcBef>
                <a:spcPts val="1000"/>
              </a:spcBef>
              <a:spcAft>
                <a:spcPts val="0"/>
              </a:spcAft>
              <a:buClr>
                <a:schemeClr val="dk1"/>
              </a:buClr>
              <a:buSzPts val="1100"/>
              <a:buFont typeface="Arial"/>
              <a:buNone/>
            </a:pPr>
            <a:r>
              <a:rPr lang="en-GB">
                <a:solidFill>
                  <a:srgbClr val="00393F"/>
                </a:solidFill>
                <a:latin typeface="Sintony"/>
                <a:ea typeface="Sintony"/>
                <a:cs typeface="Sintony"/>
                <a:sym typeface="Sintony"/>
              </a:rPr>
              <a:t>Your preferred channel is missing? You can make it happen!</a:t>
            </a:r>
            <a:endParaRPr>
              <a:solidFill>
                <a:srgbClr val="00393F"/>
              </a:solidFill>
              <a:latin typeface="Sintony"/>
              <a:ea typeface="Sintony"/>
              <a:cs typeface="Sintony"/>
              <a:sym typeface="Sintony"/>
            </a:endParaRPr>
          </a:p>
        </p:txBody>
      </p:sp>
      <p:grpSp>
        <p:nvGrpSpPr>
          <p:cNvPr id="367" name="Google Shape;367;p43"/>
          <p:cNvGrpSpPr/>
          <p:nvPr/>
        </p:nvGrpSpPr>
        <p:grpSpPr>
          <a:xfrm>
            <a:off x="0" y="4089875"/>
            <a:ext cx="9067800" cy="1192163"/>
            <a:chOff x="0" y="4089875"/>
            <a:chExt cx="9067800" cy="1192163"/>
          </a:xfrm>
        </p:grpSpPr>
        <p:pic>
          <p:nvPicPr>
            <p:cNvPr id="368" name="Google Shape;368;p43"/>
            <p:cNvPicPr preferRelativeResize="0"/>
            <p:nvPr/>
          </p:nvPicPr>
          <p:blipFill>
            <a:blip r:embed="rId8">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69" name="Google Shape;369;p43"/>
            <p:cNvPicPr preferRelativeResize="0"/>
            <p:nvPr/>
          </p:nvPicPr>
          <p:blipFill rotWithShape="1">
            <a:blip r:embed="rId9">
              <a:alphaModFix/>
            </a:blip>
            <a:srcRect b="0" l="0" r="0" t="0"/>
            <a:stretch/>
          </p:blipFill>
          <p:spPr>
            <a:xfrm>
              <a:off x="0" y="4714071"/>
              <a:ext cx="1227411" cy="429442"/>
            </a:xfrm>
            <a:prstGeom prst="rect">
              <a:avLst/>
            </a:prstGeom>
            <a:noFill/>
            <a:ln>
              <a:noFill/>
            </a:ln>
          </p:spPr>
        </p:pic>
        <p:sp>
          <p:nvSpPr>
            <p:cNvPr id="370" name="Google Shape;370;p43"/>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371" name="Google Shape;371;p43"/>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372" name="Google Shape;372;p4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Talking with the open geospatial community</a:t>
            </a:r>
            <a:endParaRPr b="1" sz="2400">
              <a:latin typeface="Miriam Libre"/>
              <a:ea typeface="Miriam Libre"/>
              <a:cs typeface="Miriam Libre"/>
              <a:sym typeface="Miriam Libre"/>
            </a:endParaRPr>
          </a:p>
        </p:txBody>
      </p:sp>
      <p:sp>
        <p:nvSpPr>
          <p:cNvPr id="373" name="Google Shape;373;p43"/>
          <p:cNvSpPr txBox="1"/>
          <p:nvPr/>
        </p:nvSpPr>
        <p:spPr>
          <a:xfrm>
            <a:off x="4940400" y="941525"/>
            <a:ext cx="4471500" cy="12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393F"/>
                </a:solidFill>
                <a:latin typeface="Sintony"/>
                <a:ea typeface="Sintony"/>
                <a:cs typeface="Sintony"/>
                <a:sym typeface="Sintony"/>
              </a:rPr>
              <a:t>Twitter</a:t>
            </a:r>
            <a:br>
              <a:rPr lang="en-GB">
                <a:solidFill>
                  <a:srgbClr val="00393F"/>
                </a:solidFill>
                <a:latin typeface="Sintony"/>
                <a:ea typeface="Sintony"/>
                <a:cs typeface="Sintony"/>
                <a:sym typeface="Sintony"/>
              </a:rPr>
            </a:br>
            <a:r>
              <a:rPr lang="en-GB" sz="1200">
                <a:solidFill>
                  <a:srgbClr val="00393F"/>
                </a:solidFill>
                <a:latin typeface="Sintony"/>
                <a:ea typeface="Sintony"/>
                <a:cs typeface="Sintony"/>
                <a:sym typeface="Sintony"/>
              </a:rPr>
              <a:t>@osgeo_oceania @osgeo @osgeolive @planetosgeo</a:t>
            </a:r>
            <a:endParaRPr sz="1200">
              <a:solidFill>
                <a:srgbClr val="00393F"/>
              </a:solidFill>
              <a:latin typeface="Sintony"/>
              <a:ea typeface="Sintony"/>
              <a:cs typeface="Sintony"/>
              <a:sym typeface="Sintony"/>
            </a:endParaRPr>
          </a:p>
          <a:p>
            <a:pPr indent="0" lvl="0" marL="0" rtl="0" algn="l">
              <a:spcBef>
                <a:spcPts val="0"/>
              </a:spcBef>
              <a:spcAft>
                <a:spcPts val="0"/>
              </a:spcAft>
              <a:buNone/>
            </a:pPr>
            <a:r>
              <a:t/>
            </a:r>
            <a:endParaRPr>
              <a:solidFill>
                <a:srgbClr val="00393F"/>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latin typeface="Sintony"/>
                <a:ea typeface="Sintony"/>
                <a:cs typeface="Sintony"/>
                <a:sym typeface="Sintony"/>
              </a:rPr>
              <a:t>Linkedin</a:t>
            </a:r>
            <a:br>
              <a:rPr lang="en-GB">
                <a:solidFill>
                  <a:srgbClr val="00393F"/>
                </a:solidFill>
                <a:latin typeface="Sintony"/>
                <a:ea typeface="Sintony"/>
                <a:cs typeface="Sintony"/>
                <a:sym typeface="Sintony"/>
              </a:rPr>
            </a:br>
            <a:r>
              <a:rPr lang="en-GB" sz="1200">
                <a:solidFill>
                  <a:srgbClr val="00393F"/>
                </a:solidFill>
                <a:latin typeface="Sintony"/>
                <a:ea typeface="Sintony"/>
                <a:cs typeface="Sintony"/>
                <a:sym typeface="Sintony"/>
              </a:rPr>
              <a:t>www.linkedin.com/company/osgeo/</a:t>
            </a:r>
            <a:endParaRPr sz="1200">
              <a:solidFill>
                <a:srgbClr val="00393F"/>
              </a:solidFill>
              <a:latin typeface="Sintony"/>
              <a:ea typeface="Sintony"/>
              <a:cs typeface="Sintony"/>
              <a:sym typeface="Sintony"/>
            </a:endParaRPr>
          </a:p>
          <a:p>
            <a:pPr indent="0" lvl="0" marL="0" rtl="0" algn="l">
              <a:spcBef>
                <a:spcPts val="0"/>
              </a:spcBef>
              <a:spcAft>
                <a:spcPts val="0"/>
              </a:spcAft>
              <a:buNone/>
            </a:pPr>
            <a:r>
              <a:t/>
            </a:r>
            <a:endParaRPr>
              <a:solidFill>
                <a:srgbClr val="00393F"/>
              </a:solidFill>
              <a:latin typeface="Sintony"/>
              <a:ea typeface="Sintony"/>
              <a:cs typeface="Sintony"/>
              <a:sym typeface="Sintony"/>
            </a:endParaRPr>
          </a:p>
          <a:p>
            <a:pPr indent="0" lvl="0" marL="0" rtl="0" algn="l">
              <a:spcBef>
                <a:spcPts val="0"/>
              </a:spcBef>
              <a:spcAft>
                <a:spcPts val="0"/>
              </a:spcAft>
              <a:buNone/>
            </a:pPr>
            <a:r>
              <a:rPr b="1" lang="en-GB">
                <a:solidFill>
                  <a:srgbClr val="00393F"/>
                </a:solidFill>
                <a:latin typeface="Sintony"/>
                <a:ea typeface="Sintony"/>
                <a:cs typeface="Sintony"/>
                <a:sym typeface="Sintony"/>
              </a:rPr>
              <a:t>Mastodon / fediverse</a:t>
            </a:r>
            <a:endParaRPr b="1">
              <a:solidFill>
                <a:srgbClr val="00393F"/>
              </a:solidFill>
              <a:latin typeface="Sintony"/>
              <a:ea typeface="Sintony"/>
              <a:cs typeface="Sintony"/>
              <a:sym typeface="Sintony"/>
            </a:endParaRPr>
          </a:p>
          <a:p>
            <a:pPr indent="0" lvl="0" marL="0" rtl="0" algn="l">
              <a:spcBef>
                <a:spcPts val="0"/>
              </a:spcBef>
              <a:spcAft>
                <a:spcPts val="0"/>
              </a:spcAft>
              <a:buNone/>
            </a:pPr>
            <a:r>
              <a:rPr lang="en-GB" sz="1200">
                <a:solidFill>
                  <a:srgbClr val="00393F"/>
                </a:solidFill>
                <a:latin typeface="Sintony"/>
                <a:ea typeface="Sintony"/>
                <a:cs typeface="Sintony"/>
                <a:sym typeface="Sintony"/>
              </a:rPr>
              <a:t>soon!</a:t>
            </a:r>
            <a:endParaRPr sz="1200">
              <a:solidFill>
                <a:srgbClr val="00393F"/>
              </a:solidFill>
              <a:latin typeface="Sintony"/>
              <a:ea typeface="Sintony"/>
              <a:cs typeface="Sintony"/>
              <a:sym typeface="Sinton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6"/>
          <p:cNvPicPr preferRelativeResize="0"/>
          <p:nvPr/>
        </p:nvPicPr>
        <p:blipFill>
          <a:blip r:embed="rId3">
            <a:alphaModFix/>
          </a:blip>
          <a:stretch>
            <a:fillRect/>
          </a:stretch>
        </p:blipFill>
        <p:spPr>
          <a:xfrm>
            <a:off x="4122276" y="1427737"/>
            <a:ext cx="2247700" cy="1689076"/>
          </a:xfrm>
          <a:prstGeom prst="rect">
            <a:avLst/>
          </a:prstGeom>
          <a:noFill/>
          <a:ln>
            <a:noFill/>
          </a:ln>
        </p:spPr>
      </p:pic>
      <p:sp>
        <p:nvSpPr>
          <p:cNvPr id="108" name="Google Shape;108;p26"/>
          <p:cNvSpPr txBox="1"/>
          <p:nvPr>
            <p:ph type="title"/>
          </p:nvPr>
        </p:nvSpPr>
        <p:spPr>
          <a:xfrm>
            <a:off x="360000" y="164275"/>
            <a:ext cx="44733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Salut</a:t>
            </a:r>
            <a:r>
              <a:rPr b="1" lang="en-GB" sz="2400">
                <a:latin typeface="Miriam Libre"/>
                <a:ea typeface="Miriam Libre"/>
                <a:cs typeface="Miriam Libre"/>
                <a:sym typeface="Miriam Libre"/>
              </a:rPr>
              <a:t>! Hi! Hei!</a:t>
            </a:r>
            <a:endParaRPr b="1" sz="2400">
              <a:latin typeface="Miriam Libre"/>
              <a:ea typeface="Miriam Libre"/>
              <a:cs typeface="Miriam Libre"/>
              <a:sym typeface="Miriam Libre"/>
            </a:endParaRPr>
          </a:p>
        </p:txBody>
      </p:sp>
      <p:sp>
        <p:nvSpPr>
          <p:cNvPr id="109" name="Google Shape;109;p26"/>
          <p:cNvSpPr txBox="1"/>
          <p:nvPr>
            <p:ph idx="1" type="body"/>
          </p:nvPr>
        </p:nvSpPr>
        <p:spPr>
          <a:xfrm>
            <a:off x="360000" y="2005750"/>
            <a:ext cx="8520600" cy="268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Sintony"/>
                <a:ea typeface="Sintony"/>
                <a:cs typeface="Sintony"/>
                <a:sym typeface="Sintony"/>
              </a:rPr>
              <a:t>Dr Adam Steer</a:t>
            </a:r>
            <a:endParaRPr>
              <a:latin typeface="Sintony"/>
              <a:ea typeface="Sintony"/>
              <a:cs typeface="Sintony"/>
              <a:sym typeface="Sintony"/>
            </a:endParaRPr>
          </a:p>
          <a:p>
            <a:pPr indent="0" lvl="0" marL="0" rtl="0" algn="l">
              <a:spcBef>
                <a:spcPts val="1600"/>
              </a:spcBef>
              <a:spcAft>
                <a:spcPts val="0"/>
              </a:spcAft>
              <a:buNone/>
            </a:pPr>
            <a:r>
              <a:rPr lang="en-GB" sz="1400">
                <a:latin typeface="Sintony"/>
                <a:ea typeface="Sintony"/>
                <a:cs typeface="Sintony"/>
                <a:sym typeface="Sintony"/>
              </a:rPr>
              <a:t>Director @ OSGeo, 2022-2023</a:t>
            </a:r>
            <a:br>
              <a:rPr lang="en-GB" sz="1400">
                <a:latin typeface="Sintony"/>
                <a:ea typeface="Sintony"/>
                <a:cs typeface="Sintony"/>
                <a:sym typeface="Sintony"/>
              </a:rPr>
            </a:br>
            <a:r>
              <a:rPr lang="en-GB" sz="1400">
                <a:latin typeface="Sintony"/>
                <a:ea typeface="Sintony"/>
                <a:cs typeface="Sintony"/>
                <a:sym typeface="Sintony"/>
              </a:rPr>
              <a:t>Director @ OSGeo Oceania, 2018-2020</a:t>
            </a:r>
            <a:br>
              <a:rPr lang="en-GB" sz="1400">
                <a:latin typeface="Sintony"/>
                <a:ea typeface="Sintony"/>
                <a:cs typeface="Sintony"/>
                <a:sym typeface="Sintony"/>
              </a:rPr>
            </a:br>
            <a:br>
              <a:rPr lang="en-GB" sz="1400">
                <a:latin typeface="Sintony"/>
                <a:ea typeface="Sintony"/>
                <a:cs typeface="Sintony"/>
                <a:sym typeface="Sintony"/>
              </a:rPr>
            </a:br>
            <a:r>
              <a:rPr lang="en-GB" sz="1400">
                <a:latin typeface="Sintony"/>
                <a:ea typeface="Sintony"/>
                <a:cs typeface="Sintony"/>
                <a:sym typeface="Sintony"/>
              </a:rPr>
              <a:t>Open source geospatialist since around 2005, starting with Generic Mapping Tools! </a:t>
            </a:r>
            <a:endParaRPr sz="1400">
              <a:latin typeface="Sintony"/>
              <a:ea typeface="Sintony"/>
              <a:cs typeface="Sintony"/>
              <a:sym typeface="Sintony"/>
            </a:endParaRPr>
          </a:p>
          <a:p>
            <a:pPr indent="0" lvl="0" marL="0" rtl="0" algn="l">
              <a:spcBef>
                <a:spcPts val="1600"/>
              </a:spcBef>
              <a:spcAft>
                <a:spcPts val="1600"/>
              </a:spcAft>
              <a:buNone/>
            </a:pPr>
            <a:r>
              <a:rPr lang="en-GB" sz="1400">
                <a:latin typeface="Sintony"/>
                <a:ea typeface="Sintony"/>
                <a:cs typeface="Sintony"/>
                <a:sym typeface="Sintony"/>
              </a:rPr>
              <a:t>Polar researcher, geospatial consultant, drone pilot, open source advocate, mapmaker. Currently based in Tromsø, Norway.</a:t>
            </a:r>
            <a:endParaRPr sz="1400">
              <a:latin typeface="Sintony"/>
              <a:ea typeface="Sintony"/>
              <a:cs typeface="Sintony"/>
              <a:sym typeface="Sintony"/>
            </a:endParaRPr>
          </a:p>
        </p:txBody>
      </p:sp>
      <p:grpSp>
        <p:nvGrpSpPr>
          <p:cNvPr id="110" name="Google Shape;110;p26"/>
          <p:cNvGrpSpPr/>
          <p:nvPr/>
        </p:nvGrpSpPr>
        <p:grpSpPr>
          <a:xfrm>
            <a:off x="0" y="4089875"/>
            <a:ext cx="9067800" cy="1192163"/>
            <a:chOff x="0" y="4089875"/>
            <a:chExt cx="9067800" cy="1192163"/>
          </a:xfrm>
        </p:grpSpPr>
        <p:pic>
          <p:nvPicPr>
            <p:cNvPr id="111" name="Google Shape;111;p26"/>
            <p:cNvPicPr preferRelativeResize="0"/>
            <p:nvPr/>
          </p:nvPicPr>
          <p:blipFill>
            <a:blip r:embed="rId4">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12" name="Google Shape;112;p26"/>
            <p:cNvPicPr preferRelativeResize="0"/>
            <p:nvPr/>
          </p:nvPicPr>
          <p:blipFill rotWithShape="1">
            <a:blip r:embed="rId5">
              <a:alphaModFix/>
            </a:blip>
            <a:srcRect b="0" l="0" r="0" t="0"/>
            <a:stretch/>
          </p:blipFill>
          <p:spPr>
            <a:xfrm>
              <a:off x="0" y="4714071"/>
              <a:ext cx="1227411" cy="429442"/>
            </a:xfrm>
            <a:prstGeom prst="rect">
              <a:avLst/>
            </a:prstGeom>
            <a:noFill/>
            <a:ln>
              <a:noFill/>
            </a:ln>
          </p:spPr>
        </p:pic>
        <p:sp>
          <p:nvSpPr>
            <p:cNvPr id="113" name="Google Shape;113;p26"/>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114" name="Google Shape;114;p26"/>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pic>
        <p:nvPicPr>
          <p:cNvPr id="115" name="Google Shape;115;p26"/>
          <p:cNvPicPr preferRelativeResize="0"/>
          <p:nvPr/>
        </p:nvPicPr>
        <p:blipFill>
          <a:blip r:embed="rId6">
            <a:alphaModFix/>
          </a:blip>
          <a:stretch>
            <a:fillRect/>
          </a:stretch>
        </p:blipFill>
        <p:spPr>
          <a:xfrm>
            <a:off x="4279007" y="96988"/>
            <a:ext cx="2521293" cy="1689076"/>
          </a:xfrm>
          <a:prstGeom prst="rect">
            <a:avLst/>
          </a:prstGeom>
          <a:noFill/>
          <a:ln>
            <a:noFill/>
          </a:ln>
        </p:spPr>
      </p:pic>
      <p:pic>
        <p:nvPicPr>
          <p:cNvPr id="116" name="Google Shape;116;p26"/>
          <p:cNvPicPr preferRelativeResize="0"/>
          <p:nvPr/>
        </p:nvPicPr>
        <p:blipFill rotWithShape="1">
          <a:blip r:embed="rId7">
            <a:alphaModFix/>
          </a:blip>
          <a:srcRect b="0" l="0" r="29318" t="2704"/>
          <a:stretch/>
        </p:blipFill>
        <p:spPr>
          <a:xfrm>
            <a:off x="6281723" y="657600"/>
            <a:ext cx="2786078" cy="2173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44"/>
          <p:cNvPicPr preferRelativeResize="0"/>
          <p:nvPr/>
        </p:nvPicPr>
        <p:blipFill>
          <a:blip r:embed="rId3">
            <a:alphaModFix/>
          </a:blip>
          <a:stretch>
            <a:fillRect/>
          </a:stretch>
        </p:blipFill>
        <p:spPr>
          <a:xfrm>
            <a:off x="0" y="-253775"/>
            <a:ext cx="9143999" cy="5473464"/>
          </a:xfrm>
          <a:prstGeom prst="rect">
            <a:avLst/>
          </a:prstGeom>
          <a:noFill/>
          <a:ln>
            <a:noFill/>
          </a:ln>
        </p:spPr>
      </p:pic>
      <p:sp>
        <p:nvSpPr>
          <p:cNvPr id="379" name="Google Shape;379;p44"/>
          <p:cNvSpPr txBox="1"/>
          <p:nvPr>
            <p:ph type="ctrTitle"/>
          </p:nvPr>
        </p:nvSpPr>
        <p:spPr>
          <a:xfrm>
            <a:off x="63550" y="2335175"/>
            <a:ext cx="8043900" cy="813600"/>
          </a:xfrm>
          <a:prstGeom prst="rect">
            <a:avLst/>
          </a:prstGeom>
          <a:effectLst>
            <a:outerShdw blurRad="828675" rotWithShape="0" algn="bl" dir="9000000" dist="161925">
              <a:schemeClr val="lt1"/>
            </a:outerShdw>
          </a:effectLst>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Thanks - questions welcome!</a:t>
            </a:r>
            <a:endParaRPr sz="1800">
              <a:latin typeface="Miriam Libre"/>
              <a:ea typeface="Miriam Libre"/>
              <a:cs typeface="Miriam Libre"/>
              <a:sym typeface="Miriam Libre"/>
            </a:endParaRPr>
          </a:p>
        </p:txBody>
      </p:sp>
      <p:pic>
        <p:nvPicPr>
          <p:cNvPr id="380" name="Google Shape;380;p44"/>
          <p:cNvPicPr preferRelativeResize="0"/>
          <p:nvPr/>
        </p:nvPicPr>
        <p:blipFill>
          <a:blip r:embed="rId4">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381" name="Google Shape;381;p44"/>
          <p:cNvPicPr preferRelativeResize="0"/>
          <p:nvPr/>
        </p:nvPicPr>
        <p:blipFill rotWithShape="1">
          <a:blip r:embed="rId5">
            <a:alphaModFix/>
          </a:blip>
          <a:srcRect b="0" l="0" r="0" t="0"/>
          <a:stretch/>
        </p:blipFill>
        <p:spPr>
          <a:xfrm>
            <a:off x="0" y="4714071"/>
            <a:ext cx="1227411" cy="429442"/>
          </a:xfrm>
          <a:prstGeom prst="rect">
            <a:avLst/>
          </a:prstGeom>
          <a:noFill/>
          <a:ln>
            <a:noFill/>
          </a:ln>
        </p:spPr>
      </p:pic>
      <p:sp>
        <p:nvSpPr>
          <p:cNvPr id="382" name="Google Shape;382;p44"/>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393F"/>
                </a:solidFill>
                <a:latin typeface="Miriam Libre"/>
                <a:ea typeface="Miriam Libre"/>
                <a:cs typeface="Miriam Libre"/>
                <a:sym typeface="Miriam Libre"/>
              </a:rPr>
              <a:t>www.osgeo.org</a:t>
            </a:r>
            <a:endParaRPr>
              <a:solidFill>
                <a:srgbClr val="00393F"/>
              </a:solidFill>
              <a:latin typeface="Miriam Libre"/>
              <a:ea typeface="Miriam Libre"/>
              <a:cs typeface="Miriam Libre"/>
              <a:sym typeface="Miriam Libre"/>
            </a:endParaRPr>
          </a:p>
        </p:txBody>
      </p:sp>
      <p:sp>
        <p:nvSpPr>
          <p:cNvPr id="383" name="Google Shape;383;p44"/>
          <p:cNvSpPr txBox="1"/>
          <p:nvPr/>
        </p:nvSpPr>
        <p:spPr>
          <a:xfrm>
            <a:off x="1192625" y="4786375"/>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333333"/>
                </a:solidFill>
                <a:latin typeface="Montserrat"/>
                <a:ea typeface="Montserrat"/>
                <a:cs typeface="Montserrat"/>
                <a:sym typeface="Montserrat"/>
              </a:rPr>
              <a:t>Made with Natural Earth. Free vector and raster map data @ naturalearthdata.com, rendered in QGIS.</a:t>
            </a:r>
            <a:endParaRPr sz="900">
              <a:solidFill>
                <a:srgbClr val="333333"/>
              </a:solidFill>
              <a:latin typeface="Montserrat"/>
              <a:ea typeface="Montserrat"/>
              <a:cs typeface="Montserrat"/>
              <a:sym typeface="Montserrat"/>
            </a:endParaRPr>
          </a:p>
          <a:p>
            <a:pPr indent="0" lvl="0" marL="0" rtl="0" algn="l">
              <a:spcBef>
                <a:spcPts val="0"/>
              </a:spcBef>
              <a:spcAft>
                <a:spcPts val="0"/>
              </a:spcAft>
              <a:buNone/>
            </a:pPr>
            <a:r>
              <a:rPr lang="en-GB" sz="900">
                <a:solidFill>
                  <a:srgbClr val="333333"/>
                </a:solidFill>
                <a:latin typeface="Montserrat"/>
                <a:ea typeface="Montserrat"/>
                <a:cs typeface="Montserrat"/>
                <a:sym typeface="Montserrat"/>
              </a:rPr>
              <a:t>Adam Steer, Oceania Geospatial Symposium, Noumea, New Caledonia, 2 December 2022</a:t>
            </a:r>
            <a:endParaRPr sz="900">
              <a:solidFill>
                <a:srgbClr val="333333"/>
              </a:solidFill>
              <a:latin typeface="Montserrat"/>
              <a:ea typeface="Montserrat"/>
              <a:cs typeface="Montserrat"/>
              <a:sym typeface="Montserrat"/>
            </a:endParaRPr>
          </a:p>
        </p:txBody>
      </p:sp>
      <p:sp>
        <p:nvSpPr>
          <p:cNvPr id="384" name="Google Shape;384;p44"/>
          <p:cNvSpPr txBox="1"/>
          <p:nvPr/>
        </p:nvSpPr>
        <p:spPr>
          <a:xfrm>
            <a:off x="4575" y="499683"/>
            <a:ext cx="7097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5" name="Google Shape;385;p44"/>
          <p:cNvSpPr txBox="1"/>
          <p:nvPr/>
        </p:nvSpPr>
        <p:spPr>
          <a:xfrm>
            <a:off x="147850" y="3237450"/>
            <a:ext cx="3639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Sintony"/>
                <a:ea typeface="Sintony"/>
                <a:cs typeface="Sintony"/>
                <a:sym typeface="Sintony"/>
              </a:rPr>
              <a:t>Adam Steer</a:t>
            </a:r>
            <a:endParaRPr b="1">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a</a:t>
            </a:r>
            <a:r>
              <a:rPr lang="en-GB">
                <a:solidFill>
                  <a:schemeClr val="dk1"/>
                </a:solidFill>
                <a:uFill>
                  <a:noFill/>
                </a:uFill>
                <a:latin typeface="Sintony"/>
                <a:ea typeface="Sintony"/>
                <a:cs typeface="Sintony"/>
                <a:sym typeface="Sintony"/>
                <a:hlinkClick r:id="rId6">
                  <a:extLst>
                    <a:ext uri="{A12FA001-AC4F-418D-AE19-62706E023703}">
                      <ahyp:hlinkClr val="tx"/>
                    </a:ext>
                  </a:extLst>
                </a:hlinkClick>
              </a:rPr>
              <a:t>dam.d.steer@gmail.com</a:t>
            </a:r>
            <a:endParaRPr>
              <a:solidFill>
                <a:schemeClr val="dk1"/>
              </a:solidFill>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@adamdsteer</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@adamsteer@mastodon.social</a:t>
            </a:r>
            <a:endParaRPr>
              <a:latin typeface="Sintony"/>
              <a:ea typeface="Sintony"/>
              <a:cs typeface="Sintony"/>
              <a:sym typeface="Sintony"/>
            </a:endParaRPr>
          </a:p>
          <a:p>
            <a:pPr indent="0" lvl="0" marL="0" rtl="0" algn="l">
              <a:spcBef>
                <a:spcPts val="0"/>
              </a:spcBef>
              <a:spcAft>
                <a:spcPts val="0"/>
              </a:spcAft>
              <a:buNone/>
            </a:pPr>
            <a:r>
              <a:rPr lang="en-GB">
                <a:latin typeface="Sintony"/>
                <a:ea typeface="Sintony"/>
                <a:cs typeface="Sintony"/>
                <a:sym typeface="Sintony"/>
              </a:rPr>
              <a:t>www.iamadamsteer.com</a:t>
            </a:r>
            <a:endParaRPr>
              <a:latin typeface="Sintony"/>
              <a:ea typeface="Sintony"/>
              <a:cs typeface="Sintony"/>
              <a:sym typeface="Sintony"/>
            </a:endParaRPr>
          </a:p>
        </p:txBody>
      </p:sp>
      <p:sp>
        <p:nvSpPr>
          <p:cNvPr id="386" name="Google Shape;386;p44"/>
          <p:cNvSpPr txBox="1"/>
          <p:nvPr/>
        </p:nvSpPr>
        <p:spPr>
          <a:xfrm>
            <a:off x="2317025" y="0"/>
            <a:ext cx="6177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00393F"/>
                </a:solidFill>
                <a:uFill>
                  <a:noFill/>
                </a:uFill>
                <a:latin typeface="Sintony"/>
                <a:ea typeface="Sintony"/>
                <a:cs typeface="Sintony"/>
                <a:sym typeface="Sintony"/>
                <a:hlinkClick r:id="rId7">
                  <a:extLst>
                    <a:ext uri="{A12FA001-AC4F-418D-AE19-62706E023703}">
                      <ahyp:hlinkClr val="tx"/>
                    </a:ext>
                  </a:extLst>
                </a:hlinkClick>
              </a:rPr>
              <a:t>www.osgeo.org/community/getting-started-osgeo/</a:t>
            </a:r>
            <a:endParaRPr b="1" sz="1800">
              <a:solidFill>
                <a:srgbClr val="00393F"/>
              </a:solidFill>
              <a:latin typeface="Sintony"/>
              <a:ea typeface="Sintony"/>
              <a:cs typeface="Sintony"/>
              <a:sym typeface="Sintony"/>
            </a:endParaRPr>
          </a:p>
          <a:p>
            <a:pPr indent="0" lvl="0" marL="0" rtl="0" algn="l">
              <a:spcBef>
                <a:spcPts val="0"/>
              </a:spcBef>
              <a:spcAft>
                <a:spcPts val="0"/>
              </a:spcAft>
              <a:buNone/>
            </a:pPr>
            <a:r>
              <a:t/>
            </a:r>
            <a:endParaRPr b="1" sz="1800">
              <a:solidFill>
                <a:srgbClr val="00393F"/>
              </a:solidFill>
              <a:latin typeface="Sintony"/>
              <a:ea typeface="Sintony"/>
              <a:cs typeface="Sintony"/>
              <a:sym typeface="Sintony"/>
            </a:endParaRPr>
          </a:p>
          <a:p>
            <a:pPr indent="0" lvl="0" marL="0" rtl="0" algn="l">
              <a:spcBef>
                <a:spcPts val="0"/>
              </a:spcBef>
              <a:spcAft>
                <a:spcPts val="0"/>
              </a:spcAft>
              <a:buNone/>
            </a:pPr>
            <a:r>
              <a:rPr b="1" lang="en-GB" sz="1800">
                <a:solidFill>
                  <a:srgbClr val="00393F"/>
                </a:solidFill>
                <a:latin typeface="Sintony"/>
                <a:ea typeface="Sintony"/>
                <a:cs typeface="Sintony"/>
                <a:sym typeface="Sintony"/>
              </a:rPr>
              <a:t>www.</a:t>
            </a:r>
            <a:r>
              <a:rPr b="1" lang="en-GB" sz="1800">
                <a:solidFill>
                  <a:srgbClr val="00393F"/>
                </a:solidFill>
                <a:uFill>
                  <a:noFill/>
                </a:uFill>
                <a:latin typeface="Sintony"/>
                <a:ea typeface="Sintony"/>
                <a:cs typeface="Sintony"/>
                <a:sym typeface="Sintony"/>
                <a:hlinkClick r:id="rId8">
                  <a:extLst>
                    <a:ext uri="{A12FA001-AC4F-418D-AE19-62706E023703}">
                      <ahyp:hlinkClr val="tx"/>
                    </a:ext>
                  </a:extLst>
                </a:hlinkClick>
              </a:rPr>
              <a:t>osgeo-oceania.org/members/</a:t>
            </a:r>
            <a:endParaRPr b="1" sz="1800">
              <a:solidFill>
                <a:srgbClr val="00393F"/>
              </a:solidFill>
              <a:latin typeface="Sintony"/>
              <a:ea typeface="Sintony"/>
              <a:cs typeface="Sintony"/>
              <a:sym typeface="Sintony"/>
            </a:endParaRPr>
          </a:p>
          <a:p>
            <a:pPr indent="0" lvl="0" marL="0" rtl="0" algn="l">
              <a:spcBef>
                <a:spcPts val="0"/>
              </a:spcBef>
              <a:spcAft>
                <a:spcPts val="0"/>
              </a:spcAft>
              <a:buNone/>
            </a:pPr>
            <a:r>
              <a:t/>
            </a:r>
            <a:endParaRPr b="1" sz="1800">
              <a:solidFill>
                <a:srgbClr val="00393F"/>
              </a:solidFill>
              <a:latin typeface="Sintony"/>
              <a:ea typeface="Sintony"/>
              <a:cs typeface="Sintony"/>
              <a:sym typeface="Sinton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7"/>
          <p:cNvSpPr txBox="1"/>
          <p:nvPr/>
        </p:nvSpPr>
        <p:spPr>
          <a:xfrm>
            <a:off x="351450" y="941525"/>
            <a:ext cx="7983900" cy="35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4CB05B"/>
                </a:solidFill>
                <a:uFill>
                  <a:noFill/>
                </a:uFill>
                <a:latin typeface="Sintony"/>
                <a:ea typeface="Sintony"/>
                <a:cs typeface="Sintony"/>
                <a:sym typeface="Sintony"/>
                <a:hlinkClick r:id="rId3">
                  <a:extLst>
                    <a:ext uri="{A12FA001-AC4F-418D-AE19-62706E023703}">
                      <ahyp:hlinkClr val="tx"/>
                    </a:ext>
                  </a:extLst>
                </a:hlinkClick>
              </a:rPr>
              <a:t>www.</a:t>
            </a:r>
            <a:r>
              <a:rPr lang="en-GB" sz="2400">
                <a:solidFill>
                  <a:srgbClr val="4CB05B"/>
                </a:solidFill>
                <a:uFill>
                  <a:noFill/>
                </a:uFill>
                <a:latin typeface="Sintony"/>
                <a:ea typeface="Sintony"/>
                <a:cs typeface="Sintony"/>
                <a:sym typeface="Sintony"/>
                <a:hlinkClick r:id="rId4">
                  <a:extLst>
                    <a:ext uri="{A12FA001-AC4F-418D-AE19-62706E023703}">
                      <ahyp:hlinkClr val="tx"/>
                    </a:ext>
                  </a:extLst>
                </a:hlinkClick>
              </a:rPr>
              <a:t>osgeo.org</a:t>
            </a:r>
            <a:endParaRPr sz="2400">
              <a:solidFill>
                <a:srgbClr val="4CB05B"/>
              </a:solidFill>
              <a:latin typeface="Sintony"/>
              <a:ea typeface="Sintony"/>
              <a:cs typeface="Sintony"/>
              <a:sym typeface="Sintony"/>
            </a:endParaRPr>
          </a:p>
          <a:p>
            <a:pPr indent="0" lvl="0" marL="0" rtl="0" algn="l">
              <a:spcBef>
                <a:spcPts val="0"/>
              </a:spcBef>
              <a:spcAft>
                <a:spcPts val="0"/>
              </a:spcAft>
              <a:buNone/>
            </a:pPr>
            <a:r>
              <a:t/>
            </a:r>
            <a:endParaRPr sz="1800">
              <a:latin typeface="Sintony"/>
              <a:ea typeface="Sintony"/>
              <a:cs typeface="Sintony"/>
              <a:sym typeface="Sintony"/>
            </a:endParaRPr>
          </a:p>
          <a:p>
            <a:pPr indent="0" lvl="0" marL="0" rtl="0" algn="l">
              <a:spcBef>
                <a:spcPts val="0"/>
              </a:spcBef>
              <a:spcAft>
                <a:spcPts val="0"/>
              </a:spcAft>
              <a:buNone/>
            </a:pPr>
            <a:r>
              <a:rPr lang="en-GB" sz="2400">
                <a:solidFill>
                  <a:srgbClr val="4CB05B"/>
                </a:solidFill>
                <a:uFill>
                  <a:noFill/>
                </a:uFill>
                <a:latin typeface="Sintony"/>
                <a:ea typeface="Sintony"/>
                <a:cs typeface="Sintony"/>
                <a:sym typeface="Sintony"/>
                <a:hlinkClick r:id="rId5">
                  <a:extLst>
                    <a:ext uri="{A12FA001-AC4F-418D-AE19-62706E023703}">
                      <ahyp:hlinkClr val="tx"/>
                    </a:ext>
                  </a:extLst>
                </a:hlinkClick>
              </a:rPr>
              <a:t>www.osgeo-oceania.org</a:t>
            </a:r>
            <a:endParaRPr sz="2400">
              <a:solidFill>
                <a:srgbClr val="4CB05B"/>
              </a:solidFill>
              <a:latin typeface="Sintony"/>
              <a:ea typeface="Sintony"/>
              <a:cs typeface="Sintony"/>
              <a:sym typeface="Sintony"/>
            </a:endParaRPr>
          </a:p>
          <a:p>
            <a:pPr indent="0" lvl="0" marL="0" rtl="0" algn="l">
              <a:spcBef>
                <a:spcPts val="0"/>
              </a:spcBef>
              <a:spcAft>
                <a:spcPts val="0"/>
              </a:spcAft>
              <a:buNone/>
            </a:pPr>
            <a:r>
              <a:t/>
            </a:r>
            <a:endParaRPr sz="2400">
              <a:latin typeface="Sintony"/>
              <a:ea typeface="Sintony"/>
              <a:cs typeface="Sintony"/>
              <a:sym typeface="Sintony"/>
            </a:endParaRPr>
          </a:p>
          <a:p>
            <a:pPr indent="0" lvl="0" marL="0" rtl="0" algn="l">
              <a:spcBef>
                <a:spcPts val="0"/>
              </a:spcBef>
              <a:spcAft>
                <a:spcPts val="0"/>
              </a:spcAft>
              <a:buNone/>
            </a:pPr>
            <a:r>
              <a:rPr lang="en-GB" sz="2400">
                <a:latin typeface="Sintony"/>
                <a:ea typeface="Sintony"/>
                <a:cs typeface="Sintony"/>
                <a:sym typeface="Sintony"/>
              </a:rPr>
              <a:t>A quick overview of open geospatial communities in Oceania: </a:t>
            </a:r>
            <a:r>
              <a:rPr lang="en-GB" sz="2400">
                <a:solidFill>
                  <a:srgbClr val="4CB05B"/>
                </a:solidFill>
                <a:uFill>
                  <a:noFill/>
                </a:uFill>
                <a:latin typeface="Sintony"/>
                <a:ea typeface="Sintony"/>
                <a:cs typeface="Sintony"/>
                <a:sym typeface="Sintony"/>
                <a:hlinkClick r:id="rId6">
                  <a:extLst>
                    <a:ext uri="{A12FA001-AC4F-418D-AE19-62706E023703}">
                      <ahyp:hlinkClr val="tx"/>
                    </a:ext>
                  </a:extLst>
                </a:hlinkClick>
              </a:rPr>
              <a:t>https://tinyurl.com/y3rj4zrt</a:t>
            </a:r>
            <a:endParaRPr sz="2400">
              <a:latin typeface="Sintony"/>
              <a:ea typeface="Sintony"/>
              <a:cs typeface="Sintony"/>
              <a:sym typeface="Sintony"/>
            </a:endParaRPr>
          </a:p>
          <a:p>
            <a:pPr indent="0" lvl="0" marL="0" rtl="0" algn="l">
              <a:spcBef>
                <a:spcPts val="0"/>
              </a:spcBef>
              <a:spcAft>
                <a:spcPts val="0"/>
              </a:spcAft>
              <a:buNone/>
            </a:pPr>
            <a:r>
              <a:t/>
            </a:r>
            <a:endParaRPr sz="1800">
              <a:latin typeface="Sintony"/>
              <a:ea typeface="Sintony"/>
              <a:cs typeface="Sintony"/>
              <a:sym typeface="Sintony"/>
            </a:endParaRPr>
          </a:p>
          <a:p>
            <a:pPr indent="0" lvl="0" marL="0" rtl="0" algn="l">
              <a:spcBef>
                <a:spcPts val="0"/>
              </a:spcBef>
              <a:spcAft>
                <a:spcPts val="0"/>
              </a:spcAft>
              <a:buNone/>
            </a:pPr>
            <a:r>
              <a:rPr i="1" lang="en-GB" sz="1800">
                <a:latin typeface="Sintony"/>
                <a:ea typeface="Sintony"/>
                <a:cs typeface="Sintony"/>
                <a:sym typeface="Sintony"/>
              </a:rPr>
              <a:t>-</a:t>
            </a:r>
            <a:r>
              <a:rPr i="1" lang="en-GB" sz="1800">
                <a:latin typeface="Sintony"/>
                <a:ea typeface="Sintony"/>
                <a:cs typeface="Sintony"/>
                <a:sym typeface="Sintony"/>
              </a:rPr>
              <a:t>John Bryant, Mammoth Geospatial, for Pista Ng Mapa 2022</a:t>
            </a:r>
            <a:br>
              <a:rPr lang="en-GB" sz="2400">
                <a:latin typeface="Sintony"/>
                <a:ea typeface="Sintony"/>
                <a:cs typeface="Sintony"/>
                <a:sym typeface="Sintony"/>
              </a:rPr>
            </a:br>
            <a:endParaRPr sz="2400">
              <a:latin typeface="Sintony"/>
              <a:ea typeface="Sintony"/>
              <a:cs typeface="Sintony"/>
              <a:sym typeface="Sintony"/>
            </a:endParaRPr>
          </a:p>
        </p:txBody>
      </p:sp>
      <p:grpSp>
        <p:nvGrpSpPr>
          <p:cNvPr id="122" name="Google Shape;122;p27"/>
          <p:cNvGrpSpPr/>
          <p:nvPr/>
        </p:nvGrpSpPr>
        <p:grpSpPr>
          <a:xfrm>
            <a:off x="0" y="4089875"/>
            <a:ext cx="9067800" cy="1192163"/>
            <a:chOff x="0" y="4089875"/>
            <a:chExt cx="9067800" cy="1192163"/>
          </a:xfrm>
        </p:grpSpPr>
        <p:pic>
          <p:nvPicPr>
            <p:cNvPr id="123" name="Google Shape;123;p27"/>
            <p:cNvPicPr preferRelativeResize="0"/>
            <p:nvPr/>
          </p:nvPicPr>
          <p:blipFill>
            <a:blip r:embed="rId7">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24" name="Google Shape;124;p27"/>
            <p:cNvPicPr preferRelativeResize="0"/>
            <p:nvPr/>
          </p:nvPicPr>
          <p:blipFill rotWithShape="1">
            <a:blip r:embed="rId8">
              <a:alphaModFix/>
            </a:blip>
            <a:srcRect b="0" l="0" r="0" t="0"/>
            <a:stretch/>
          </p:blipFill>
          <p:spPr>
            <a:xfrm>
              <a:off x="0" y="4714071"/>
              <a:ext cx="1227411" cy="429442"/>
            </a:xfrm>
            <a:prstGeom prst="rect">
              <a:avLst/>
            </a:prstGeom>
            <a:noFill/>
            <a:ln>
              <a:noFill/>
            </a:ln>
          </p:spPr>
        </p:pic>
        <p:sp>
          <p:nvSpPr>
            <p:cNvPr id="125" name="Google Shape;125;p27"/>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126" name="Google Shape;126;p27"/>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127" name="Google Shape;127;p27"/>
          <p:cNvSpPr txBox="1"/>
          <p:nvPr/>
        </p:nvSpPr>
        <p:spPr>
          <a:xfrm>
            <a:off x="351450" y="133375"/>
            <a:ext cx="7754100" cy="60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Everything up front to explore yourselves</a:t>
            </a:r>
            <a:endParaRPr b="1" sz="2400">
              <a:latin typeface="Miriam Libre"/>
              <a:ea typeface="Miriam Libre"/>
              <a:cs typeface="Miriam Libre"/>
              <a:sym typeface="Miriam Libre"/>
            </a:endParaRPr>
          </a:p>
        </p:txBody>
      </p:sp>
      <p:pic>
        <p:nvPicPr>
          <p:cNvPr id="128" name="Google Shape;128;p27"/>
          <p:cNvPicPr preferRelativeResize="0"/>
          <p:nvPr/>
        </p:nvPicPr>
        <p:blipFill>
          <a:blip r:embed="rId9">
            <a:alphaModFix/>
          </a:blip>
          <a:stretch>
            <a:fillRect/>
          </a:stretch>
        </p:blipFill>
        <p:spPr>
          <a:xfrm>
            <a:off x="7374575" y="2871000"/>
            <a:ext cx="919450" cy="91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8"/>
          <p:cNvSpPr txBox="1"/>
          <p:nvPr/>
        </p:nvSpPr>
        <p:spPr>
          <a:xfrm>
            <a:off x="351450" y="941525"/>
            <a:ext cx="7983900" cy="357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800">
                <a:solidFill>
                  <a:srgbClr val="00393F"/>
                </a:solidFill>
                <a:highlight>
                  <a:schemeClr val="lt1"/>
                </a:highlight>
                <a:latin typeface="Sintony"/>
                <a:ea typeface="Sintony"/>
                <a:cs typeface="Sintony"/>
                <a:sym typeface="Sintony"/>
              </a:rPr>
              <a:t>The Open Source Geospatial Foundation (OSGeo) is a not-for-profit organization whose mission is to foster global adoption of open geospatial technology by being an inclusive software foundation devoted to an open philosophy and participatory community driven development.</a:t>
            </a:r>
            <a:endParaRPr sz="1800">
              <a:solidFill>
                <a:srgbClr val="00393F"/>
              </a:solidFill>
              <a:highlight>
                <a:schemeClr val="lt1"/>
              </a:highlight>
              <a:latin typeface="Sintony"/>
              <a:ea typeface="Sintony"/>
              <a:cs typeface="Sintony"/>
              <a:sym typeface="Sintony"/>
            </a:endParaRPr>
          </a:p>
          <a:p>
            <a:pPr indent="0" lvl="0" marL="0" rtl="0" algn="l">
              <a:lnSpc>
                <a:spcPct val="150000"/>
              </a:lnSpc>
              <a:spcBef>
                <a:spcPts val="0"/>
              </a:spcBef>
              <a:spcAft>
                <a:spcPts val="0"/>
              </a:spcAft>
              <a:buNone/>
            </a:pPr>
            <a:r>
              <a:t/>
            </a:r>
            <a:endParaRPr sz="1800">
              <a:solidFill>
                <a:srgbClr val="00393F"/>
              </a:solidFill>
              <a:highlight>
                <a:schemeClr val="lt1"/>
              </a:highlight>
              <a:latin typeface="Sintony"/>
              <a:ea typeface="Sintony"/>
              <a:cs typeface="Sintony"/>
              <a:sym typeface="Sintony"/>
            </a:endParaRPr>
          </a:p>
          <a:p>
            <a:pPr indent="0" lvl="0" marL="0" rtl="0" algn="l">
              <a:lnSpc>
                <a:spcPct val="90000"/>
              </a:lnSpc>
              <a:spcBef>
                <a:spcPts val="500"/>
              </a:spcBef>
              <a:spcAft>
                <a:spcPts val="0"/>
              </a:spcAft>
              <a:buClr>
                <a:schemeClr val="dk1"/>
              </a:buClr>
              <a:buSzPts val="1100"/>
              <a:buFont typeface="Arial"/>
              <a:buNone/>
            </a:pPr>
            <a:r>
              <a:rPr b="1" lang="en-GB" sz="1800">
                <a:solidFill>
                  <a:srgbClr val="4CB05B"/>
                </a:solidFill>
                <a:latin typeface="Sintony"/>
                <a:ea typeface="Sintony"/>
                <a:cs typeface="Sintony"/>
                <a:sym typeface="Sintony"/>
              </a:rPr>
              <a:t>www.osgeo.org/about/</a:t>
            </a:r>
            <a:endParaRPr b="1" sz="1800">
              <a:solidFill>
                <a:srgbClr val="4CB05B"/>
              </a:solidFill>
              <a:latin typeface="Sintony"/>
              <a:ea typeface="Sintony"/>
              <a:cs typeface="Sintony"/>
              <a:sym typeface="Sintony"/>
            </a:endParaRPr>
          </a:p>
          <a:p>
            <a:pPr indent="0" lvl="0" marL="0" rtl="0" algn="l">
              <a:lnSpc>
                <a:spcPct val="150000"/>
              </a:lnSpc>
              <a:spcBef>
                <a:spcPts val="0"/>
              </a:spcBef>
              <a:spcAft>
                <a:spcPts val="0"/>
              </a:spcAft>
              <a:buNone/>
            </a:pPr>
            <a:r>
              <a:t/>
            </a:r>
            <a:endParaRPr sz="1800">
              <a:solidFill>
                <a:srgbClr val="00393F"/>
              </a:solidFill>
              <a:highlight>
                <a:schemeClr val="lt1"/>
              </a:highlight>
              <a:latin typeface="Sintony"/>
              <a:ea typeface="Sintony"/>
              <a:cs typeface="Sintony"/>
              <a:sym typeface="Sintony"/>
            </a:endParaRPr>
          </a:p>
        </p:txBody>
      </p:sp>
      <p:grpSp>
        <p:nvGrpSpPr>
          <p:cNvPr id="134" name="Google Shape;134;p28"/>
          <p:cNvGrpSpPr/>
          <p:nvPr/>
        </p:nvGrpSpPr>
        <p:grpSpPr>
          <a:xfrm>
            <a:off x="0" y="4089875"/>
            <a:ext cx="9067800" cy="1192163"/>
            <a:chOff x="0" y="4089875"/>
            <a:chExt cx="9067800" cy="1192163"/>
          </a:xfrm>
        </p:grpSpPr>
        <p:pic>
          <p:nvPicPr>
            <p:cNvPr id="135" name="Google Shape;135;p28"/>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36" name="Google Shape;136;p28"/>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137" name="Google Shape;137;p28"/>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138" name="Google Shape;138;p28"/>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139" name="Google Shape;139;p28"/>
          <p:cNvSpPr txBox="1"/>
          <p:nvPr/>
        </p:nvSpPr>
        <p:spPr>
          <a:xfrm>
            <a:off x="351450" y="133375"/>
            <a:ext cx="2667000" cy="60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What is OSGeo?</a:t>
            </a:r>
            <a:endParaRPr b="1" sz="2400">
              <a:latin typeface="Miriam Libre"/>
              <a:ea typeface="Miriam Libre"/>
              <a:cs typeface="Miriam Libre"/>
              <a:sym typeface="Miriam Libr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9"/>
          <p:cNvSpPr txBox="1"/>
          <p:nvPr>
            <p:ph type="ctrTitle"/>
          </p:nvPr>
        </p:nvSpPr>
        <p:spPr>
          <a:xfrm>
            <a:off x="372000" y="153475"/>
            <a:ext cx="9144000" cy="58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FOSS4G: Free and Open Source Software for Geospatial</a:t>
            </a:r>
            <a:endParaRPr b="1" sz="2400">
              <a:latin typeface="Miriam Libre"/>
              <a:ea typeface="Miriam Libre"/>
              <a:cs typeface="Miriam Libre"/>
              <a:sym typeface="Miriam Libre"/>
            </a:endParaRPr>
          </a:p>
        </p:txBody>
      </p:sp>
      <p:pic>
        <p:nvPicPr>
          <p:cNvPr id="145" name="Google Shape;145;p29"/>
          <p:cNvPicPr preferRelativeResize="0"/>
          <p:nvPr/>
        </p:nvPicPr>
        <p:blipFill>
          <a:blip r:embed="rId3">
            <a:alphaModFix/>
          </a:blip>
          <a:stretch>
            <a:fillRect/>
          </a:stretch>
        </p:blipFill>
        <p:spPr>
          <a:xfrm>
            <a:off x="6344410" y="1994428"/>
            <a:ext cx="1316718" cy="761426"/>
          </a:xfrm>
          <a:prstGeom prst="rect">
            <a:avLst/>
          </a:prstGeom>
          <a:noFill/>
          <a:ln>
            <a:noFill/>
          </a:ln>
        </p:spPr>
      </p:pic>
      <p:pic>
        <p:nvPicPr>
          <p:cNvPr id="146" name="Google Shape;146;p29"/>
          <p:cNvPicPr preferRelativeResize="0"/>
          <p:nvPr/>
        </p:nvPicPr>
        <p:blipFill>
          <a:blip r:embed="rId4">
            <a:alphaModFix/>
          </a:blip>
          <a:stretch>
            <a:fillRect/>
          </a:stretch>
        </p:blipFill>
        <p:spPr>
          <a:xfrm>
            <a:off x="867574" y="3127187"/>
            <a:ext cx="1808419" cy="627788"/>
          </a:xfrm>
          <a:prstGeom prst="rect">
            <a:avLst/>
          </a:prstGeom>
          <a:noFill/>
          <a:ln>
            <a:noFill/>
          </a:ln>
        </p:spPr>
      </p:pic>
      <p:pic>
        <p:nvPicPr>
          <p:cNvPr id="147" name="Google Shape;147;p29"/>
          <p:cNvPicPr preferRelativeResize="0"/>
          <p:nvPr/>
        </p:nvPicPr>
        <p:blipFill>
          <a:blip r:embed="rId5">
            <a:alphaModFix/>
          </a:blip>
          <a:stretch>
            <a:fillRect/>
          </a:stretch>
        </p:blipFill>
        <p:spPr>
          <a:xfrm>
            <a:off x="1337669" y="2268186"/>
            <a:ext cx="1878478" cy="524100"/>
          </a:xfrm>
          <a:prstGeom prst="rect">
            <a:avLst/>
          </a:prstGeom>
          <a:noFill/>
          <a:ln>
            <a:noFill/>
          </a:ln>
        </p:spPr>
      </p:pic>
      <p:pic>
        <p:nvPicPr>
          <p:cNvPr id="148" name="Google Shape;148;p29"/>
          <p:cNvPicPr preferRelativeResize="0"/>
          <p:nvPr/>
        </p:nvPicPr>
        <p:blipFill>
          <a:blip r:embed="rId6">
            <a:alphaModFix/>
          </a:blip>
          <a:stretch>
            <a:fillRect/>
          </a:stretch>
        </p:blipFill>
        <p:spPr>
          <a:xfrm>
            <a:off x="2632654" y="1007212"/>
            <a:ext cx="789143" cy="965386"/>
          </a:xfrm>
          <a:prstGeom prst="rect">
            <a:avLst/>
          </a:prstGeom>
          <a:noFill/>
          <a:ln>
            <a:noFill/>
          </a:ln>
        </p:spPr>
      </p:pic>
      <p:pic>
        <p:nvPicPr>
          <p:cNvPr id="149" name="Google Shape;149;p29"/>
          <p:cNvPicPr preferRelativeResize="0"/>
          <p:nvPr/>
        </p:nvPicPr>
        <p:blipFill>
          <a:blip r:embed="rId7">
            <a:alphaModFix/>
          </a:blip>
          <a:stretch>
            <a:fillRect/>
          </a:stretch>
        </p:blipFill>
        <p:spPr>
          <a:xfrm>
            <a:off x="3549800" y="2572703"/>
            <a:ext cx="1968197" cy="672025"/>
          </a:xfrm>
          <a:prstGeom prst="rect">
            <a:avLst/>
          </a:prstGeom>
          <a:noFill/>
          <a:ln>
            <a:noFill/>
          </a:ln>
        </p:spPr>
      </p:pic>
      <p:pic>
        <p:nvPicPr>
          <p:cNvPr id="150" name="Google Shape;150;p29"/>
          <p:cNvPicPr preferRelativeResize="0"/>
          <p:nvPr/>
        </p:nvPicPr>
        <p:blipFill>
          <a:blip r:embed="rId8">
            <a:alphaModFix/>
          </a:blip>
          <a:stretch>
            <a:fillRect/>
          </a:stretch>
        </p:blipFill>
        <p:spPr>
          <a:xfrm>
            <a:off x="4698189" y="3341500"/>
            <a:ext cx="2197338" cy="550925"/>
          </a:xfrm>
          <a:prstGeom prst="rect">
            <a:avLst/>
          </a:prstGeom>
          <a:noFill/>
          <a:ln>
            <a:noFill/>
          </a:ln>
        </p:spPr>
      </p:pic>
      <p:pic>
        <p:nvPicPr>
          <p:cNvPr id="151" name="Google Shape;151;p29"/>
          <p:cNvPicPr preferRelativeResize="0"/>
          <p:nvPr/>
        </p:nvPicPr>
        <p:blipFill>
          <a:blip r:embed="rId9">
            <a:alphaModFix/>
          </a:blip>
          <a:stretch>
            <a:fillRect/>
          </a:stretch>
        </p:blipFill>
        <p:spPr>
          <a:xfrm>
            <a:off x="657333" y="1222056"/>
            <a:ext cx="1582514" cy="600110"/>
          </a:xfrm>
          <a:prstGeom prst="rect">
            <a:avLst/>
          </a:prstGeom>
          <a:noFill/>
          <a:ln>
            <a:noFill/>
          </a:ln>
        </p:spPr>
      </p:pic>
      <p:pic>
        <p:nvPicPr>
          <p:cNvPr id="152" name="Google Shape;152;p29"/>
          <p:cNvPicPr preferRelativeResize="0"/>
          <p:nvPr/>
        </p:nvPicPr>
        <p:blipFill>
          <a:blip r:embed="rId10">
            <a:alphaModFix/>
          </a:blip>
          <a:stretch>
            <a:fillRect/>
          </a:stretch>
        </p:blipFill>
        <p:spPr>
          <a:xfrm>
            <a:off x="7179253" y="2828587"/>
            <a:ext cx="952153" cy="550911"/>
          </a:xfrm>
          <a:prstGeom prst="rect">
            <a:avLst/>
          </a:prstGeom>
          <a:noFill/>
          <a:ln>
            <a:noFill/>
          </a:ln>
        </p:spPr>
      </p:pic>
      <p:pic>
        <p:nvPicPr>
          <p:cNvPr id="153" name="Google Shape;153;p29"/>
          <p:cNvPicPr preferRelativeResize="0"/>
          <p:nvPr/>
        </p:nvPicPr>
        <p:blipFill>
          <a:blip r:embed="rId11">
            <a:alphaModFix/>
          </a:blip>
          <a:stretch>
            <a:fillRect/>
          </a:stretch>
        </p:blipFill>
        <p:spPr>
          <a:xfrm>
            <a:off x="3924829" y="1683195"/>
            <a:ext cx="1294353" cy="672035"/>
          </a:xfrm>
          <a:prstGeom prst="rect">
            <a:avLst/>
          </a:prstGeom>
          <a:noFill/>
          <a:ln>
            <a:noFill/>
          </a:ln>
        </p:spPr>
      </p:pic>
      <p:pic>
        <p:nvPicPr>
          <p:cNvPr id="154" name="Google Shape;154;p29"/>
          <p:cNvPicPr preferRelativeResize="0"/>
          <p:nvPr/>
        </p:nvPicPr>
        <p:blipFill>
          <a:blip r:embed="rId12">
            <a:alphaModFix/>
          </a:blip>
          <a:stretch>
            <a:fillRect/>
          </a:stretch>
        </p:blipFill>
        <p:spPr>
          <a:xfrm>
            <a:off x="7884808" y="1085846"/>
            <a:ext cx="952155" cy="1032344"/>
          </a:xfrm>
          <a:prstGeom prst="rect">
            <a:avLst/>
          </a:prstGeom>
          <a:noFill/>
          <a:ln>
            <a:noFill/>
          </a:ln>
        </p:spPr>
      </p:pic>
      <p:pic>
        <p:nvPicPr>
          <p:cNvPr id="155" name="Google Shape;155;p29"/>
          <p:cNvPicPr preferRelativeResize="0"/>
          <p:nvPr/>
        </p:nvPicPr>
        <p:blipFill>
          <a:blip r:embed="rId13">
            <a:alphaModFix/>
          </a:blip>
          <a:stretch>
            <a:fillRect/>
          </a:stretch>
        </p:blipFill>
        <p:spPr>
          <a:xfrm>
            <a:off x="4871708" y="1222058"/>
            <a:ext cx="1795901" cy="535698"/>
          </a:xfrm>
          <a:prstGeom prst="rect">
            <a:avLst/>
          </a:prstGeom>
          <a:noFill/>
          <a:ln>
            <a:noFill/>
          </a:ln>
        </p:spPr>
      </p:pic>
      <p:grpSp>
        <p:nvGrpSpPr>
          <p:cNvPr id="156" name="Google Shape;156;p29"/>
          <p:cNvGrpSpPr/>
          <p:nvPr/>
        </p:nvGrpSpPr>
        <p:grpSpPr>
          <a:xfrm>
            <a:off x="0" y="4089875"/>
            <a:ext cx="9067800" cy="1192163"/>
            <a:chOff x="0" y="4089875"/>
            <a:chExt cx="9067800" cy="1192163"/>
          </a:xfrm>
        </p:grpSpPr>
        <p:pic>
          <p:nvPicPr>
            <p:cNvPr id="157" name="Google Shape;157;p29"/>
            <p:cNvPicPr preferRelativeResize="0"/>
            <p:nvPr/>
          </p:nvPicPr>
          <p:blipFill>
            <a:blip r:embed="rId14">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58" name="Google Shape;158;p29"/>
            <p:cNvPicPr preferRelativeResize="0"/>
            <p:nvPr/>
          </p:nvPicPr>
          <p:blipFill rotWithShape="1">
            <a:blip r:embed="rId15">
              <a:alphaModFix/>
            </a:blip>
            <a:srcRect b="0" l="0" r="0" t="0"/>
            <a:stretch/>
          </p:blipFill>
          <p:spPr>
            <a:xfrm>
              <a:off x="0" y="4714071"/>
              <a:ext cx="1227411" cy="429442"/>
            </a:xfrm>
            <a:prstGeom prst="rect">
              <a:avLst/>
            </a:prstGeom>
            <a:noFill/>
            <a:ln>
              <a:noFill/>
            </a:ln>
          </p:spPr>
        </p:pic>
        <p:sp>
          <p:nvSpPr>
            <p:cNvPr id="159" name="Google Shape;159;p29"/>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160" name="Google Shape;160;p29"/>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pic>
        <p:nvPicPr>
          <p:cNvPr id="161" name="Google Shape;161;p29"/>
          <p:cNvPicPr preferRelativeResize="0"/>
          <p:nvPr/>
        </p:nvPicPr>
        <p:blipFill>
          <a:blip r:embed="rId16">
            <a:alphaModFix/>
          </a:blip>
          <a:stretch>
            <a:fillRect/>
          </a:stretch>
        </p:blipFill>
        <p:spPr>
          <a:xfrm>
            <a:off x="2782151" y="3462200"/>
            <a:ext cx="1431282" cy="761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ctrTitle"/>
          </p:nvPr>
        </p:nvSpPr>
        <p:spPr>
          <a:xfrm>
            <a:off x="360000" y="153475"/>
            <a:ext cx="9144000" cy="58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FOSS4G: a global conference series</a:t>
            </a:r>
            <a:endParaRPr b="1" sz="2400">
              <a:latin typeface="Miriam Libre"/>
              <a:ea typeface="Miriam Libre"/>
              <a:cs typeface="Miriam Libre"/>
              <a:sym typeface="Miriam Libre"/>
            </a:endParaRPr>
          </a:p>
        </p:txBody>
      </p:sp>
      <p:grpSp>
        <p:nvGrpSpPr>
          <p:cNvPr id="167" name="Google Shape;167;p30"/>
          <p:cNvGrpSpPr/>
          <p:nvPr/>
        </p:nvGrpSpPr>
        <p:grpSpPr>
          <a:xfrm>
            <a:off x="449377" y="1030680"/>
            <a:ext cx="7992593" cy="3276369"/>
            <a:chOff x="470275" y="1064650"/>
            <a:chExt cx="10709625" cy="4390150"/>
          </a:xfrm>
        </p:grpSpPr>
        <p:pic>
          <p:nvPicPr>
            <p:cNvPr descr="Image" id="168" name="Google Shape;168;p30"/>
            <p:cNvPicPr preferRelativeResize="0"/>
            <p:nvPr/>
          </p:nvPicPr>
          <p:blipFill rotWithShape="1">
            <a:blip r:embed="rId3">
              <a:alphaModFix/>
            </a:blip>
            <a:srcRect b="0" l="0" r="0" t="0"/>
            <a:stretch/>
          </p:blipFill>
          <p:spPr>
            <a:xfrm>
              <a:off x="470275" y="1064650"/>
              <a:ext cx="2163501" cy="777370"/>
            </a:xfrm>
            <a:prstGeom prst="rect">
              <a:avLst/>
            </a:prstGeom>
            <a:noFill/>
            <a:ln>
              <a:noFill/>
            </a:ln>
          </p:spPr>
        </p:pic>
        <p:pic>
          <p:nvPicPr>
            <p:cNvPr descr="Image" id="169" name="Google Shape;169;p30"/>
            <p:cNvPicPr preferRelativeResize="0"/>
            <p:nvPr/>
          </p:nvPicPr>
          <p:blipFill rotWithShape="1">
            <a:blip r:embed="rId4">
              <a:alphaModFix/>
            </a:blip>
            <a:srcRect b="0" l="0" r="0" t="0"/>
            <a:stretch/>
          </p:blipFill>
          <p:spPr>
            <a:xfrm>
              <a:off x="3020257" y="1064652"/>
              <a:ext cx="1868109" cy="887820"/>
            </a:xfrm>
            <a:prstGeom prst="rect">
              <a:avLst/>
            </a:prstGeom>
            <a:noFill/>
            <a:ln>
              <a:noFill/>
            </a:ln>
          </p:spPr>
        </p:pic>
        <p:pic>
          <p:nvPicPr>
            <p:cNvPr descr="Image" id="170" name="Google Shape;170;p30"/>
            <p:cNvPicPr preferRelativeResize="0"/>
            <p:nvPr/>
          </p:nvPicPr>
          <p:blipFill rotWithShape="1">
            <a:blip r:embed="rId5">
              <a:alphaModFix/>
            </a:blip>
            <a:srcRect b="0" l="0" r="0" t="0"/>
            <a:stretch/>
          </p:blipFill>
          <p:spPr>
            <a:xfrm>
              <a:off x="5813077" y="1135135"/>
              <a:ext cx="2388012" cy="746863"/>
            </a:xfrm>
            <a:prstGeom prst="rect">
              <a:avLst/>
            </a:prstGeom>
            <a:noFill/>
            <a:ln>
              <a:noFill/>
            </a:ln>
          </p:spPr>
        </p:pic>
        <p:pic>
          <p:nvPicPr>
            <p:cNvPr descr="Image" id="171" name="Google Shape;171;p30"/>
            <p:cNvPicPr preferRelativeResize="0"/>
            <p:nvPr/>
          </p:nvPicPr>
          <p:blipFill rotWithShape="1">
            <a:blip r:embed="rId6">
              <a:alphaModFix/>
            </a:blip>
            <a:srcRect b="0" l="0" r="0" t="0"/>
            <a:stretch/>
          </p:blipFill>
          <p:spPr>
            <a:xfrm>
              <a:off x="9028446" y="1076995"/>
              <a:ext cx="1884926" cy="863132"/>
            </a:xfrm>
            <a:prstGeom prst="rect">
              <a:avLst/>
            </a:prstGeom>
            <a:noFill/>
            <a:ln>
              <a:noFill/>
            </a:ln>
          </p:spPr>
        </p:pic>
        <p:pic>
          <p:nvPicPr>
            <p:cNvPr descr="Image" id="172" name="Google Shape;172;p30"/>
            <p:cNvPicPr preferRelativeResize="0"/>
            <p:nvPr/>
          </p:nvPicPr>
          <p:blipFill rotWithShape="1">
            <a:blip r:embed="rId7">
              <a:alphaModFix/>
            </a:blip>
            <a:srcRect b="0" l="0" r="0" t="0"/>
            <a:stretch/>
          </p:blipFill>
          <p:spPr>
            <a:xfrm>
              <a:off x="536615" y="2208878"/>
              <a:ext cx="3778077" cy="484407"/>
            </a:xfrm>
            <a:prstGeom prst="rect">
              <a:avLst/>
            </a:prstGeom>
            <a:noFill/>
            <a:ln>
              <a:noFill/>
            </a:ln>
          </p:spPr>
        </p:pic>
        <p:pic>
          <p:nvPicPr>
            <p:cNvPr descr="Image" id="173" name="Google Shape;173;p30"/>
            <p:cNvPicPr preferRelativeResize="0"/>
            <p:nvPr/>
          </p:nvPicPr>
          <p:blipFill rotWithShape="1">
            <a:blip r:embed="rId8">
              <a:alphaModFix/>
            </a:blip>
            <a:srcRect b="15469" l="8739" r="8739" t="15469"/>
            <a:stretch/>
          </p:blipFill>
          <p:spPr>
            <a:xfrm>
              <a:off x="4966599" y="1918726"/>
              <a:ext cx="1671857" cy="954008"/>
            </a:xfrm>
            <a:prstGeom prst="rect">
              <a:avLst/>
            </a:prstGeom>
            <a:noFill/>
            <a:ln>
              <a:noFill/>
            </a:ln>
          </p:spPr>
        </p:pic>
        <p:pic>
          <p:nvPicPr>
            <p:cNvPr descr="Image" id="174" name="Google Shape;174;p30"/>
            <p:cNvPicPr preferRelativeResize="0"/>
            <p:nvPr/>
          </p:nvPicPr>
          <p:blipFill rotWithShape="1">
            <a:blip r:embed="rId9">
              <a:alphaModFix/>
            </a:blip>
            <a:srcRect b="0" l="0" r="0" t="0"/>
            <a:stretch/>
          </p:blipFill>
          <p:spPr>
            <a:xfrm>
              <a:off x="7290373" y="1939137"/>
              <a:ext cx="1868102" cy="913185"/>
            </a:xfrm>
            <a:prstGeom prst="rect">
              <a:avLst/>
            </a:prstGeom>
            <a:noFill/>
            <a:ln>
              <a:noFill/>
            </a:ln>
          </p:spPr>
        </p:pic>
        <p:pic>
          <p:nvPicPr>
            <p:cNvPr descr="Image" id="175" name="Google Shape;175;p30"/>
            <p:cNvPicPr preferRelativeResize="0"/>
            <p:nvPr/>
          </p:nvPicPr>
          <p:blipFill rotWithShape="1">
            <a:blip r:embed="rId10">
              <a:alphaModFix/>
            </a:blip>
            <a:srcRect b="0" l="0" r="0" t="0"/>
            <a:stretch/>
          </p:blipFill>
          <p:spPr>
            <a:xfrm>
              <a:off x="635379" y="2934207"/>
              <a:ext cx="2163502" cy="832745"/>
            </a:xfrm>
            <a:prstGeom prst="rect">
              <a:avLst/>
            </a:prstGeom>
            <a:noFill/>
            <a:ln>
              <a:noFill/>
            </a:ln>
          </p:spPr>
        </p:pic>
        <p:pic>
          <p:nvPicPr>
            <p:cNvPr descr="Image" id="176" name="Google Shape;176;p30"/>
            <p:cNvPicPr preferRelativeResize="0"/>
            <p:nvPr/>
          </p:nvPicPr>
          <p:blipFill rotWithShape="1">
            <a:blip r:embed="rId11">
              <a:alphaModFix/>
            </a:blip>
            <a:srcRect b="0" l="0" r="0" t="0"/>
            <a:stretch/>
          </p:blipFill>
          <p:spPr>
            <a:xfrm>
              <a:off x="3020255" y="2986333"/>
              <a:ext cx="2388015" cy="832745"/>
            </a:xfrm>
            <a:prstGeom prst="rect">
              <a:avLst/>
            </a:prstGeom>
            <a:noFill/>
            <a:ln>
              <a:noFill/>
            </a:ln>
          </p:spPr>
        </p:pic>
        <p:pic>
          <p:nvPicPr>
            <p:cNvPr descr="Image" id="177" name="Google Shape;177;p30"/>
            <p:cNvPicPr preferRelativeResize="0"/>
            <p:nvPr/>
          </p:nvPicPr>
          <p:blipFill rotWithShape="1">
            <a:blip r:embed="rId12">
              <a:alphaModFix/>
            </a:blip>
            <a:srcRect b="0" l="0" r="0" t="0"/>
            <a:stretch/>
          </p:blipFill>
          <p:spPr>
            <a:xfrm>
              <a:off x="5629645" y="3048467"/>
              <a:ext cx="2826189" cy="708476"/>
            </a:xfrm>
            <a:prstGeom prst="rect">
              <a:avLst/>
            </a:prstGeom>
            <a:noFill/>
            <a:ln>
              <a:noFill/>
            </a:ln>
          </p:spPr>
        </p:pic>
        <p:pic>
          <p:nvPicPr>
            <p:cNvPr descr="Image" id="178" name="Google Shape;178;p30"/>
            <p:cNvPicPr preferRelativeResize="0"/>
            <p:nvPr/>
          </p:nvPicPr>
          <p:blipFill rotWithShape="1">
            <a:blip r:embed="rId13">
              <a:alphaModFix/>
            </a:blip>
            <a:srcRect b="0" l="0" r="0" t="0"/>
            <a:stretch/>
          </p:blipFill>
          <p:spPr>
            <a:xfrm>
              <a:off x="8677214" y="2893989"/>
              <a:ext cx="2502686" cy="913185"/>
            </a:xfrm>
            <a:prstGeom prst="rect">
              <a:avLst/>
            </a:prstGeom>
            <a:noFill/>
            <a:ln>
              <a:noFill/>
            </a:ln>
          </p:spPr>
        </p:pic>
        <p:pic>
          <p:nvPicPr>
            <p:cNvPr descr="Image" id="179" name="Google Shape;179;p30"/>
            <p:cNvPicPr preferRelativeResize="0"/>
            <p:nvPr/>
          </p:nvPicPr>
          <p:blipFill rotWithShape="1">
            <a:blip r:embed="rId14">
              <a:alphaModFix/>
            </a:blip>
            <a:srcRect b="0" l="0" r="0" t="0"/>
            <a:stretch/>
          </p:blipFill>
          <p:spPr>
            <a:xfrm>
              <a:off x="557661" y="4007864"/>
              <a:ext cx="1671866" cy="1190282"/>
            </a:xfrm>
            <a:prstGeom prst="rect">
              <a:avLst/>
            </a:prstGeom>
            <a:noFill/>
            <a:ln>
              <a:noFill/>
            </a:ln>
          </p:spPr>
        </p:pic>
        <p:pic>
          <p:nvPicPr>
            <p:cNvPr id="180" name="Google Shape;180;p30"/>
            <p:cNvPicPr preferRelativeResize="0"/>
            <p:nvPr/>
          </p:nvPicPr>
          <p:blipFill>
            <a:blip r:embed="rId15">
              <a:alphaModFix/>
            </a:blip>
            <a:stretch>
              <a:fillRect/>
            </a:stretch>
          </p:blipFill>
          <p:spPr>
            <a:xfrm>
              <a:off x="4455614" y="4035311"/>
              <a:ext cx="1519383" cy="1314996"/>
            </a:xfrm>
            <a:prstGeom prst="rect">
              <a:avLst/>
            </a:prstGeom>
            <a:noFill/>
            <a:ln>
              <a:noFill/>
            </a:ln>
          </p:spPr>
        </p:pic>
        <p:pic>
          <p:nvPicPr>
            <p:cNvPr id="181" name="Google Shape;181;p30"/>
            <p:cNvPicPr preferRelativeResize="0"/>
            <p:nvPr/>
          </p:nvPicPr>
          <p:blipFill>
            <a:blip r:embed="rId16">
              <a:alphaModFix/>
            </a:blip>
            <a:stretch>
              <a:fillRect/>
            </a:stretch>
          </p:blipFill>
          <p:spPr>
            <a:xfrm>
              <a:off x="5974996" y="4248776"/>
              <a:ext cx="2277158" cy="708467"/>
            </a:xfrm>
            <a:prstGeom prst="rect">
              <a:avLst/>
            </a:prstGeom>
            <a:noFill/>
            <a:ln>
              <a:noFill/>
            </a:ln>
          </p:spPr>
        </p:pic>
        <p:pic>
          <p:nvPicPr>
            <p:cNvPr id="182" name="Google Shape;182;p30"/>
            <p:cNvPicPr preferRelativeResize="0"/>
            <p:nvPr/>
          </p:nvPicPr>
          <p:blipFill>
            <a:blip r:embed="rId17">
              <a:alphaModFix/>
            </a:blip>
            <a:stretch>
              <a:fillRect/>
            </a:stretch>
          </p:blipFill>
          <p:spPr>
            <a:xfrm>
              <a:off x="8134967" y="4097664"/>
              <a:ext cx="3044931" cy="1190274"/>
            </a:xfrm>
            <a:prstGeom prst="rect">
              <a:avLst/>
            </a:prstGeom>
            <a:noFill/>
            <a:ln>
              <a:noFill/>
            </a:ln>
          </p:spPr>
        </p:pic>
        <p:pic>
          <p:nvPicPr>
            <p:cNvPr id="183" name="Google Shape;183;p30"/>
            <p:cNvPicPr preferRelativeResize="0"/>
            <p:nvPr/>
          </p:nvPicPr>
          <p:blipFill>
            <a:blip r:embed="rId18">
              <a:alphaModFix/>
            </a:blip>
            <a:stretch>
              <a:fillRect/>
            </a:stretch>
          </p:blipFill>
          <p:spPr>
            <a:xfrm>
              <a:off x="2553897" y="3932672"/>
              <a:ext cx="1275177" cy="1522128"/>
            </a:xfrm>
            <a:prstGeom prst="rect">
              <a:avLst/>
            </a:prstGeom>
            <a:noFill/>
            <a:ln>
              <a:noFill/>
            </a:ln>
          </p:spPr>
        </p:pic>
      </p:grpSp>
      <p:sp>
        <p:nvSpPr>
          <p:cNvPr id="184" name="Google Shape;184;p30"/>
          <p:cNvSpPr txBox="1"/>
          <p:nvPr/>
        </p:nvSpPr>
        <p:spPr>
          <a:xfrm>
            <a:off x="1249675" y="4538175"/>
            <a:ext cx="6953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dk1"/>
                </a:solidFill>
                <a:latin typeface="Sintony"/>
                <a:ea typeface="Sintony"/>
                <a:cs typeface="Sintony"/>
                <a:sym typeface="Sintony"/>
              </a:rPr>
              <a:t>Reproduced with permission from Codrina Ilie, The story of a compass.</a:t>
            </a:r>
            <a:endParaRPr sz="800">
              <a:solidFill>
                <a:schemeClr val="dk1"/>
              </a:solidFill>
              <a:latin typeface="Sintony"/>
              <a:ea typeface="Sintony"/>
              <a:cs typeface="Sintony"/>
              <a:sym typeface="Sintony"/>
            </a:endParaRPr>
          </a:p>
          <a:p>
            <a:pPr indent="0" lvl="0" marL="0" rtl="0" algn="l">
              <a:spcBef>
                <a:spcPts val="0"/>
              </a:spcBef>
              <a:spcAft>
                <a:spcPts val="0"/>
              </a:spcAft>
              <a:buNone/>
            </a:pPr>
            <a:r>
              <a:rPr i="1" lang="en-GB" sz="800">
                <a:solidFill>
                  <a:schemeClr val="dk1"/>
                </a:solidFill>
                <a:latin typeface="Sintony"/>
                <a:ea typeface="Sintony"/>
                <a:cs typeface="Sintony"/>
                <a:sym typeface="Sintony"/>
              </a:rPr>
              <a:t>Perspective on creating successful OS communities.</a:t>
            </a:r>
            <a:r>
              <a:rPr lang="en-GB" sz="800">
                <a:solidFill>
                  <a:schemeClr val="dk1"/>
                </a:solidFill>
                <a:latin typeface="Sintony"/>
                <a:ea typeface="Sintony"/>
                <a:cs typeface="Sintony"/>
                <a:sym typeface="Sintony"/>
              </a:rPr>
              <a:t>Open Innovation for Earth Observation Programs, </a:t>
            </a:r>
            <a:endParaRPr sz="800">
              <a:solidFill>
                <a:schemeClr val="dk1"/>
              </a:solidFill>
              <a:latin typeface="Sintony"/>
              <a:ea typeface="Sintony"/>
              <a:cs typeface="Sintony"/>
              <a:sym typeface="Sintony"/>
            </a:endParaRPr>
          </a:p>
        </p:txBody>
      </p:sp>
      <p:grpSp>
        <p:nvGrpSpPr>
          <p:cNvPr id="185" name="Google Shape;185;p30"/>
          <p:cNvGrpSpPr/>
          <p:nvPr/>
        </p:nvGrpSpPr>
        <p:grpSpPr>
          <a:xfrm>
            <a:off x="0" y="4089875"/>
            <a:ext cx="9067800" cy="1192163"/>
            <a:chOff x="0" y="4089875"/>
            <a:chExt cx="9067800" cy="1192163"/>
          </a:xfrm>
        </p:grpSpPr>
        <p:pic>
          <p:nvPicPr>
            <p:cNvPr id="186" name="Google Shape;186;p30"/>
            <p:cNvPicPr preferRelativeResize="0"/>
            <p:nvPr/>
          </p:nvPicPr>
          <p:blipFill>
            <a:blip r:embed="rId19">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87" name="Google Shape;187;p30"/>
            <p:cNvPicPr preferRelativeResize="0"/>
            <p:nvPr/>
          </p:nvPicPr>
          <p:blipFill rotWithShape="1">
            <a:blip r:embed="rId20">
              <a:alphaModFix/>
            </a:blip>
            <a:srcRect b="0" l="0" r="0" t="0"/>
            <a:stretch/>
          </p:blipFill>
          <p:spPr>
            <a:xfrm>
              <a:off x="0" y="4714071"/>
              <a:ext cx="1227411" cy="429442"/>
            </a:xfrm>
            <a:prstGeom prst="rect">
              <a:avLst/>
            </a:prstGeom>
            <a:noFill/>
            <a:ln>
              <a:noFill/>
            </a:ln>
          </p:spPr>
        </p:pic>
        <p:sp>
          <p:nvSpPr>
            <p:cNvPr id="188" name="Google Shape;188;p30"/>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189" name="Google Shape;189;p30"/>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nvSpPr>
        <p:spPr>
          <a:xfrm>
            <a:off x="351450" y="941525"/>
            <a:ext cx="7983900" cy="3579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GB">
                <a:solidFill>
                  <a:schemeClr val="dk1"/>
                </a:solidFill>
                <a:latin typeface="Sintony"/>
                <a:ea typeface="Sintony"/>
                <a:cs typeface="Sintony"/>
                <a:sym typeface="Sintony"/>
              </a:rPr>
              <a:t>Leads with open-ness and transparency</a:t>
            </a:r>
            <a:endParaRPr>
              <a:solidFill>
                <a:schemeClr val="dk1"/>
              </a:solidFill>
              <a:latin typeface="Sintony"/>
              <a:ea typeface="Sintony"/>
              <a:cs typeface="Sintony"/>
              <a:sym typeface="Sintony"/>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latin typeface="Sintony"/>
              <a:ea typeface="Sintony"/>
              <a:cs typeface="Sintony"/>
              <a:sym typeface="Sintony"/>
            </a:endParaRPr>
          </a:p>
          <a:p>
            <a:pPr indent="0" lvl="0" marL="0" rtl="0" algn="l">
              <a:lnSpc>
                <a:spcPct val="90000"/>
              </a:lnSpc>
              <a:spcBef>
                <a:spcPts val="0"/>
              </a:spcBef>
              <a:spcAft>
                <a:spcPts val="0"/>
              </a:spcAft>
              <a:buClr>
                <a:schemeClr val="dk1"/>
              </a:buClr>
              <a:buSzPts val="1100"/>
              <a:buFont typeface="Arial"/>
              <a:buNone/>
            </a:pPr>
            <a:r>
              <a:rPr lang="en-GB">
                <a:solidFill>
                  <a:schemeClr val="dk1"/>
                </a:solidFill>
                <a:latin typeface="Sintony"/>
                <a:ea typeface="Sintony"/>
                <a:cs typeface="Sintony"/>
                <a:sym typeface="Sintony"/>
              </a:rPr>
              <a:t>Everything operates under a code of conduct</a:t>
            </a:r>
            <a:endParaRPr>
              <a:solidFill>
                <a:schemeClr val="dk1"/>
              </a:solidFill>
              <a:latin typeface="Sintony"/>
              <a:ea typeface="Sintony"/>
              <a:cs typeface="Sintony"/>
              <a:sym typeface="Sintony"/>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latin typeface="Sintony"/>
              <a:ea typeface="Sintony"/>
              <a:cs typeface="Sintony"/>
              <a:sym typeface="Sintony"/>
            </a:endParaRPr>
          </a:p>
          <a:p>
            <a:pPr indent="0" lvl="0" marL="0" rtl="0" algn="l">
              <a:lnSpc>
                <a:spcPct val="90000"/>
              </a:lnSpc>
              <a:spcBef>
                <a:spcPts val="0"/>
              </a:spcBef>
              <a:spcAft>
                <a:spcPts val="0"/>
              </a:spcAft>
              <a:buClr>
                <a:schemeClr val="dk1"/>
              </a:buClr>
              <a:buSzPts val="1100"/>
              <a:buFont typeface="Arial"/>
              <a:buNone/>
            </a:pPr>
            <a:r>
              <a:rPr lang="en-GB">
                <a:solidFill>
                  <a:schemeClr val="dk1"/>
                </a:solidFill>
                <a:latin typeface="Sintony"/>
                <a:ea typeface="Sintony"/>
                <a:cs typeface="Sintony"/>
                <a:sym typeface="Sintony"/>
              </a:rPr>
              <a:t>Aims for representation at all levels</a:t>
            </a:r>
            <a:endParaRPr>
              <a:solidFill>
                <a:schemeClr val="dk1"/>
              </a:solidFill>
              <a:latin typeface="Sintony"/>
              <a:ea typeface="Sintony"/>
              <a:cs typeface="Sintony"/>
              <a:sym typeface="Sintony"/>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a:solidFill>
                  <a:schemeClr val="dk1"/>
                </a:solidFill>
                <a:latin typeface="Sintony"/>
                <a:ea typeface="Sintony"/>
                <a:cs typeface="Sintony"/>
                <a:sym typeface="Sintony"/>
              </a:rPr>
              <a:t>Sets culture.</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sz="1800">
                <a:solidFill>
                  <a:srgbClr val="4CB05B"/>
                </a:solidFill>
                <a:latin typeface="Sintony"/>
                <a:ea typeface="Sintony"/>
                <a:cs typeface="Sintony"/>
                <a:sym typeface="Sintony"/>
              </a:rPr>
              <a:t>www.osgeo.org/about/code_of_conduct</a:t>
            </a:r>
            <a:endParaRPr b="1" sz="1800">
              <a:solidFill>
                <a:srgbClr val="4CB05B"/>
              </a:solidFill>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p:txBody>
      </p:sp>
      <p:sp>
        <p:nvSpPr>
          <p:cNvPr id="195" name="Google Shape;195;p31"/>
          <p:cNvSpPr txBox="1"/>
          <p:nvPr/>
        </p:nvSpPr>
        <p:spPr>
          <a:xfrm>
            <a:off x="351450" y="133375"/>
            <a:ext cx="7296300" cy="60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O</a:t>
            </a:r>
            <a:r>
              <a:rPr b="1" lang="en-GB" sz="2400">
                <a:solidFill>
                  <a:schemeClr val="dk1"/>
                </a:solidFill>
                <a:latin typeface="Miriam Libre"/>
                <a:ea typeface="Miriam Libre"/>
                <a:cs typeface="Miriam Libre"/>
                <a:sym typeface="Miriam Libre"/>
              </a:rPr>
              <a:t>SGeo provides a model for leadership</a:t>
            </a:r>
            <a:endParaRPr b="1" sz="2400">
              <a:latin typeface="Miriam Libre"/>
              <a:ea typeface="Miriam Libre"/>
              <a:cs typeface="Miriam Libre"/>
              <a:sym typeface="Miriam Libre"/>
            </a:endParaRPr>
          </a:p>
        </p:txBody>
      </p:sp>
      <p:grpSp>
        <p:nvGrpSpPr>
          <p:cNvPr id="196" name="Google Shape;196;p31"/>
          <p:cNvGrpSpPr/>
          <p:nvPr/>
        </p:nvGrpSpPr>
        <p:grpSpPr>
          <a:xfrm>
            <a:off x="0" y="4089875"/>
            <a:ext cx="9067800" cy="1192163"/>
            <a:chOff x="0" y="4089875"/>
            <a:chExt cx="9067800" cy="1192163"/>
          </a:xfrm>
        </p:grpSpPr>
        <p:pic>
          <p:nvPicPr>
            <p:cNvPr id="197" name="Google Shape;197;p31"/>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198" name="Google Shape;198;p31"/>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199" name="Google Shape;199;p31"/>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00" name="Google Shape;200;p31"/>
            <p:cNvSpPr txBox="1"/>
            <p:nvPr/>
          </p:nvSpPr>
          <p:spPr>
            <a:xfrm>
              <a:off x="7427100" y="4728688"/>
              <a:ext cx="1640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nvSpPr>
        <p:spPr>
          <a:xfrm>
            <a:off x="351450" y="963550"/>
            <a:ext cx="4220700" cy="3279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Community</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chemeClr val="dk1"/>
                </a:solidFill>
                <a:latin typeface="Sintony"/>
                <a:ea typeface="Sintony"/>
                <a:cs typeface="Sintony"/>
                <a:sym typeface="Sintony"/>
              </a:rPr>
              <a:t>[you!]</a:t>
            </a:r>
            <a:br>
              <a:rPr lang="en-GB">
                <a:solidFill>
                  <a:schemeClr val="dk1"/>
                </a:solidFill>
                <a:latin typeface="Sintony"/>
                <a:ea typeface="Sintony"/>
                <a:cs typeface="Sintony"/>
                <a:sym typeface="Sintony"/>
              </a:rPr>
            </a:b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Members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community/members/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Charter members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about/charter-members/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Board / officers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about/board/</a:t>
            </a:r>
            <a:endParaRPr sz="1200">
              <a:solidFill>
                <a:schemeClr val="dk1"/>
              </a:solidFill>
              <a:latin typeface="Sintony"/>
              <a:ea typeface="Sintony"/>
              <a:cs typeface="Sintony"/>
              <a:sym typeface="Sintony"/>
            </a:endParaRPr>
          </a:p>
          <a:p>
            <a:pPr indent="0" lvl="0" marL="0" rtl="0" algn="l">
              <a:spcBef>
                <a:spcPts val="0"/>
              </a:spcBef>
              <a:spcAft>
                <a:spcPts val="0"/>
              </a:spcAft>
              <a:buNone/>
            </a:pPr>
            <a:r>
              <a:t/>
            </a:r>
            <a:endParaRPr>
              <a:latin typeface="Sintony"/>
              <a:ea typeface="Sintony"/>
              <a:cs typeface="Sintony"/>
              <a:sym typeface="Sintony"/>
            </a:endParaRPr>
          </a:p>
        </p:txBody>
      </p:sp>
      <p:sp>
        <p:nvSpPr>
          <p:cNvPr id="206" name="Google Shape;206;p32"/>
          <p:cNvSpPr txBox="1"/>
          <p:nvPr/>
        </p:nvSpPr>
        <p:spPr>
          <a:xfrm>
            <a:off x="351450" y="133375"/>
            <a:ext cx="4950600" cy="60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Miriam Libre"/>
                <a:ea typeface="Miriam Libre"/>
                <a:cs typeface="Miriam Libre"/>
                <a:sym typeface="Miriam Libre"/>
              </a:rPr>
              <a:t>What does OSGeo look like?</a:t>
            </a:r>
            <a:endParaRPr b="1" sz="2400">
              <a:latin typeface="Miriam Libre"/>
              <a:ea typeface="Miriam Libre"/>
              <a:cs typeface="Miriam Libre"/>
              <a:sym typeface="Miriam Libre"/>
            </a:endParaRPr>
          </a:p>
        </p:txBody>
      </p:sp>
      <p:grpSp>
        <p:nvGrpSpPr>
          <p:cNvPr id="207" name="Google Shape;207;p32"/>
          <p:cNvGrpSpPr/>
          <p:nvPr/>
        </p:nvGrpSpPr>
        <p:grpSpPr>
          <a:xfrm>
            <a:off x="0" y="4089875"/>
            <a:ext cx="9067800" cy="1192163"/>
            <a:chOff x="0" y="4089875"/>
            <a:chExt cx="9067800" cy="1192163"/>
          </a:xfrm>
        </p:grpSpPr>
        <p:pic>
          <p:nvPicPr>
            <p:cNvPr id="208" name="Google Shape;208;p32"/>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09" name="Google Shape;209;p32"/>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10" name="Google Shape;210;p32"/>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11" name="Google Shape;211;p32"/>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sp>
        <p:nvSpPr>
          <p:cNvPr id="212" name="Google Shape;212;p32"/>
          <p:cNvSpPr txBox="1"/>
          <p:nvPr/>
        </p:nvSpPr>
        <p:spPr>
          <a:xfrm>
            <a:off x="3646050" y="941525"/>
            <a:ext cx="3052800" cy="3071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Committees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/about/committees/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Initiatives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www.osgeo.org/initiatives/</a:t>
            </a:r>
            <a:endParaRPr sz="1200">
              <a:solidFill>
                <a:srgbClr val="00393F"/>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Projects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chemeClr val="dk1"/>
                </a:solidFill>
                <a:latin typeface="Sintony"/>
                <a:ea typeface="Sintony"/>
                <a:cs typeface="Sintony"/>
                <a:sym typeface="Sintony"/>
              </a:rPr>
              <a:t>www.osgeo.org/projects/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Local chapters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chemeClr val="dk1"/>
                </a:solidFill>
                <a:latin typeface="Sintony"/>
                <a:ea typeface="Sintony"/>
                <a:cs typeface="Sintony"/>
                <a:sym typeface="Sintony"/>
              </a:rPr>
              <a:t>https://www.osgeo.org/local-chapters/</a:t>
            </a:r>
            <a:endParaRPr sz="1200">
              <a:solidFill>
                <a:schemeClr val="dk1"/>
              </a:solidFill>
              <a:latin typeface="Sintony"/>
              <a:ea typeface="Sintony"/>
              <a:cs typeface="Sintony"/>
              <a:sym typeface="Sintony"/>
            </a:endParaRPr>
          </a:p>
        </p:txBody>
      </p:sp>
      <p:sp>
        <p:nvSpPr>
          <p:cNvPr id="213" name="Google Shape;213;p32"/>
          <p:cNvSpPr txBox="1"/>
          <p:nvPr/>
        </p:nvSpPr>
        <p:spPr>
          <a:xfrm>
            <a:off x="6590675" y="941525"/>
            <a:ext cx="2156700" cy="151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Sponsors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/sponsors/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b="1" lang="en-GB">
                <a:solidFill>
                  <a:schemeClr val="dk1"/>
                </a:solidFill>
                <a:latin typeface="Sintony"/>
                <a:ea typeface="Sintony"/>
                <a:cs typeface="Sintony"/>
                <a:sym typeface="Sintony"/>
              </a:rPr>
              <a:t>Partners</a:t>
            </a:r>
            <a:endParaRPr b="1">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rPr lang="en-GB" sz="1200">
                <a:solidFill>
                  <a:srgbClr val="00393F"/>
                </a:solidFill>
                <a:latin typeface="Sintony"/>
                <a:ea typeface="Sintony"/>
                <a:cs typeface="Sintony"/>
                <a:sym typeface="Sintony"/>
              </a:rPr>
              <a:t>www.osgeo.org</a:t>
            </a:r>
            <a:r>
              <a:rPr lang="en-GB" sz="1200">
                <a:solidFill>
                  <a:schemeClr val="dk1"/>
                </a:solidFill>
                <a:latin typeface="Sintony"/>
                <a:ea typeface="Sintony"/>
                <a:cs typeface="Sintony"/>
                <a:sym typeface="Sintony"/>
              </a:rPr>
              <a:t>/partners/</a:t>
            </a:r>
            <a:endParaRPr sz="1200">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solidFill>
                <a:schemeClr val="dk1"/>
              </a:solidFill>
              <a:latin typeface="Sintony"/>
              <a:ea typeface="Sintony"/>
              <a:cs typeface="Sintony"/>
              <a:sym typeface="Sintony"/>
            </a:endParaRPr>
          </a:p>
          <a:p>
            <a:pPr indent="0" lvl="0" marL="0" rtl="0" algn="l">
              <a:lnSpc>
                <a:spcPct val="90000"/>
              </a:lnSpc>
              <a:spcBef>
                <a:spcPts val="500"/>
              </a:spcBef>
              <a:spcAft>
                <a:spcPts val="0"/>
              </a:spcAft>
              <a:buNone/>
            </a:pPr>
            <a:r>
              <a:t/>
            </a:r>
            <a:endParaRPr>
              <a:latin typeface="Sintony"/>
              <a:ea typeface="Sintony"/>
              <a:cs typeface="Sintony"/>
              <a:sym typeface="Sinton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60000" y="1642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400">
                <a:latin typeface="Miriam Libre"/>
                <a:ea typeface="Miriam Libre"/>
                <a:cs typeface="Miriam Libre"/>
                <a:sym typeface="Miriam Libre"/>
              </a:rPr>
              <a:t>OSGeo is like a tree</a:t>
            </a:r>
            <a:endParaRPr b="1" sz="2400">
              <a:latin typeface="Miriam Libre"/>
              <a:ea typeface="Miriam Libre"/>
              <a:cs typeface="Miriam Libre"/>
              <a:sym typeface="Miriam Libre"/>
            </a:endParaRPr>
          </a:p>
        </p:txBody>
      </p:sp>
      <p:sp>
        <p:nvSpPr>
          <p:cNvPr id="219" name="Google Shape;219;p33"/>
          <p:cNvSpPr txBox="1"/>
          <p:nvPr>
            <p:ph idx="1" type="body"/>
          </p:nvPr>
        </p:nvSpPr>
        <p:spPr>
          <a:xfrm>
            <a:off x="4572000" y="487550"/>
            <a:ext cx="4336800" cy="38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1400">
                <a:latin typeface="Sintony"/>
                <a:ea typeface="Sintony"/>
                <a:cs typeface="Sintony"/>
                <a:sym typeface="Sintony"/>
              </a:rPr>
              <a:t>All parts are needed!</a:t>
            </a:r>
            <a:endParaRPr i="1" sz="1400">
              <a:latin typeface="Sintony"/>
              <a:ea typeface="Sintony"/>
              <a:cs typeface="Sintony"/>
              <a:sym typeface="Sintony"/>
            </a:endParaRPr>
          </a:p>
          <a:p>
            <a:pPr indent="0" lvl="0" marL="0" rtl="0" algn="l">
              <a:spcBef>
                <a:spcPts val="1600"/>
              </a:spcBef>
              <a:spcAft>
                <a:spcPts val="0"/>
              </a:spcAft>
              <a:buClr>
                <a:schemeClr val="dk1"/>
              </a:buClr>
              <a:buSzPts val="1100"/>
              <a:buFont typeface="Arial"/>
              <a:buNone/>
            </a:pPr>
            <a:r>
              <a:rPr i="1" lang="en-GB" sz="1400">
                <a:latin typeface="Sintony"/>
                <a:ea typeface="Sintony"/>
                <a:cs typeface="Sintony"/>
                <a:sym typeface="Sintony"/>
              </a:rPr>
              <a:t>All parts interact and support each other!</a:t>
            </a:r>
            <a:endParaRPr i="1" sz="1400">
              <a:latin typeface="Sintony"/>
              <a:ea typeface="Sintony"/>
              <a:cs typeface="Sintony"/>
              <a:sym typeface="Sintony"/>
            </a:endParaRPr>
          </a:p>
          <a:p>
            <a:pPr indent="0" lvl="0" marL="0" rtl="0" algn="l">
              <a:spcBef>
                <a:spcPts val="1600"/>
              </a:spcBef>
              <a:spcAft>
                <a:spcPts val="0"/>
              </a:spcAft>
              <a:buNone/>
            </a:pPr>
            <a:r>
              <a:rPr lang="en-GB" sz="1400">
                <a:latin typeface="Sintony"/>
                <a:ea typeface="Sintony"/>
                <a:cs typeface="Sintony"/>
                <a:sym typeface="Sintony"/>
              </a:rPr>
              <a:t>Leaves and flowers: things people do, users, advocates, outputs</a:t>
            </a:r>
            <a:endParaRPr sz="1400">
              <a:latin typeface="Sintony"/>
              <a:ea typeface="Sintony"/>
              <a:cs typeface="Sintony"/>
              <a:sym typeface="Sintony"/>
            </a:endParaRPr>
          </a:p>
          <a:p>
            <a:pPr indent="0" lvl="0" marL="0" rtl="0" algn="l">
              <a:spcBef>
                <a:spcPts val="1600"/>
              </a:spcBef>
              <a:spcAft>
                <a:spcPts val="0"/>
              </a:spcAft>
              <a:buNone/>
            </a:pPr>
            <a:r>
              <a:rPr lang="en-GB" sz="1400">
                <a:latin typeface="Sintony"/>
                <a:ea typeface="Sintony"/>
                <a:cs typeface="Sintony"/>
                <a:sym typeface="Sintony"/>
              </a:rPr>
              <a:t>Trunk: board, committees, charter members </a:t>
            </a:r>
            <a:endParaRPr sz="1400">
              <a:latin typeface="Sintony"/>
              <a:ea typeface="Sintony"/>
              <a:cs typeface="Sintony"/>
              <a:sym typeface="Sintony"/>
            </a:endParaRPr>
          </a:p>
          <a:p>
            <a:pPr indent="0" lvl="0" marL="0" rtl="0" algn="l">
              <a:spcBef>
                <a:spcPts val="1600"/>
              </a:spcBef>
              <a:spcAft>
                <a:spcPts val="0"/>
              </a:spcAft>
              <a:buNone/>
            </a:pPr>
            <a:r>
              <a:rPr lang="en-GB" sz="1400">
                <a:latin typeface="Sintony"/>
                <a:ea typeface="Sintony"/>
                <a:cs typeface="Sintony"/>
                <a:sym typeface="Sintony"/>
              </a:rPr>
              <a:t>Roots: developers, maintainers</a:t>
            </a:r>
            <a:endParaRPr sz="1400">
              <a:latin typeface="Sintony"/>
              <a:ea typeface="Sintony"/>
              <a:cs typeface="Sintony"/>
              <a:sym typeface="Sintony"/>
            </a:endParaRPr>
          </a:p>
          <a:p>
            <a:pPr indent="0" lvl="0" marL="0" rtl="0" algn="l">
              <a:spcBef>
                <a:spcPts val="1600"/>
              </a:spcBef>
              <a:spcAft>
                <a:spcPts val="0"/>
              </a:spcAft>
              <a:buClr>
                <a:schemeClr val="dk1"/>
              </a:buClr>
              <a:buSzPts val="1100"/>
              <a:buFont typeface="Arial"/>
              <a:buNone/>
            </a:pPr>
            <a:r>
              <a:rPr lang="en-GB" sz="1400">
                <a:latin typeface="Sintony"/>
                <a:ea typeface="Sintony"/>
                <a:cs typeface="Sintony"/>
                <a:sym typeface="Sintony"/>
              </a:rPr>
              <a:t>Provides shelter for new communities which spring up</a:t>
            </a:r>
            <a:endParaRPr sz="1400">
              <a:latin typeface="Sintony"/>
              <a:ea typeface="Sintony"/>
              <a:cs typeface="Sintony"/>
              <a:sym typeface="Sintony"/>
            </a:endParaRPr>
          </a:p>
          <a:p>
            <a:pPr indent="0" lvl="0" marL="0" rtl="0" algn="l">
              <a:spcBef>
                <a:spcPts val="1600"/>
              </a:spcBef>
              <a:spcAft>
                <a:spcPts val="0"/>
              </a:spcAft>
              <a:buClr>
                <a:schemeClr val="dk1"/>
              </a:buClr>
              <a:buSzPts val="1100"/>
              <a:buFont typeface="Arial"/>
              <a:buNone/>
            </a:pPr>
            <a:r>
              <a:rPr lang="en-GB" sz="1400">
                <a:latin typeface="Sintony"/>
                <a:ea typeface="Sintony"/>
                <a:cs typeface="Sintony"/>
                <a:sym typeface="Sintony"/>
              </a:rPr>
              <a:t>Provides services to a larger community!</a:t>
            </a:r>
            <a:endParaRPr sz="1400">
              <a:latin typeface="Sintony"/>
              <a:ea typeface="Sintony"/>
              <a:cs typeface="Sintony"/>
              <a:sym typeface="Sintony"/>
            </a:endParaRPr>
          </a:p>
          <a:p>
            <a:pPr indent="0" lvl="0" marL="0" rtl="0" algn="l">
              <a:spcBef>
                <a:spcPts val="1600"/>
              </a:spcBef>
              <a:spcAft>
                <a:spcPts val="0"/>
              </a:spcAft>
              <a:buNone/>
            </a:pPr>
            <a:r>
              <a:t/>
            </a:r>
            <a:endParaRPr sz="1400">
              <a:latin typeface="Sintony"/>
              <a:ea typeface="Sintony"/>
              <a:cs typeface="Sintony"/>
              <a:sym typeface="Sintony"/>
            </a:endParaRPr>
          </a:p>
          <a:p>
            <a:pPr indent="0" lvl="0" marL="0" rtl="0" algn="l">
              <a:spcBef>
                <a:spcPts val="1600"/>
              </a:spcBef>
              <a:spcAft>
                <a:spcPts val="1600"/>
              </a:spcAft>
              <a:buNone/>
            </a:pPr>
            <a:r>
              <a:t/>
            </a:r>
            <a:endParaRPr sz="1400">
              <a:latin typeface="Sintony"/>
              <a:ea typeface="Sintony"/>
              <a:cs typeface="Sintony"/>
              <a:sym typeface="Sintony"/>
            </a:endParaRPr>
          </a:p>
        </p:txBody>
      </p:sp>
      <p:grpSp>
        <p:nvGrpSpPr>
          <p:cNvPr id="220" name="Google Shape;220;p33"/>
          <p:cNvGrpSpPr/>
          <p:nvPr/>
        </p:nvGrpSpPr>
        <p:grpSpPr>
          <a:xfrm>
            <a:off x="0" y="4089875"/>
            <a:ext cx="9067800" cy="1192163"/>
            <a:chOff x="0" y="4089875"/>
            <a:chExt cx="9067800" cy="1192163"/>
          </a:xfrm>
        </p:grpSpPr>
        <p:pic>
          <p:nvPicPr>
            <p:cNvPr id="221" name="Google Shape;221;p33"/>
            <p:cNvPicPr preferRelativeResize="0"/>
            <p:nvPr/>
          </p:nvPicPr>
          <p:blipFill>
            <a:blip r:embed="rId3">
              <a:alphaModFix/>
            </a:blip>
            <a:stretch>
              <a:fillRect/>
            </a:stretch>
          </p:blipFill>
          <p:spPr>
            <a:xfrm>
              <a:off x="6670525" y="4089875"/>
              <a:ext cx="2321075" cy="755625"/>
            </a:xfrm>
            <a:prstGeom prst="rect">
              <a:avLst/>
            </a:prstGeom>
            <a:noFill/>
            <a:ln>
              <a:noFill/>
            </a:ln>
            <a:effectLst>
              <a:outerShdw blurRad="14288" rotWithShape="0" algn="bl" dir="4800000" dist="19050">
                <a:srgbClr val="434343">
                  <a:alpha val="90000"/>
                </a:srgbClr>
              </a:outerShdw>
            </a:effectLst>
          </p:spPr>
        </p:pic>
        <p:pic>
          <p:nvPicPr>
            <p:cNvPr id="222" name="Google Shape;222;p33"/>
            <p:cNvPicPr preferRelativeResize="0"/>
            <p:nvPr/>
          </p:nvPicPr>
          <p:blipFill rotWithShape="1">
            <a:blip r:embed="rId4">
              <a:alphaModFix/>
            </a:blip>
            <a:srcRect b="0" l="0" r="0" t="0"/>
            <a:stretch/>
          </p:blipFill>
          <p:spPr>
            <a:xfrm>
              <a:off x="0" y="4714071"/>
              <a:ext cx="1227411" cy="429442"/>
            </a:xfrm>
            <a:prstGeom prst="rect">
              <a:avLst/>
            </a:prstGeom>
            <a:noFill/>
            <a:ln>
              <a:noFill/>
            </a:ln>
          </p:spPr>
        </p:pic>
        <p:sp>
          <p:nvSpPr>
            <p:cNvPr id="223" name="Google Shape;223;p33"/>
            <p:cNvSpPr txBox="1"/>
            <p:nvPr/>
          </p:nvSpPr>
          <p:spPr>
            <a:xfrm>
              <a:off x="1227400" y="4853338"/>
              <a:ext cx="7301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333333"/>
                  </a:solidFill>
                  <a:latin typeface="Sintony"/>
                  <a:ea typeface="Sintony"/>
                  <a:cs typeface="Sintony"/>
                  <a:sym typeface="Sintony"/>
                </a:rPr>
                <a:t>Adam Steer, Oceania Geospatial Symposium, Noumea, New Caledonia, 2 December 2022</a:t>
              </a:r>
              <a:endParaRPr sz="800">
                <a:solidFill>
                  <a:srgbClr val="333333"/>
                </a:solidFill>
                <a:latin typeface="Sintony"/>
                <a:ea typeface="Sintony"/>
                <a:cs typeface="Sintony"/>
                <a:sym typeface="Sintony"/>
              </a:endParaRPr>
            </a:p>
          </p:txBody>
        </p:sp>
        <p:sp>
          <p:nvSpPr>
            <p:cNvPr id="224" name="Google Shape;224;p33"/>
            <p:cNvSpPr txBox="1"/>
            <p:nvPr/>
          </p:nvSpPr>
          <p:spPr>
            <a:xfrm>
              <a:off x="7427100" y="4728688"/>
              <a:ext cx="16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4CB05B"/>
                  </a:solidFill>
                  <a:latin typeface="Miriam Libre"/>
                  <a:ea typeface="Miriam Libre"/>
                  <a:cs typeface="Miriam Libre"/>
                  <a:sym typeface="Miriam Libre"/>
                </a:rPr>
                <a:t>www.osgeo.org</a:t>
              </a:r>
              <a:endParaRPr>
                <a:solidFill>
                  <a:srgbClr val="4CB05B"/>
                </a:solidFill>
                <a:latin typeface="Miriam Libre"/>
                <a:ea typeface="Miriam Libre"/>
                <a:cs typeface="Miriam Libre"/>
                <a:sym typeface="Miriam Libre"/>
              </a:endParaRPr>
            </a:p>
          </p:txBody>
        </p:sp>
      </p:grpSp>
      <p:pic>
        <p:nvPicPr>
          <p:cNvPr id="225" name="Google Shape;225;p33"/>
          <p:cNvPicPr preferRelativeResize="0"/>
          <p:nvPr/>
        </p:nvPicPr>
        <p:blipFill rotWithShape="1">
          <a:blip r:embed="rId5">
            <a:alphaModFix/>
          </a:blip>
          <a:srcRect b="0" l="7956" r="6667" t="0"/>
          <a:stretch/>
        </p:blipFill>
        <p:spPr>
          <a:xfrm>
            <a:off x="210599" y="941525"/>
            <a:ext cx="3852979" cy="3384601"/>
          </a:xfrm>
          <a:prstGeom prst="rect">
            <a:avLst/>
          </a:prstGeom>
          <a:noFill/>
          <a:ln>
            <a:noFill/>
          </a:ln>
        </p:spPr>
      </p:pic>
      <p:sp>
        <p:nvSpPr>
          <p:cNvPr id="226" name="Google Shape;226;p33"/>
          <p:cNvSpPr txBox="1"/>
          <p:nvPr/>
        </p:nvSpPr>
        <p:spPr>
          <a:xfrm>
            <a:off x="210600" y="4339200"/>
            <a:ext cx="5427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Sintony"/>
                <a:ea typeface="Sintony"/>
                <a:cs typeface="Sintony"/>
                <a:sym typeface="Sintony"/>
              </a:rPr>
              <a:t>David Stanley: https://www.flickr.com/photos/79721788@N00/with/11527335486/</a:t>
            </a:r>
            <a:endParaRPr sz="900">
              <a:latin typeface="Sintony"/>
              <a:ea typeface="Sintony"/>
              <a:cs typeface="Sintony"/>
              <a:sym typeface="Sintony"/>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