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3721" r:id="rId3"/>
    <p:sldMasterId id="2147483730" r:id="rId4"/>
    <p:sldMasterId id="2147483671" r:id="rId5"/>
    <p:sldMasterId id="2147483680" r:id="rId6"/>
    <p:sldMasterId id="2147483689" r:id="rId7"/>
    <p:sldMasterId id="2147483697" r:id="rId8"/>
    <p:sldMasterId id="2147483705" r:id="rId9"/>
    <p:sldMasterId id="2147483713" r:id="rId10"/>
    <p:sldMasterId id="2147483746" r:id="rId11"/>
    <p:sldMasterId id="2147483757" r:id="rId12"/>
    <p:sldMasterId id="2147483763" r:id="rId13"/>
    <p:sldMasterId id="2147483775" r:id="rId14"/>
    <p:sldMasterId id="2147483785" r:id="rId15"/>
    <p:sldMasterId id="2147483795" r:id="rId16"/>
    <p:sldMasterId id="2147483803" r:id="rId17"/>
  </p:sldMasterIdLst>
  <p:notesMasterIdLst>
    <p:notesMasterId r:id="rId39"/>
  </p:notesMasterIdLst>
  <p:sldIdLst>
    <p:sldId id="357" r:id="rId18"/>
    <p:sldId id="439" r:id="rId19"/>
    <p:sldId id="441" r:id="rId20"/>
    <p:sldId id="312" r:id="rId21"/>
    <p:sldId id="438" r:id="rId22"/>
    <p:sldId id="443" r:id="rId23"/>
    <p:sldId id="446" r:id="rId24"/>
    <p:sldId id="447" r:id="rId25"/>
    <p:sldId id="448" r:id="rId26"/>
    <p:sldId id="449" r:id="rId27"/>
    <p:sldId id="450" r:id="rId28"/>
    <p:sldId id="451" r:id="rId29"/>
    <p:sldId id="431" r:id="rId30"/>
    <p:sldId id="432" r:id="rId31"/>
    <p:sldId id="433" r:id="rId32"/>
    <p:sldId id="434" r:id="rId33"/>
    <p:sldId id="435" r:id="rId34"/>
    <p:sldId id="436" r:id="rId35"/>
    <p:sldId id="437" r:id="rId36"/>
    <p:sldId id="400" r:id="rId37"/>
    <p:sldId id="341"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DA1"/>
    <a:srgbClr val="25408F"/>
    <a:srgbClr val="21879F"/>
    <a:srgbClr val="29A7C5"/>
    <a:srgbClr val="5AC4DD"/>
    <a:srgbClr val="EA9422"/>
    <a:srgbClr val="FAA741"/>
    <a:srgbClr val="C8C8C8"/>
    <a:srgbClr val="0B6192"/>
    <a:srgbClr val="F9982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93164"/>
  </p:normalViewPr>
  <p:slideViewPr>
    <p:cSldViewPr>
      <p:cViewPr varScale="1">
        <p:scale>
          <a:sx n="142" d="100"/>
          <a:sy n="142" d="100"/>
        </p:scale>
        <p:origin x="504" y="108"/>
      </p:cViewPr>
      <p:guideLst>
        <p:guide orient="horz" pos="1620"/>
        <p:guide pos="2880"/>
      </p:guideLst>
    </p:cSldViewPr>
  </p:slideViewPr>
  <p:outlineViewPr>
    <p:cViewPr>
      <p:scale>
        <a:sx n="33" d="100"/>
        <a:sy n="33" d="100"/>
      </p:scale>
      <p:origin x="0" y="-2568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heme" Target="theme/theme1.xml"/><Relationship Id="rId68"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t>11/23/2022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E37BDE-1E16-4497-8123-4D9E05ECC396}" type="slidenum">
              <a:rPr lang="en-US" smtClean="0"/>
              <a:t>1</a:t>
            </a:fld>
            <a:endParaRPr lang="en-US"/>
          </a:p>
        </p:txBody>
      </p:sp>
    </p:spTree>
    <p:extLst>
      <p:ext uri="{BB962C8B-B14F-4D97-AF65-F5344CB8AC3E}">
        <p14:creationId xmlns:p14="http://schemas.microsoft.com/office/powerpoint/2010/main" val="30143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Atmosphere Service addresses five main themes: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Air Quality: </a:t>
            </a:r>
            <a:r>
              <a:rPr lang="en-US" sz="1200" b="0" i="0" kern="1200" dirty="0">
                <a:solidFill>
                  <a:schemeClr val="tx1"/>
                </a:solidFill>
                <a:effectLst/>
                <a:latin typeface="+mn-lt"/>
                <a:ea typeface="+mn-ea"/>
                <a:cs typeface="+mn-cs"/>
              </a:rPr>
              <a:t>The Copernicus Atmosphere Monitoring Service uses a comprehensive global monitoring and forecasting system that estimates the state of the atmosphere on a daily basis, combining information from models and observations, and it provides a daily 5-day forecast. The global modelling system is also used to provide the boundary conditions for an ensemble of more detailed regional air quality models that are used to zoom in on the European domain and produce 4-day forecasts of air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Climate forcing: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(CAMS) monitors the global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CH</a:t>
            </a:r>
            <a:r>
              <a:rPr lang="en-US" sz="1200" b="0" i="0" kern="1200" baseline="-25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surface fluxes and therefore contributes to documenting the activity of the carbon cycle in the Earth system. CAMS also monitors the impact of aerosols on the Earth's radiation budget: estimates are provided for the period 2003 - 2012.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Ozone Layer &amp; UV: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(CAMS) provides services that maintain and update the historical record of stratospheric ozone using available satellite observations from 1979 until the present with a special focus on the period 2003 - 2012. CAMS furthermore provides forecasts of stratospheric ozone concentrations up to 5 days ahead, and provides 5-day forecasts of UV radiation taking into account the effect of ozone, clouds, and  aerosol particles.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Solar radiation:</a:t>
            </a:r>
          </a:p>
          <a:p>
            <a:r>
              <a:rPr lang="en-US" sz="1200" b="0" i="0" kern="1200" dirty="0">
                <a:solidFill>
                  <a:schemeClr val="tx1"/>
                </a:solidFill>
                <a:effectLst/>
                <a:latin typeface="+mn-lt"/>
                <a:ea typeface="+mn-ea"/>
                <a:cs typeface="+mn-cs"/>
              </a:rPr>
              <a:t>CAMS) deals both with the ultraviolet part of the spectrum having impact on human health and with the visible solar spectrum being relevant for solar energy usage. Global and direct irradiances are provided for Europe, Africa, the Middle East and Asia providing the solar energy industry, the electricity sector, governments, and renewable energy organizations and institutions with suitable and accurate information of the solar radiation resources at the Earth's surface in easily-accessible formats and understandable quality metrics. A high-quality system of global ultraviolet (UV) irradiance monitoring constitutes a valuable tool to provide global coverage information for UV impact studies. Both services make use of the enhanced CAMS capabilities with respect to aerosols and ozone.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Emissions and surface</a:t>
            </a:r>
            <a:r>
              <a:rPr lang="en-US" sz="1200" b="0" i="0" kern="1200" baseline="0" dirty="0">
                <a:solidFill>
                  <a:schemeClr val="tx1"/>
                </a:solidFill>
                <a:effectLst/>
                <a:latin typeface="+mn-lt"/>
                <a:ea typeface="+mn-ea"/>
                <a:cs typeface="+mn-cs"/>
              </a:rPr>
              <a:t> fluxes</a:t>
            </a:r>
          </a:p>
          <a:p>
            <a:r>
              <a:rPr lang="en-US" sz="1200" b="0" i="0" kern="1200" dirty="0">
                <a:solidFill>
                  <a:schemeClr val="tx1"/>
                </a:solidFill>
                <a:effectLst/>
                <a:latin typeface="+mn-lt"/>
                <a:ea typeface="+mn-ea"/>
                <a:cs typeface="+mn-cs"/>
              </a:rPr>
              <a:t>(CAMS) compiles emission inventories that serve as input to the atmospheric chemistry-transport models. It also estimates net fluxes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N</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O</a:t>
            </a:r>
            <a:r>
              <a:rPr lang="en-US" sz="1200" b="0" i="0" kern="1200" baseline="-25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CH</a:t>
            </a:r>
            <a:r>
              <a:rPr lang="en-US" sz="1200" b="0" i="0" kern="1200" baseline="-25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at the Earth's surface using satellite and in-situ observations. CAMS estimates emissions of aerosols, chemical species, and greenhouse gases from wild fires on a daily basis. These are all used in the CAMS models, but also serve users around the world.</a:t>
            </a: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103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a:t>
            </a:r>
            <a:r>
              <a:rPr lang="en-US" dirty="0" smtClean="0"/>
              <a:t>talk </a:t>
            </a:r>
            <a:r>
              <a:rPr lang="en-US" dirty="0"/>
              <a:t>Copernicus Service that ECMWF has implemented on behalf of the European Commission, namely C3S the Copernicus Climate Change Service, which is about being </a:t>
            </a:r>
            <a:r>
              <a:rPr lang="en-US" dirty="0" smtClean="0"/>
              <a:t>an </a:t>
            </a:r>
            <a:r>
              <a:rPr lang="en-US" dirty="0"/>
              <a:t>authoritative source of information about the past, present and future climate, as well as tools to enable climate change mitigation and adaptation strategies by policy makers and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79D73-9322-4D55-A95A-0FDE6C4AD53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37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39" eaLnBrk="1" hangingPunct="1">
              <a:spcBef>
                <a:spcPct val="50000"/>
              </a:spcBef>
              <a:buClrTx/>
              <a:buNone/>
              <a:defRPr/>
            </a:pPr>
            <a:r>
              <a:rPr lang="en-GB" altLang="en-US" sz="1600" i="0" dirty="0">
                <a:solidFill>
                  <a:srgbClr val="000000"/>
                </a:solidFill>
                <a:latin typeface="+mn-lt"/>
                <a:cs typeface="Arial Narrow" panose="020B0604020202020204" pitchFamily="34" charset="0"/>
              </a:rPr>
              <a:t>C3S provides:</a:t>
            </a:r>
          </a:p>
          <a:p>
            <a:pPr marL="285743" indent="-285743" defTabSz="1219139" eaLnBrk="1" hangingPunct="1">
              <a:spcBef>
                <a:spcPct val="50000"/>
              </a:spcBef>
              <a:buClrTx/>
              <a:buFont typeface="Arial"/>
              <a:defRPr/>
            </a:pPr>
            <a:r>
              <a:rPr lang="en-GB" sz="1200" i="0" dirty="0">
                <a:solidFill>
                  <a:srgbClr val="000000"/>
                </a:solidFill>
                <a:latin typeface="+mn-lt"/>
                <a:cs typeface="Arial Narrow" panose="020B0604020202020204" pitchFamily="34" charset="0"/>
              </a:rPr>
              <a:t>authoritative information </a:t>
            </a:r>
            <a:r>
              <a:rPr lang="en-GB" altLang="en-US" sz="1200" i="0" dirty="0">
                <a:solidFill>
                  <a:srgbClr val="000000"/>
                </a:solidFill>
                <a:latin typeface="+mn-lt"/>
                <a:cs typeface="Arial Narrow" panose="020B0604020202020204" pitchFamily="34" charset="0"/>
              </a:rPr>
              <a:t>about </a:t>
            </a:r>
            <a:r>
              <a:rPr lang="en-GB" sz="1200" i="0" dirty="0">
                <a:solidFill>
                  <a:srgbClr val="000000"/>
                </a:solidFill>
                <a:latin typeface="+mn-lt"/>
                <a:cs typeface="Arial Narrow" panose="020B0604020202020204" pitchFamily="34" charset="0"/>
              </a:rPr>
              <a:t>the past, present and future climate</a:t>
            </a:r>
          </a:p>
          <a:p>
            <a:pPr marL="285743" indent="-285743" defTabSz="1219139" eaLnBrk="1" hangingPunct="1">
              <a:spcBef>
                <a:spcPct val="50000"/>
              </a:spcBef>
              <a:buClrTx/>
              <a:buFont typeface="Arial"/>
              <a:defRPr/>
            </a:pPr>
            <a:r>
              <a:rPr lang="en-GB" sz="1200" i="0" dirty="0">
                <a:solidFill>
                  <a:srgbClr val="000000"/>
                </a:solidFill>
                <a:latin typeface="+mn-lt"/>
                <a:cs typeface="Arial Narrow" panose="020B0604020202020204" pitchFamily="34" charset="0"/>
              </a:rPr>
              <a:t>tools to inform climate change mitigation and adaptation strategies by policy makers and businesses</a:t>
            </a:r>
          </a:p>
          <a:p>
            <a:pPr marL="285743" indent="-285743" defTabSz="1219139" eaLnBrk="1" hangingPunct="1">
              <a:spcBef>
                <a:spcPct val="50000"/>
              </a:spcBef>
              <a:buClrTx/>
              <a:buFont typeface="Arial"/>
              <a:defRPr/>
            </a:pPr>
            <a:r>
              <a:rPr lang="en-GB" sz="1200" i="0" dirty="0">
                <a:solidFill>
                  <a:srgbClr val="000000"/>
                </a:solidFill>
                <a:latin typeface="+mn-lt"/>
                <a:cs typeface="Arial Narrow" panose="020B0604020202020204" pitchFamily="34" charset="0"/>
              </a:rPr>
              <a:t>examples of best practice in the use of climate information</a:t>
            </a:r>
          </a:p>
          <a:p>
            <a:pPr defTabSz="1219139" eaLnBrk="1" hangingPunct="1">
              <a:spcBef>
                <a:spcPct val="50000"/>
              </a:spcBef>
              <a:buClrTx/>
              <a:buNone/>
              <a:defRPr/>
            </a:pPr>
            <a:endParaRPr lang="en-GB" sz="1600" i="0" dirty="0">
              <a:solidFill>
                <a:srgbClr val="000000"/>
              </a:solidFill>
              <a:latin typeface="+mn-lt"/>
              <a:cs typeface="Arial Narrow" panose="020B0604020202020204" pitchFamily="34" charset="0"/>
            </a:endParaRPr>
          </a:p>
          <a:p>
            <a:pPr defTabSz="1219139" eaLnBrk="1" hangingPunct="1">
              <a:spcBef>
                <a:spcPct val="50000"/>
              </a:spcBef>
              <a:buClrTx/>
              <a:buNone/>
              <a:defRPr/>
            </a:pPr>
            <a:r>
              <a:rPr lang="en-GB" sz="1600" i="0" dirty="0">
                <a:solidFill>
                  <a:srgbClr val="C00000"/>
                </a:solidFill>
                <a:latin typeface="+mn-lt"/>
                <a:cs typeface="Arial Narrow" panose="020B0604020202020204" pitchFamily="34" charset="0"/>
              </a:rPr>
              <a:t>    OPERATIONAL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27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portfolio can be summarised very simply: it is about access to past present and future climate information.</a:t>
            </a:r>
          </a:p>
          <a:p>
            <a:endParaRPr lang="en-GB" dirty="0"/>
          </a:p>
          <a:p>
            <a:r>
              <a:rPr lang="en-GB" dirty="0"/>
              <a:t>This means Access</a:t>
            </a:r>
            <a:r>
              <a:rPr lang="en-GB" baseline="0" dirty="0"/>
              <a:t> to observations, climate data records of essential climate variables, and climate reanalyses to monitor climate change in near real time</a:t>
            </a:r>
          </a:p>
          <a:p>
            <a:endParaRPr lang="en-GB" baseline="0" dirty="0"/>
          </a:p>
          <a:p>
            <a:r>
              <a:rPr lang="en-GB" baseline="0" dirty="0"/>
              <a:t>Reanalysis:  combines observations with models to give a complete picture of how the climate has evolved during the last few decades</a:t>
            </a:r>
          </a:p>
          <a:p>
            <a:endParaRPr lang="en-GB" baseline="0" dirty="0"/>
          </a:p>
          <a:p>
            <a:r>
              <a:rPr lang="en-GB" baseline="0" dirty="0"/>
              <a:t>As for the future climate, C3S provides every month seasonal forecast outlook out to 6 months as well as access to future climate scenarios (based on IPCC science) at global and regional – European – models</a:t>
            </a:r>
          </a:p>
          <a:p>
            <a:endParaRPr lang="en-GB" baseline="0" dirty="0"/>
          </a:p>
          <a:p>
            <a:r>
              <a:rPr lang="en-GB" baseline="0" dirty="0"/>
              <a:t>Last but not least, climate impact indicators relevant for a number of  economic sectors (energy agriculture, tourism,..) are also available based on the authoritative data mentioned above.   </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3116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66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479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User statistics based on </a:t>
            </a:r>
            <a:r>
              <a:rPr lang="en-GB" dirty="0" err="1"/>
              <a:t>splunk</a:t>
            </a:r>
            <a:r>
              <a:rPr lang="en-GB" dirty="0"/>
              <a:t> @24/02/2021.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022AE-9FDD-47CC-8201-96565E1AC0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76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body"/>
          </p:nvPr>
        </p:nvSpPr>
        <p:spPr>
          <a:xfrm>
            <a:off x="685800" y="4400640"/>
            <a:ext cx="5486040" cy="3600000"/>
          </a:xfrm>
          <a:prstGeom prst="rect">
            <a:avLst/>
          </a:prstGeom>
        </p:spPr>
        <p:txBody>
          <a:bodyPr/>
          <a:lstStyle/>
          <a:p>
            <a:r>
              <a:rPr lang="en-GB" sz="2000" b="0" strike="noStrike" spc="-1" dirty="0">
                <a:latin typeface="Arial"/>
              </a:rPr>
              <a:t>The first datasets will be available soon in the CDS.</a:t>
            </a:r>
          </a:p>
        </p:txBody>
      </p:sp>
      <p:sp>
        <p:nvSpPr>
          <p:cNvPr id="343"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62B9F73-DBAA-4899-AEAD-33E4235F434C}" type="slidenum">
              <a:rPr kumimoji="0" lang="en-GB"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177942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90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97" indent="-171997" eaLnBrk="1" hangingPunct="1">
              <a:buFont typeface="Arial" panose="020B0604020202020204" pitchFamily="34" charset="0"/>
              <a:buChar char="•"/>
            </a:pPr>
            <a:r>
              <a:rPr lang="fr-BE" altLang="en-US" dirty="0" err="1">
                <a:latin typeface="Arial" charset="0"/>
              </a:rPr>
              <a:t>Copernicus</a:t>
            </a:r>
            <a:r>
              <a:rPr lang="fr-BE" altLang="en-US" dirty="0">
                <a:latin typeface="Arial" charset="0"/>
              </a:rPr>
              <a:t> </a:t>
            </a:r>
            <a:r>
              <a:rPr lang="fr-BE" altLang="en-US" dirty="0" err="1">
                <a:latin typeface="Arial" charset="0"/>
              </a:rPr>
              <a:t>is</a:t>
            </a:r>
            <a:r>
              <a:rPr lang="fr-BE" altLang="en-US" dirty="0">
                <a:latin typeface="Arial" charset="0"/>
              </a:rPr>
              <a:t> the Union </a:t>
            </a:r>
            <a:r>
              <a:rPr lang="fr-BE" altLang="en-US" dirty="0" err="1">
                <a:latin typeface="Arial" charset="0"/>
              </a:rPr>
              <a:t>Earth</a:t>
            </a:r>
            <a:r>
              <a:rPr lang="fr-BE" altLang="en-US" dirty="0">
                <a:latin typeface="Arial" charset="0"/>
              </a:rPr>
              <a:t> Observation and Monitoring Programme</a:t>
            </a:r>
          </a:p>
          <a:p>
            <a:pPr marL="171997" indent="-171997" eaLnBrk="1" hangingPunct="1">
              <a:buFont typeface="Arial" panose="020B0604020202020204" pitchFamily="34" charset="0"/>
              <a:buChar char="•"/>
            </a:pPr>
            <a:endParaRPr lang="fr-BE" altLang="en-US" dirty="0">
              <a:latin typeface="Arial" charset="0"/>
            </a:endParaRPr>
          </a:p>
          <a:p>
            <a:pPr marL="171997" indent="-171997" eaLnBrk="1" hangingPunct="1">
              <a:buFont typeface="Arial" panose="020B0604020202020204" pitchFamily="34" charset="0"/>
              <a:buChar char="•"/>
            </a:pPr>
            <a:r>
              <a:rPr lang="fr-BE" altLang="en-US" dirty="0">
                <a:latin typeface="Arial" charset="0"/>
              </a:rPr>
              <a:t>As</a:t>
            </a:r>
            <a:r>
              <a:rPr lang="fr-BE" altLang="en-US" baseline="0" dirty="0">
                <a:latin typeface="Arial" charset="0"/>
              </a:rPr>
              <a:t> </a:t>
            </a:r>
            <a:r>
              <a:rPr lang="fr-BE" altLang="en-US" baseline="0" dirty="0" err="1">
                <a:latin typeface="Arial" charset="0"/>
              </a:rPr>
              <a:t>you</a:t>
            </a:r>
            <a:r>
              <a:rPr lang="fr-BE" altLang="en-US" baseline="0" dirty="0">
                <a:latin typeface="Arial" charset="0"/>
              </a:rPr>
              <a:t> </a:t>
            </a:r>
            <a:r>
              <a:rPr lang="fr-BE" altLang="en-US" baseline="0" dirty="0" err="1">
                <a:latin typeface="Arial" charset="0"/>
              </a:rPr>
              <a:t>can</a:t>
            </a:r>
            <a:r>
              <a:rPr lang="fr-BE" altLang="en-US" baseline="0" dirty="0">
                <a:latin typeface="Arial" charset="0"/>
              </a:rPr>
              <a:t> </a:t>
            </a:r>
            <a:r>
              <a:rPr lang="fr-BE" altLang="en-US" baseline="0" dirty="0" err="1">
                <a:latin typeface="Arial" charset="0"/>
              </a:rPr>
              <a:t>see</a:t>
            </a:r>
            <a:r>
              <a:rPr lang="fr-BE" altLang="en-US" baseline="0" dirty="0">
                <a:latin typeface="Arial" charset="0"/>
              </a:rPr>
              <a:t> </a:t>
            </a:r>
            <a:r>
              <a:rPr lang="fr-BE" altLang="en-US" baseline="0" dirty="0" err="1">
                <a:latin typeface="Arial" charset="0"/>
              </a:rPr>
              <a:t>from</a:t>
            </a:r>
            <a:r>
              <a:rPr lang="fr-BE" altLang="en-US" baseline="0" dirty="0">
                <a:latin typeface="Arial" charset="0"/>
              </a:rPr>
              <a:t> </a:t>
            </a:r>
            <a:r>
              <a:rPr lang="fr-BE" altLang="en-US" baseline="0" dirty="0" err="1">
                <a:latin typeface="Arial" charset="0"/>
              </a:rPr>
              <a:t>this</a:t>
            </a:r>
            <a:r>
              <a:rPr lang="fr-BE" altLang="en-US" baseline="0" dirty="0">
                <a:latin typeface="Arial" charset="0"/>
              </a:rPr>
              <a:t> slides, </a:t>
            </a:r>
            <a:r>
              <a:rPr lang="fr-BE" altLang="en-US" baseline="0" dirty="0" err="1">
                <a:latin typeface="Arial" charset="0"/>
              </a:rPr>
              <a:t>Copernicus</a:t>
            </a:r>
            <a:r>
              <a:rPr lang="fr-BE" altLang="en-US" baseline="0" dirty="0">
                <a:latin typeface="Arial" charset="0"/>
              </a:rPr>
              <a:t> </a:t>
            </a:r>
            <a:r>
              <a:rPr lang="fr-BE" altLang="en-US" baseline="0" dirty="0" err="1">
                <a:latin typeface="Arial" charset="0"/>
              </a:rPr>
              <a:t>helps</a:t>
            </a:r>
            <a:r>
              <a:rPr lang="fr-BE" altLang="en-US" baseline="0" dirty="0">
                <a:latin typeface="Arial" charset="0"/>
              </a:rPr>
              <a:t> the Union in </a:t>
            </a:r>
            <a:r>
              <a:rPr lang="fr-BE" altLang="en-US" baseline="0" dirty="0" err="1">
                <a:latin typeface="Arial" charset="0"/>
              </a:rPr>
              <a:t>fullfilling</a:t>
            </a:r>
            <a:r>
              <a:rPr lang="fr-BE" altLang="en-US" baseline="0" dirty="0">
                <a:latin typeface="Arial" charset="0"/>
              </a:rPr>
              <a:t> </a:t>
            </a:r>
            <a:r>
              <a:rPr lang="fr-BE" altLang="en-US" baseline="0" dirty="0" err="1">
                <a:latin typeface="Arial" charset="0"/>
              </a:rPr>
              <a:t>its</a:t>
            </a:r>
            <a:r>
              <a:rPr lang="fr-BE" altLang="en-US" baseline="0" dirty="0">
                <a:latin typeface="Arial" charset="0"/>
              </a:rPr>
              <a:t> </a:t>
            </a:r>
            <a:r>
              <a:rPr lang="fr-BE" altLang="en-US" baseline="0" dirty="0" err="1">
                <a:latin typeface="Arial" charset="0"/>
              </a:rPr>
              <a:t>policy</a:t>
            </a:r>
            <a:r>
              <a:rPr lang="fr-BE" altLang="en-US" baseline="0" dirty="0">
                <a:latin typeface="Arial" charset="0"/>
              </a:rPr>
              <a:t> obligations, </a:t>
            </a:r>
            <a:r>
              <a:rPr lang="fr-BE" altLang="en-US" baseline="0" dirty="0" err="1">
                <a:latin typeface="Arial" charset="0"/>
              </a:rPr>
              <a:t>such</a:t>
            </a:r>
            <a:r>
              <a:rPr lang="fr-BE" altLang="en-US" baseline="0" dirty="0">
                <a:latin typeface="Arial" charset="0"/>
              </a:rPr>
              <a:t> as </a:t>
            </a:r>
            <a:r>
              <a:rPr lang="fr-BE" altLang="en-US" baseline="0" dirty="0" err="1">
                <a:latin typeface="Arial" charset="0"/>
              </a:rPr>
              <a:t>improving</a:t>
            </a:r>
            <a:r>
              <a:rPr lang="fr-BE" altLang="en-US" baseline="0" dirty="0">
                <a:latin typeface="Arial" charset="0"/>
              </a:rPr>
              <a:t> </a:t>
            </a:r>
            <a:r>
              <a:rPr lang="fr-BE" altLang="en-US" baseline="0" dirty="0" err="1">
                <a:latin typeface="Arial" charset="0"/>
              </a:rPr>
              <a:t>environmental</a:t>
            </a:r>
            <a:r>
              <a:rPr lang="fr-BE" altLang="en-US" baseline="0" dirty="0">
                <a:latin typeface="Arial" charset="0"/>
              </a:rPr>
              <a:t> </a:t>
            </a:r>
            <a:r>
              <a:rPr lang="fr-BE" altLang="en-US" baseline="0" dirty="0" err="1">
                <a:latin typeface="Arial" charset="0"/>
              </a:rPr>
              <a:t>policies</a:t>
            </a:r>
            <a:r>
              <a:rPr lang="fr-BE" altLang="en-US" baseline="0" dirty="0">
                <a:latin typeface="Arial" charset="0"/>
              </a:rPr>
              <a:t> and </a:t>
            </a:r>
            <a:r>
              <a:rPr lang="fr-BE" altLang="en-US" baseline="0" dirty="0" err="1">
                <a:latin typeface="Arial" charset="0"/>
              </a:rPr>
              <a:t>helping</a:t>
            </a:r>
            <a:r>
              <a:rPr lang="fr-BE" altLang="en-US" baseline="0" dirty="0">
                <a:latin typeface="Arial" charset="0"/>
              </a:rPr>
              <a:t> people in </a:t>
            </a:r>
            <a:r>
              <a:rPr lang="fr-BE" altLang="en-US" baseline="0" dirty="0" err="1">
                <a:latin typeface="Arial" charset="0"/>
              </a:rPr>
              <a:t>disasters</a:t>
            </a:r>
            <a:r>
              <a:rPr lang="fr-BE" altLang="en-US" baseline="0" dirty="0">
                <a:latin typeface="Arial" charset="0"/>
              </a:rPr>
              <a:t>.</a:t>
            </a:r>
          </a:p>
          <a:p>
            <a:pPr marL="171997" indent="-171997" eaLnBrk="1" hangingPunct="1">
              <a:buFont typeface="Arial" panose="020B0604020202020204" pitchFamily="34" charset="0"/>
              <a:buChar char="•"/>
            </a:pPr>
            <a:endParaRPr lang="fr-BE" altLang="en-US" baseline="0" dirty="0">
              <a:latin typeface="Arial" charset="0"/>
            </a:endParaRPr>
          </a:p>
          <a:p>
            <a:pPr marL="171997" indent="-171997" eaLnBrk="1" hangingPunct="1">
              <a:buFont typeface="Arial" panose="020B0604020202020204" pitchFamily="34" charset="0"/>
              <a:buChar char="•"/>
            </a:pPr>
            <a:r>
              <a:rPr lang="fr-BE" altLang="en-US" baseline="0" dirty="0" err="1">
                <a:latin typeface="Arial" charset="0"/>
              </a:rPr>
              <a:t>Increasing</a:t>
            </a:r>
            <a:r>
              <a:rPr lang="fr-BE" altLang="en-US" baseline="0" dirty="0">
                <a:latin typeface="Arial" charset="0"/>
              </a:rPr>
              <a:t> the </a:t>
            </a:r>
            <a:r>
              <a:rPr lang="fr-BE" altLang="en-US" baseline="0" dirty="0" err="1">
                <a:latin typeface="Arial" charset="0"/>
              </a:rPr>
              <a:t>knowledge</a:t>
            </a:r>
            <a:r>
              <a:rPr lang="fr-BE" altLang="en-US" baseline="0" dirty="0">
                <a:latin typeface="Arial" charset="0"/>
              </a:rPr>
              <a:t> on the state of the </a:t>
            </a:r>
            <a:r>
              <a:rPr lang="fr-BE" altLang="en-US" baseline="0" dirty="0" err="1">
                <a:latin typeface="Arial" charset="0"/>
              </a:rPr>
              <a:t>Planet</a:t>
            </a:r>
            <a:r>
              <a:rPr lang="fr-BE" altLang="en-US" baseline="0" dirty="0">
                <a:latin typeface="Arial" charset="0"/>
              </a:rPr>
              <a:t> </a:t>
            </a:r>
            <a:r>
              <a:rPr lang="fr-BE" altLang="en-US" baseline="0" dirty="0" err="1">
                <a:latin typeface="Arial" charset="0"/>
              </a:rPr>
              <a:t>facilitates</a:t>
            </a:r>
            <a:r>
              <a:rPr lang="fr-BE" altLang="en-US" baseline="0" dirty="0">
                <a:latin typeface="Arial" charset="0"/>
              </a:rPr>
              <a:t> </a:t>
            </a:r>
            <a:r>
              <a:rPr lang="fr-BE" altLang="en-US" baseline="0" dirty="0" err="1">
                <a:latin typeface="Arial" charset="0"/>
              </a:rPr>
              <a:t>better</a:t>
            </a:r>
            <a:r>
              <a:rPr lang="fr-BE" altLang="en-US" baseline="0" dirty="0">
                <a:latin typeface="Arial" charset="0"/>
              </a:rPr>
              <a:t> adaptation to </a:t>
            </a:r>
            <a:r>
              <a:rPr lang="fr-BE" altLang="en-US" baseline="0" dirty="0" err="1">
                <a:latin typeface="Arial" charset="0"/>
              </a:rPr>
              <a:t>climate</a:t>
            </a:r>
            <a:r>
              <a:rPr lang="fr-BE" altLang="en-US" baseline="0" dirty="0">
                <a:latin typeface="Arial" charset="0"/>
              </a:rPr>
              <a:t> change, </a:t>
            </a:r>
          </a:p>
          <a:p>
            <a:pPr marL="171997" indent="-171997" eaLnBrk="1" hangingPunct="1">
              <a:buFont typeface="Arial" panose="020B0604020202020204" pitchFamily="34" charset="0"/>
              <a:buChar char="•"/>
            </a:pPr>
            <a:endParaRPr lang="fr-BE" altLang="en-US" baseline="0" dirty="0">
              <a:latin typeface="Arial" charset="0"/>
            </a:endParaRPr>
          </a:p>
          <a:p>
            <a:pPr marL="171997" indent="-171997" eaLnBrk="1" hangingPunct="1">
              <a:buFont typeface="Arial" panose="020B0604020202020204" pitchFamily="34" charset="0"/>
              <a:buChar char="•"/>
            </a:pPr>
            <a:r>
              <a:rPr lang="fr-BE" altLang="en-US" baseline="0" dirty="0">
                <a:latin typeface="Arial" charset="0"/>
              </a:rPr>
              <a:t>In the </a:t>
            </a:r>
            <a:r>
              <a:rPr lang="fr-BE" altLang="en-US" baseline="0" dirty="0" err="1">
                <a:latin typeface="Arial" charset="0"/>
              </a:rPr>
              <a:t>economic</a:t>
            </a:r>
            <a:r>
              <a:rPr lang="fr-BE" altLang="en-US" baseline="0" dirty="0">
                <a:latin typeface="Arial" charset="0"/>
              </a:rPr>
              <a:t> </a:t>
            </a:r>
            <a:r>
              <a:rPr lang="fr-BE" altLang="en-US" baseline="0" dirty="0" err="1">
                <a:latin typeface="Arial" charset="0"/>
              </a:rPr>
              <a:t>sphere</a:t>
            </a:r>
            <a:r>
              <a:rPr lang="fr-BE" altLang="en-US" baseline="0" dirty="0">
                <a:latin typeface="Arial" charset="0"/>
              </a:rPr>
              <a:t> </a:t>
            </a:r>
            <a:r>
              <a:rPr lang="fr-BE" altLang="en-US" baseline="0" dirty="0" err="1">
                <a:latin typeface="Arial" charset="0"/>
              </a:rPr>
              <a:t>Copernicus</a:t>
            </a:r>
            <a:r>
              <a:rPr lang="fr-BE" altLang="en-US" baseline="0" dirty="0">
                <a:latin typeface="Arial" charset="0"/>
              </a:rPr>
              <a:t> </a:t>
            </a:r>
            <a:r>
              <a:rPr lang="fr-BE" altLang="en-US" baseline="0" dirty="0" err="1">
                <a:latin typeface="Arial" charset="0"/>
              </a:rPr>
              <a:t>fosters</a:t>
            </a:r>
            <a:r>
              <a:rPr lang="fr-BE" altLang="en-US" baseline="0" dirty="0">
                <a:latin typeface="Arial" charset="0"/>
              </a:rPr>
              <a:t> </a:t>
            </a:r>
            <a:r>
              <a:rPr lang="fr-BE" altLang="en-US" baseline="0" dirty="0" err="1">
                <a:latin typeface="Arial" charset="0"/>
              </a:rPr>
              <a:t>downstream</a:t>
            </a:r>
            <a:r>
              <a:rPr lang="fr-BE" altLang="en-US" baseline="0" dirty="0">
                <a:latin typeface="Arial" charset="0"/>
              </a:rPr>
              <a:t> applications,  </a:t>
            </a:r>
            <a:r>
              <a:rPr lang="fr-BE" altLang="en-US" baseline="0" dirty="0" err="1">
                <a:latin typeface="Arial" charset="0"/>
              </a:rPr>
              <a:t>thus</a:t>
            </a:r>
            <a:r>
              <a:rPr lang="fr-BE" altLang="en-US" baseline="0" dirty="0">
                <a:latin typeface="Arial" charset="0"/>
              </a:rPr>
              <a:t> </a:t>
            </a:r>
            <a:r>
              <a:rPr lang="fr-BE" altLang="en-US" baseline="0" dirty="0" err="1">
                <a:latin typeface="Arial" charset="0"/>
              </a:rPr>
              <a:t>contributing</a:t>
            </a:r>
            <a:r>
              <a:rPr lang="fr-BE" altLang="en-US" baseline="0" dirty="0">
                <a:latin typeface="Arial" charset="0"/>
              </a:rPr>
              <a:t> to </a:t>
            </a:r>
            <a:r>
              <a:rPr lang="fr-BE" altLang="en-US" baseline="0" dirty="0" err="1">
                <a:latin typeface="Arial" charset="0"/>
              </a:rPr>
              <a:t>growth</a:t>
            </a:r>
            <a:r>
              <a:rPr lang="fr-BE" altLang="en-US" baseline="0" dirty="0">
                <a:latin typeface="Arial" charset="0"/>
              </a:rPr>
              <a:t> and job </a:t>
            </a:r>
            <a:r>
              <a:rPr lang="fr-BE" altLang="en-US" baseline="0" dirty="0" err="1">
                <a:latin typeface="Arial" charset="0"/>
              </a:rPr>
              <a:t>creation</a:t>
            </a:r>
            <a:endParaRPr lang="fr-BE" altLang="en-US" baseline="0" dirty="0">
              <a:latin typeface="Arial" charset="0"/>
            </a:endParaRPr>
          </a:p>
          <a:p>
            <a:pPr marL="171997" indent="-171997" eaLnBrk="1" hangingPunct="1">
              <a:buFont typeface="Arial" panose="020B0604020202020204" pitchFamily="34" charset="0"/>
              <a:buChar char="•"/>
            </a:pPr>
            <a:endParaRPr lang="fr-BE" altLang="en-US" baseline="0" dirty="0">
              <a:latin typeface="Arial" charset="0"/>
            </a:endParaRPr>
          </a:p>
          <a:p>
            <a:pPr marL="171997" indent="-171997" eaLnBrk="1" hangingPunct="1">
              <a:buFont typeface="Arial" panose="020B0604020202020204" pitchFamily="34" charset="0"/>
              <a:buChar char="•"/>
            </a:pPr>
            <a:endParaRPr lang="fr-BE" altLang="en-US" baseline="0" dirty="0">
              <a:latin typeface="Arial"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3876A7E8-51FA-4F6A-8541-0CE07AD06E3E}" type="slidenum">
              <a:rPr lang="es-ES" smtClean="0"/>
              <a:t>21</a:t>
            </a:fld>
            <a:endParaRPr lang="es-ES"/>
          </a:p>
        </p:txBody>
      </p:sp>
    </p:spTree>
    <p:extLst>
      <p:ext uri="{BB962C8B-B14F-4D97-AF65-F5344CB8AC3E}">
        <p14:creationId xmlns:p14="http://schemas.microsoft.com/office/powerpoint/2010/main" val="2627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Note taking             </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131A5-F35B-4530-9D21-715EA9B3F4C9}"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7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Copernicus was born as a tool for environment monitoring and as the EU’s contribution to global environment and climate change efforts (including international commitments such as COP21)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70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37BDE-1E16-4497-8123-4D9E05ECC396}" type="slidenum">
              <a:rPr lang="en-US" smtClean="0"/>
              <a:t>4</a:t>
            </a:fld>
            <a:endParaRPr lang="en-US"/>
          </a:p>
        </p:txBody>
      </p:sp>
    </p:spTree>
    <p:extLst>
      <p:ext uri="{BB962C8B-B14F-4D97-AF65-F5344CB8AC3E}">
        <p14:creationId xmlns:p14="http://schemas.microsoft.com/office/powerpoint/2010/main" val="13502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Copernicus Emergency Management Service (EMS) has three main components, Early Warning </a:t>
            </a:r>
            <a:r>
              <a:rPr lang="en-US" sz="1200" kern="1200" dirty="0" err="1">
                <a:solidFill>
                  <a:schemeClr val="tx1"/>
                </a:solidFill>
                <a:effectLst/>
                <a:latin typeface="+mn-lt"/>
                <a:ea typeface="+mn-ea"/>
                <a:cs typeface="+mn-cs"/>
              </a:rPr>
              <a:t>andRapid</a:t>
            </a:r>
            <a:r>
              <a:rPr lang="en-US" sz="1200" kern="1200" dirty="0">
                <a:solidFill>
                  <a:schemeClr val="tx1"/>
                </a:solidFill>
                <a:effectLst/>
                <a:latin typeface="+mn-lt"/>
                <a:ea typeface="+mn-ea"/>
                <a:cs typeface="+mn-cs"/>
              </a:rPr>
              <a:t>  Mapping, /risk and recovery mapping, as well as a dedicated component for the validation of the mapping products.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23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Land Service is divided into three main </a:t>
            </a:r>
            <a:r>
              <a:rPr lang="en-US" dirty="0"/>
              <a:t>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a:t>
            </a:r>
            <a:r>
              <a:rPr lang="en-US" baseline="0" dirty="0"/>
              <a:t> </a:t>
            </a:r>
            <a:r>
              <a:rPr lang="en-US" sz="1200" b="0" i="0" kern="1200" dirty="0">
                <a:solidFill>
                  <a:schemeClr val="tx1"/>
                </a:solidFill>
                <a:effectLst/>
                <a:latin typeface="+mn-lt"/>
                <a:ea typeface="+mn-ea"/>
                <a:cs typeface="+mn-cs"/>
              </a:rPr>
              <a:t>Land Service (</a:t>
            </a:r>
            <a:r>
              <a:rPr lang="en-US" sz="1200" b="0" i="1" kern="1200" dirty="0">
                <a:solidFill>
                  <a:schemeClr val="tx1"/>
                </a:solidFill>
                <a:effectLst/>
                <a:latin typeface="+mn-lt"/>
                <a:ea typeface="+mn-ea"/>
                <a:cs typeface="+mn-cs"/>
              </a:rPr>
              <a:t>Providing bio-geophysical products of global land surface): </a:t>
            </a:r>
            <a:r>
              <a:rPr lang="en-US" sz="1200" b="0" i="0" kern="1200" dirty="0">
                <a:solidFill>
                  <a:schemeClr val="tx1"/>
                </a:solidFill>
                <a:effectLst/>
                <a:latin typeface="+mn-lt"/>
                <a:ea typeface="+mn-ea"/>
                <a:cs typeface="+mn-cs"/>
              </a:rPr>
              <a:t> is a component of the Copernicus Land service that provides a series of bio-geophysical products on the status and evolution of land surface at global scale at mid and low spatial resolution. Production and delivery of the parameters take place in a timely manner and are complemented by the constitution of long term time series. The products are used to monitor the vegetation, the water cycle and the energy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Pan-European: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pan-European component provides information about the land cover and land use (LC/LU), land cover and land use changes and land cover characteristics. The latter includes information about imperviousness, forests, natural grasslands, wetlands, and permanent water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local component focuses on different </a:t>
            </a:r>
            <a:r>
              <a:rPr lang="en-US" sz="1200" b="0" i="1" kern="1200" dirty="0">
                <a:solidFill>
                  <a:schemeClr val="tx1"/>
                </a:solidFill>
                <a:effectLst/>
                <a:latin typeface="+mn-lt"/>
                <a:ea typeface="+mn-ea"/>
                <a:cs typeface="+mn-cs"/>
              </a:rPr>
              <a:t>hotspots</a:t>
            </a:r>
            <a:r>
              <a:rPr lang="en-US" sz="1200" b="0" i="0" kern="1200" dirty="0">
                <a:solidFill>
                  <a:schemeClr val="tx1"/>
                </a:solidFill>
                <a:effectLst/>
                <a:latin typeface="+mn-lt"/>
                <a:ea typeface="+mn-ea"/>
                <a:cs typeface="+mn-cs"/>
              </a:rPr>
              <a:t>, i.e. areas that are prone to specific environmental challenges and problems. This includes detailed LC/LU information for the larger EU cities (Urban Atlas), riparian zones along European river networks and NATURA 2000 sites. It will also include maps of coastal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The CORINE Land Cover (CLC) inventory was initiated in 1985 (reference year 1990). Updates have been produced in 2000, 2006, and 2012. It consists of an inventory of land cover in 44 classes.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98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bwMode="auto">
          <a:xfrm>
            <a:off x="92075" y="744538"/>
            <a:ext cx="6613525" cy="3721100"/>
          </a:xfrm>
          <a:noFill/>
          <a:ln>
            <a:solidFill>
              <a:srgbClr val="000000"/>
            </a:solidFill>
            <a:miter lim="800000"/>
            <a:headEnd/>
            <a:tailEnd/>
          </a:ln>
        </p:spPr>
      </p:sp>
      <p:sp>
        <p:nvSpPr>
          <p:cNvPr id="233474" name="Notes Placeholder 2"/>
          <p:cNvSpPr>
            <a:spLocks noGrp="1"/>
          </p:cNvSpPr>
          <p:nvPr>
            <p:ph type="body" idx="1"/>
          </p:nvPr>
        </p:nvSpPr>
        <p:spPr bwMode="auto">
          <a:xfrm>
            <a:off x="679768" y="4716877"/>
            <a:ext cx="5438140" cy="4465263"/>
          </a:xfrm>
          <a:noFill/>
        </p:spPr>
        <p:txBody>
          <a:bodyPr wrap="square" lIns="92272" tIns="46136" rIns="92272" bIns="46136" numCol="1" anchor="t" anchorCtr="0" compatLnSpc="1">
            <a:prstTxWarp prst="textNoShape">
              <a:avLst/>
            </a:prstTxWarp>
          </a:bodyPr>
          <a:lstStyle/>
          <a:p>
            <a:pPr eaLnBrk="1" hangingPunct="1">
              <a:spcBef>
                <a:spcPct val="0"/>
              </a:spcBef>
            </a:pPr>
            <a:r>
              <a:rPr lang="en-GB" dirty="0" smtClean="0"/>
              <a:t>Some applications of these variables</a:t>
            </a:r>
          </a:p>
        </p:txBody>
      </p:sp>
      <p:sp>
        <p:nvSpPr>
          <p:cNvPr id="152579" name="Slide Number Placeholder 3"/>
          <p:cNvSpPr txBox="1">
            <a:spLocks noGrp="1"/>
          </p:cNvSpPr>
          <p:nvPr/>
        </p:nvSpPr>
        <p:spPr bwMode="auto">
          <a:xfrm>
            <a:off x="3852016" y="9426859"/>
            <a:ext cx="2944086" cy="498056"/>
          </a:xfrm>
          <a:prstGeom prst="rect">
            <a:avLst/>
          </a:prstGeom>
          <a:noFill/>
          <a:ln>
            <a:miter lim="800000"/>
            <a:headEnd/>
            <a:tailEnd/>
          </a:ln>
        </p:spPr>
        <p:txBody>
          <a:bodyPr lIns="92272" tIns="46136" rIns="92272" bIns="4613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C967D1F-BACE-4B42-A9A0-04307D9FD1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94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Marine Service provides core information related to 4 benefit areas</a:t>
            </a:r>
          </a:p>
          <a:p>
            <a:pPr fontAlgn="base"/>
            <a:r>
              <a:rPr lang="en-US" dirty="0"/>
              <a:t>Maritime safety: </a:t>
            </a:r>
            <a:r>
              <a:rPr lang="en-US" sz="1200" b="0" i="0" kern="1200" dirty="0">
                <a:solidFill>
                  <a:schemeClr val="tx1"/>
                </a:solidFill>
                <a:effectLst/>
                <a:latin typeface="+mn-lt"/>
                <a:ea typeface="+mn-ea"/>
                <a:cs typeface="+mn-cs"/>
              </a:rPr>
              <a:t>CMEMS supports any safe activities at sea including ship routing services (currents, ice), offshore operations or search &amp; rescue operations.</a:t>
            </a:r>
          </a:p>
          <a:p>
            <a:pPr fontAlgn="base"/>
            <a:r>
              <a:rPr lang="en-US" sz="1200" b="0" i="0" kern="1200" dirty="0">
                <a:solidFill>
                  <a:schemeClr val="tx1"/>
                </a:solidFill>
                <a:effectLst/>
                <a:latin typeface="+mn-lt"/>
                <a:ea typeface="+mn-ea"/>
                <a:cs typeface="+mn-cs"/>
              </a:rPr>
              <a:t>CMEMS products also contribute to oil spill response &amp; remediation.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Marine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CMEMS contributes to the protection and the sustainable management of living marine resources in particular for aquaculture, fishery research or regional fishery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a:t>
            </a:r>
            <a:r>
              <a:rPr lang="en-US" dirty="0"/>
              <a:t/>
            </a:r>
            <a:br>
              <a:rPr lang="en-US" dirty="0"/>
            </a:br>
            <a:r>
              <a:rPr lang="en-US" sz="1200" b="0" i="0" kern="1200" dirty="0">
                <a:solidFill>
                  <a:schemeClr val="tx1"/>
                </a:solidFill>
                <a:effectLst/>
                <a:latin typeface="+mn-lt"/>
                <a:ea typeface="+mn-ea"/>
                <a:cs typeface="+mn-cs"/>
              </a:rPr>
              <a:t>Any ecosystem-based approach to fish stock management also benefits from CMEMS core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Coastal: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CMEMS offers a monitoring service at European and National levels.</a:t>
            </a:r>
          </a:p>
          <a:p>
            <a:pPr fontAlgn="base"/>
            <a:r>
              <a:rPr lang="en-US" sz="1200" b="0" i="0" kern="1200" dirty="0">
                <a:solidFill>
                  <a:schemeClr val="tx1"/>
                </a:solidFill>
                <a:effectLst/>
                <a:latin typeface="+mn-lt"/>
                <a:ea typeface="+mn-ea"/>
                <a:cs typeface="+mn-cs"/>
              </a:rPr>
              <a:t>Physical and marine biogeochemical components are useful for water quality monitoring and pollution control, in the context of the Marine Strategy Framework Directive in particular.</a:t>
            </a:r>
          </a:p>
          <a:p>
            <a:pPr fontAlgn="base"/>
            <a:r>
              <a:rPr lang="en-US" sz="1200" b="0" i="0" kern="1200" dirty="0">
                <a:solidFill>
                  <a:schemeClr val="tx1"/>
                </a:solidFill>
                <a:effectLst/>
                <a:latin typeface="+mn-lt"/>
                <a:ea typeface="+mn-ea"/>
                <a:cs typeface="+mn-cs"/>
              </a:rPr>
              <a:t>Sea level rise helps to </a:t>
            </a:r>
            <a:r>
              <a:rPr lang="en-US" sz="1200" b="0" i="0" kern="1200" dirty="0" err="1">
                <a:solidFill>
                  <a:schemeClr val="tx1"/>
                </a:solidFill>
                <a:effectLst/>
                <a:latin typeface="+mn-lt"/>
                <a:ea typeface="+mn-ea"/>
                <a:cs typeface="+mn-cs"/>
              </a:rPr>
              <a:t>predictcoastal</a:t>
            </a:r>
            <a:r>
              <a:rPr lang="en-US" sz="1200" b="0" i="0" kern="1200" dirty="0">
                <a:solidFill>
                  <a:schemeClr val="tx1"/>
                </a:solidFill>
                <a:effectLst/>
                <a:latin typeface="+mn-lt"/>
                <a:ea typeface="+mn-ea"/>
                <a:cs typeface="+mn-cs"/>
              </a:rPr>
              <a:t> erosion.</a:t>
            </a:r>
          </a:p>
          <a:p>
            <a:pPr fontAlgn="base"/>
            <a:r>
              <a:rPr lang="en-US" sz="1200" b="0" i="0" kern="1200" dirty="0">
                <a:solidFill>
                  <a:schemeClr val="tx1"/>
                </a:solidFill>
                <a:effectLst/>
                <a:latin typeface="+mn-lt"/>
                <a:ea typeface="+mn-ea"/>
                <a:cs typeface="+mn-cs"/>
              </a:rPr>
              <a:t>Sea surface temperature is one of the primary physical impacts of climate change and </a:t>
            </a:r>
            <a:r>
              <a:rPr lang="en-US" sz="1200" b="0" i="0" kern="1200" dirty="0" err="1">
                <a:solidFill>
                  <a:schemeClr val="tx1"/>
                </a:solidFill>
                <a:effectLst/>
                <a:latin typeface="+mn-lt"/>
                <a:ea typeface="+mn-ea"/>
                <a:cs typeface="+mn-cs"/>
              </a:rPr>
              <a:t>manymarine</a:t>
            </a:r>
            <a:r>
              <a:rPr lang="en-US" sz="1200" b="0" i="0" kern="1200" dirty="0">
                <a:solidFill>
                  <a:schemeClr val="tx1"/>
                </a:solidFill>
                <a:effectLst/>
                <a:latin typeface="+mn-lt"/>
                <a:ea typeface="+mn-ea"/>
                <a:cs typeface="+mn-cs"/>
              </a:rPr>
              <a:t> ecosystems in European seas are affected by rising sea temperature.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CMEMS delivers reliable and robust data to the European and national meteorological services.</a:t>
            </a:r>
          </a:p>
          <a:p>
            <a:pPr fontAlgn="base"/>
            <a:r>
              <a:rPr lang="en-US" sz="1200" b="0" i="0" kern="1200" dirty="0">
                <a:solidFill>
                  <a:schemeClr val="tx1"/>
                </a:solidFill>
                <a:effectLst/>
                <a:latin typeface="+mn-lt"/>
                <a:ea typeface="+mn-ea"/>
                <a:cs typeface="+mn-cs"/>
              </a:rPr>
              <a:t>Physical parameters of the ocean’s surface are used as boundary conditions for atmospheric models.</a:t>
            </a:r>
          </a:p>
          <a:p>
            <a:pPr fontAlgn="base"/>
            <a:r>
              <a:rPr lang="en-US" sz="1200" b="0" i="0" kern="1200" dirty="0">
                <a:solidFill>
                  <a:schemeClr val="tx1"/>
                </a:solidFill>
                <a:effectLst/>
                <a:latin typeface="+mn-lt"/>
                <a:ea typeface="+mn-ea"/>
                <a:cs typeface="+mn-cs"/>
              </a:rPr>
              <a:t>Changes in sea ice extent, concentration and volume are signals used to detect global warming for instance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23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7088" y="809625"/>
            <a:ext cx="7181850" cy="4040188"/>
          </a:xfrm>
        </p:spPr>
      </p:sp>
      <p:sp>
        <p:nvSpPr>
          <p:cNvPr id="3" name="Notes Placeholder 2"/>
          <p:cNvSpPr>
            <a:spLocks noGrp="1"/>
          </p:cNvSpPr>
          <p:nvPr>
            <p:ph type="body" idx="1"/>
          </p:nvPr>
        </p:nvSpPr>
        <p:spPr/>
        <p:txBody>
          <a:bodyPr>
            <a:normAutofit/>
          </a:bodyPr>
          <a:lstStyle/>
          <a:p>
            <a:r>
              <a:rPr lang="en-IE" baseline="0" dirty="0" smtClean="0"/>
              <a:t>The Copernicus Marine environmental service is providing a global model of the state of ocean, describing currents, sea-surface temperature and sea-levels at global and regional levels.</a:t>
            </a:r>
          </a:p>
          <a:p>
            <a:endParaRPr lang="en-IE" baseline="0" dirty="0" smtClean="0"/>
          </a:p>
          <a:p>
            <a:r>
              <a:rPr lang="en-IE" baseline="0" dirty="0" smtClean="0"/>
              <a:t>A seamless model covers the full global ocean, and regional seas under the strong influence of tidal dynamics and coastal boundaries.</a:t>
            </a:r>
          </a:p>
          <a:p>
            <a:endParaRPr lang="en-IE" baseline="0" dirty="0" smtClean="0"/>
          </a:p>
          <a:p>
            <a:r>
              <a:rPr lang="en-IE" baseline="0" dirty="0" smtClean="0"/>
              <a:t>These data are vital for understanding the ocean and many activities such as planning of shipping routes and fisheries.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971BD-0600-42F7-B173-6E391C8A8F5C}" type="slidenum">
              <a:rPr kumimoji="0" lang="en-GB"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13602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Master" Target="../slideMasters/slideMaster14.xml"/><Relationship Id="rId5" Type="http://schemas.openxmlformats.org/officeDocument/2006/relationships/image" Target="../media/image59.jpeg"/><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5.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2.jpeg"/><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1.png"/><Relationship Id="rId1" Type="http://schemas.openxmlformats.org/officeDocument/2006/relationships/slideMaster" Target="../slideMasters/slideMaster16.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1.png"/><Relationship Id="rId7" Type="http://schemas.openxmlformats.org/officeDocument/2006/relationships/image" Target="../media/image68.png"/><Relationship Id="rId2" Type="http://schemas.openxmlformats.org/officeDocument/2006/relationships/image" Target="../media/image40.jpeg"/><Relationship Id="rId1" Type="http://schemas.openxmlformats.org/officeDocument/2006/relationships/slideMaster" Target="../slideMasters/slideMaster17.xml"/><Relationship Id="rId6" Type="http://schemas.openxmlformats.org/officeDocument/2006/relationships/image" Target="../media/image67.tiff"/><Relationship Id="rId5" Type="http://schemas.openxmlformats.org/officeDocument/2006/relationships/image" Target="../media/image9.png"/><Relationship Id="rId10" Type="http://schemas.openxmlformats.org/officeDocument/2006/relationships/image" Target="../media/image60.tiff"/><Relationship Id="rId4" Type="http://schemas.openxmlformats.org/officeDocument/2006/relationships/image" Target="../media/image17.png"/><Relationship Id="rId9" Type="http://schemas.openxmlformats.org/officeDocument/2006/relationships/image" Target="../media/image70.tif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 Id="rId4" Type="http://schemas.openxmlformats.org/officeDocument/2006/relationships/image" Target="../media/image60.tif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 Id="rId4" Type="http://schemas.openxmlformats.org/officeDocument/2006/relationships/image" Target="../media/image60.tif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 Id="rId4" Type="http://schemas.openxmlformats.org/officeDocument/2006/relationships/image" Target="../media/image60.tiff"/></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Master" Target="../slideMasters/slideMaster17.xml"/><Relationship Id="rId4" Type="http://schemas.openxmlformats.org/officeDocument/2006/relationships/image" Target="../media/image60.tif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28.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Master" Target="../slideMasters/slideMaster9.xml"/><Relationship Id="rId5" Type="http://schemas.openxmlformats.org/officeDocument/2006/relationships/image" Target="../media/image45.jpeg"/><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Master" Target="../slideMasters/slideMaster10.xml"/><Relationship Id="rId5" Type="http://schemas.openxmlformats.org/officeDocument/2006/relationships/image" Target="../media/image49.pn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jpeg"/><Relationship Id="rId1" Type="http://schemas.openxmlformats.org/officeDocument/2006/relationships/slideMaster" Target="../slideMasters/slideMaster11.xml"/><Relationship Id="rId5" Type="http://schemas.openxmlformats.org/officeDocument/2006/relationships/image" Target="../media/image53.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2.xml"/><Relationship Id="rId5" Type="http://schemas.openxmlformats.org/officeDocument/2006/relationships/image" Target="../media/image17.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Master" Target="../slideMasters/slideMaster13.xml"/><Relationship Id="rId6" Type="http://schemas.openxmlformats.org/officeDocument/2006/relationships/image" Target="../media/image60.tiff"/><Relationship Id="rId5" Type="http://schemas.openxmlformats.org/officeDocument/2006/relationships/image" Target="../media/image59.jpeg"/><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png"/><Relationship Id="rId1" Type="http://schemas.openxmlformats.org/officeDocument/2006/relationships/slideMaster" Target="../slideMasters/slideMaster14.xml"/><Relationship Id="rId6" Type="http://schemas.openxmlformats.org/officeDocument/2006/relationships/image" Target="../media/image60.tiff"/><Relationship Id="rId5" Type="http://schemas.openxmlformats.org/officeDocument/2006/relationships/image" Target="../media/image59.jpe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9569"/>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3754512" y="2572001"/>
            <a:ext cx="4678288" cy="560636"/>
          </a:xfrm>
        </p:spPr>
        <p:txBody>
          <a:bodyPr>
            <a:noAutofit/>
          </a:bodyPr>
          <a:lstStyle>
            <a:lvl1pPr algn="l">
              <a:defRPr sz="2800" b="0" spc="600" baseline="0">
                <a:solidFill>
                  <a:schemeClr val="bg1"/>
                </a:solidFill>
              </a:defRPr>
            </a:lvl1pPr>
          </a:lstStyle>
          <a:p>
            <a:r>
              <a:rPr lang="en-US" dirty="0" smtClean="0"/>
              <a:t>Thank you</a:t>
            </a:r>
            <a:endParaRPr lang="en-US" dirty="0"/>
          </a:p>
        </p:txBody>
      </p:sp>
      <p:sp>
        <p:nvSpPr>
          <p:cNvPr id="3"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14"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2123728" y="4668929"/>
            <a:ext cx="1216372" cy="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ooter Placeholder 4"/>
          <p:cNvSpPr txBox="1">
            <a:spLocks/>
          </p:cNvSpPr>
          <p:nvPr userDrawn="1"/>
        </p:nvSpPr>
        <p:spPr>
          <a:xfrm>
            <a:off x="2051720" y="4980574"/>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6" name="Group 15"/>
          <p:cNvGrpSpPr/>
          <p:nvPr userDrawn="1"/>
        </p:nvGrpSpPr>
        <p:grpSpPr>
          <a:xfrm>
            <a:off x="4994756" y="4640810"/>
            <a:ext cx="2433814" cy="544493"/>
            <a:chOff x="4956128" y="4640810"/>
            <a:chExt cx="2433814" cy="544493"/>
          </a:xfrm>
        </p:grpSpPr>
        <p:sp>
          <p:nvSpPr>
            <p:cNvPr id="17" name="TextBox 16"/>
            <p:cNvSpPr txBox="1"/>
            <p:nvPr userDrawn="1"/>
          </p:nvSpPr>
          <p:spPr>
            <a:xfrm>
              <a:off x="5116727" y="4655220"/>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8" name="TextBox 17"/>
            <p:cNvSpPr txBox="1"/>
            <p:nvPr userDrawn="1"/>
          </p:nvSpPr>
          <p:spPr>
            <a:xfrm>
              <a:off x="5116727" y="4911334"/>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9" name="TextBox 18"/>
            <p:cNvSpPr txBox="1"/>
            <p:nvPr userDrawn="1"/>
          </p:nvSpPr>
          <p:spPr>
            <a:xfrm>
              <a:off x="6107978" y="4911334"/>
              <a:ext cx="1281964" cy="273969"/>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20" name="TextBox 19"/>
            <p:cNvSpPr txBox="1"/>
            <p:nvPr userDrawn="1"/>
          </p:nvSpPr>
          <p:spPr>
            <a:xfrm>
              <a:off x="6112326" y="4655220"/>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pic>
          <p:nvPicPr>
            <p:cNvPr id="2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12373" y="4640810"/>
              <a:ext cx="258089" cy="48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6128" y="4644461"/>
              <a:ext cx="236220" cy="4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2236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
            <a:ext cx="2080186" cy="5143501"/>
            <a:chOff x="1" y="-1"/>
            <a:chExt cx="2080186" cy="5143501"/>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14" name="Rectangle 13"/>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
        <p:nvSpPr>
          <p:cNvPr id="4" name="Ellipse 3"/>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3380" y="-126446"/>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9643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96409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98196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0" y="-8194"/>
            <a:ext cx="2323579" cy="5195022"/>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77392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0" y="-8194"/>
            <a:ext cx="2323579" cy="5195022"/>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88817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0E17047-C597-4B34-8FEE-7A0D1EA692A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0" name="Title 1"/>
          <p:cNvSpPr txBox="1">
            <a:spLocks/>
          </p:cNvSpPr>
          <p:nvPr userDrawn="1"/>
        </p:nvSpPr>
        <p:spPr>
          <a:xfrm>
            <a:off x="2602385" y="2572002"/>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sz="2800" spc="0" dirty="0"/>
              <a:t>Copernicus climate change service</a:t>
            </a:r>
          </a:p>
        </p:txBody>
      </p:sp>
      <p:sp>
        <p:nvSpPr>
          <p:cNvPr id="11" name="Subtitle 2"/>
          <p:cNvSpPr>
            <a:spLocks noGrp="1"/>
          </p:cNvSpPr>
          <p:nvPr>
            <p:ph type="subTitle" idx="13"/>
          </p:nvPr>
        </p:nvSpPr>
        <p:spPr>
          <a:xfrm>
            <a:off x="2602385"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3"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7"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8" y="-11267"/>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5"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spTree>
    <p:extLst>
      <p:ext uri="{BB962C8B-B14F-4D97-AF65-F5344CB8AC3E}">
        <p14:creationId xmlns:p14="http://schemas.microsoft.com/office/powerpoint/2010/main" val="28566122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2484438" cy="5143500"/>
            <a:chOff x="0" y="0"/>
            <a:chExt cx="2483768" cy="5143501"/>
          </a:xfrm>
        </p:grpSpPr>
        <p:pic>
          <p:nvPicPr>
            <p:cNvPr id="5" name="Picture 2" descr="S:\F15015_Copernicus\3_Work\330_Work-in-process\SC4_BackgroundMat\Visual_ID\Photos\Land_ThinkstockPhotos-544457560.jpg"/>
            <p:cNvPicPr>
              <a:picLocks noChangeAspect="1" noChangeArrowheads="1"/>
            </p:cNvPicPr>
            <p:nvPr userDrawn="1"/>
          </p:nvPicPr>
          <p:blipFill>
            <a:blip r:embed="rId2"/>
            <a:srcRect t="2" b="-14"/>
            <a:stretch>
              <a:fillRect/>
            </a:stretch>
          </p:blipFill>
          <p:spPr bwMode="auto">
            <a:xfrm>
              <a:off x="0" y="0"/>
              <a:ext cx="2438187" cy="5143500"/>
            </a:xfrm>
            <a:prstGeom prst="rect">
              <a:avLst/>
            </a:prstGeom>
            <a:noFill/>
            <a:ln w="9525">
              <a:noFill/>
              <a:miter lim="800000"/>
              <a:headEnd/>
              <a:tailEnd/>
            </a:ln>
          </p:spPr>
        </p:pic>
        <p:sp>
          <p:nvSpPr>
            <p:cNvPr id="6" name="Rectangle 19"/>
            <p:cNvSpPr/>
            <p:nvPr userDrawn="1"/>
          </p:nvSpPr>
          <p:spPr>
            <a:xfrm>
              <a:off x="0" y="0"/>
              <a:ext cx="2483768" cy="514350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20"/>
            <p:cNvSpPr/>
            <p:nvPr userDrawn="1"/>
          </p:nvSpPr>
          <p:spPr>
            <a:xfrm>
              <a:off x="0" y="0"/>
              <a:ext cx="2453613" cy="514350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8" name="Straight Connector 15"/>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userDrawn="1"/>
        </p:nvPicPr>
        <p:blipFill>
          <a:blip r:embed="rId3"/>
          <a:srcRect/>
          <a:stretch>
            <a:fillRect/>
          </a:stretch>
        </p:blipFill>
        <p:spPr bwMode="auto">
          <a:xfrm>
            <a:off x="53975" y="23813"/>
            <a:ext cx="815975" cy="660400"/>
          </a:xfrm>
          <a:prstGeom prst="rect">
            <a:avLst/>
          </a:prstGeom>
          <a:noFill/>
          <a:ln w="9525">
            <a:noFill/>
            <a:miter lim="800000"/>
            <a:headEnd/>
            <a:tailEnd/>
          </a:ln>
        </p:spPr>
      </p:pic>
      <p:sp>
        <p:nvSpPr>
          <p:cNvPr id="10" name="TextBox 21"/>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sp>
        <p:nvSpPr>
          <p:cNvPr id="2" name="Title 1"/>
          <p:cNvSpPr>
            <a:spLocks noGrp="1"/>
          </p:cNvSpPr>
          <p:nvPr>
            <p:ph type="title"/>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8"/>
          <p:cNvSpPr>
            <a:spLocks noGrp="1"/>
          </p:cNvSpPr>
          <p:nvPr>
            <p:ph type="ftr" sz="quarter" idx="10"/>
          </p:nvPr>
        </p:nvSpPr>
        <p:spPr/>
        <p:txBody>
          <a:bodyPr/>
          <a:lstStyle>
            <a:lvl1pPr>
              <a:defRPr/>
            </a:lvl1pPr>
          </a:lstStyle>
          <a:p>
            <a:pPr>
              <a:defRPr/>
            </a:pPr>
            <a:endParaRPr lang="en-US"/>
          </a:p>
        </p:txBody>
      </p:sp>
      <p:sp>
        <p:nvSpPr>
          <p:cNvPr id="12" name="Slide Number Placeholder 9"/>
          <p:cNvSpPr>
            <a:spLocks noGrp="1"/>
          </p:cNvSpPr>
          <p:nvPr>
            <p:ph type="sldNum" sz="quarter" idx="11"/>
          </p:nvPr>
        </p:nvSpPr>
        <p:spPr/>
        <p:txBody>
          <a:bodyPr/>
          <a:lstStyle>
            <a:lvl1pPr>
              <a:defRPr/>
            </a:lvl1pPr>
          </a:lstStyle>
          <a:p>
            <a:pPr>
              <a:defRPr/>
            </a:pPr>
            <a:fld id="{484F02DF-E504-42F3-A820-62C62B9E47C4}" type="slidenum">
              <a:rPr lang="en-US"/>
              <a:pPr>
                <a:defRPr/>
              </a:pPr>
              <a:t>‹#›</a:t>
            </a:fld>
            <a:endParaRPr lang="en-US"/>
          </a:p>
        </p:txBody>
      </p:sp>
    </p:spTree>
    <p:extLst>
      <p:ext uri="{BB962C8B-B14F-4D97-AF65-F5344CB8AC3E}">
        <p14:creationId xmlns:p14="http://schemas.microsoft.com/office/powerpoint/2010/main" val="29688645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11"/>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userDrawn="1"/>
        </p:nvPicPr>
        <p:blipFill>
          <a:blip r:embed="rId2"/>
          <a:srcRect/>
          <a:stretch>
            <a:fillRect/>
          </a:stretch>
        </p:blipFill>
        <p:spPr bwMode="auto">
          <a:xfrm>
            <a:off x="53975" y="23813"/>
            <a:ext cx="815975" cy="660400"/>
          </a:xfrm>
          <a:prstGeom prst="rect">
            <a:avLst/>
          </a:prstGeom>
          <a:noFill/>
          <a:ln w="9525">
            <a:noFill/>
            <a:miter lim="800000"/>
            <a:headEnd/>
            <a:tailEnd/>
          </a:ln>
        </p:spPr>
      </p:pic>
      <p:sp>
        <p:nvSpPr>
          <p:cNvPr id="6" name="TextBox 18"/>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7" name="Footer Placeholder 1"/>
          <p:cNvSpPr>
            <a:spLocks noGrp="1"/>
          </p:cNvSpPr>
          <p:nvPr>
            <p:ph type="ftr" sz="quarter" idx="10"/>
          </p:nvPr>
        </p:nvSpPr>
        <p:spPr/>
        <p:txBody>
          <a:bodyPr/>
          <a:lstStyle>
            <a:lvl1pPr>
              <a:defRPr/>
            </a:lvl1pPr>
          </a:lstStyle>
          <a:p>
            <a:pPr>
              <a:defRPr/>
            </a:pPr>
            <a:endParaRPr lang="en-US"/>
          </a:p>
        </p:txBody>
      </p:sp>
      <p:sp>
        <p:nvSpPr>
          <p:cNvPr id="8" name="Slide Number Placeholder 6"/>
          <p:cNvSpPr>
            <a:spLocks noGrp="1"/>
          </p:cNvSpPr>
          <p:nvPr>
            <p:ph type="sldNum" sz="quarter" idx="11"/>
          </p:nvPr>
        </p:nvSpPr>
        <p:spPr/>
        <p:txBody>
          <a:bodyPr/>
          <a:lstStyle>
            <a:lvl1pPr>
              <a:defRPr/>
            </a:lvl1pPr>
          </a:lstStyle>
          <a:p>
            <a:pPr>
              <a:defRPr/>
            </a:pPr>
            <a:fld id="{11E8B12F-4126-48CB-9F05-DF8A7BBF8286}" type="slidenum">
              <a:rPr lang="en-US"/>
              <a:pPr>
                <a:defRPr/>
              </a:pPr>
              <a:t>‹#›</a:t>
            </a:fld>
            <a:endParaRPr lang="en-US"/>
          </a:p>
        </p:txBody>
      </p:sp>
    </p:spTree>
    <p:extLst>
      <p:ext uri="{BB962C8B-B14F-4D97-AF65-F5344CB8AC3E}">
        <p14:creationId xmlns:p14="http://schemas.microsoft.com/office/powerpoint/2010/main" val="15636319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7"/>
          <p:cNvSpPr/>
          <p:nvPr userDrawn="1"/>
        </p:nvSpPr>
        <p:spPr>
          <a:xfrm>
            <a:off x="0" y="0"/>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lumMod val="95000"/>
                </a:schemeClr>
              </a:solidFill>
            </a:endParaRPr>
          </a:p>
        </p:txBody>
      </p:sp>
      <p:pic>
        <p:nvPicPr>
          <p:cNvPr id="5" name="Picture 2" descr="S:\F15015_Copernicus\3_Work\330_Work-in-process\SC4_BackgroundMat\PPT\item Copernicus\Icon-01.png"/>
          <p:cNvPicPr>
            <a:picLocks noChangeAspect="1" noChangeArrowheads="1"/>
          </p:cNvPicPr>
          <p:nvPr userDrawn="1"/>
        </p:nvPicPr>
        <p:blipFill>
          <a:blip r:embed="rId2">
            <a:grayscl/>
            <a:biLevel thresh="50000"/>
          </a:blip>
          <a:srcRect/>
          <a:stretch>
            <a:fillRect/>
          </a:stretch>
        </p:blipFill>
        <p:spPr bwMode="auto">
          <a:xfrm>
            <a:off x="539750" y="1470025"/>
            <a:ext cx="2409825" cy="2525713"/>
          </a:xfrm>
          <a:prstGeom prst="rect">
            <a:avLst/>
          </a:prstGeom>
          <a:noFill/>
          <a:ln w="9525">
            <a:noFill/>
            <a:miter lim="800000"/>
            <a:headEnd/>
            <a:tailEnd/>
          </a:ln>
        </p:spPr>
      </p:pic>
      <p:pic>
        <p:nvPicPr>
          <p:cNvPr id="6" name="Picture 2"/>
          <p:cNvPicPr>
            <a:picLocks noChangeAspect="1" noChangeArrowheads="1"/>
          </p:cNvPicPr>
          <p:nvPr userDrawn="1"/>
        </p:nvPicPr>
        <p:blipFill>
          <a:blip r:embed="rId3"/>
          <a:srcRect b="529"/>
          <a:stretch>
            <a:fillRect/>
          </a:stretch>
        </p:blipFill>
        <p:spPr bwMode="auto">
          <a:xfrm>
            <a:off x="7261225" y="0"/>
            <a:ext cx="1882775" cy="5143500"/>
          </a:xfrm>
          <a:prstGeom prst="rect">
            <a:avLst/>
          </a:prstGeom>
          <a:noFill/>
          <a:ln w="9525">
            <a:noFill/>
            <a:miter lim="800000"/>
            <a:headEnd/>
            <a:tailEnd/>
          </a:ln>
        </p:spPr>
      </p:pic>
      <p:pic>
        <p:nvPicPr>
          <p:cNvPr id="7" name="Picture 2" descr="S:\F15015_Copernicus\3_Work\330_Work-in-process\SC4_BackgroundMat\PPT\item Copernicus\logo-ce-horizontal-en-negatif.png"/>
          <p:cNvPicPr>
            <a:picLocks noChangeAspect="1" noChangeArrowheads="1"/>
          </p:cNvPicPr>
          <p:nvPr userDrawn="1"/>
        </p:nvPicPr>
        <p:blipFill>
          <a:blip r:embed="rId4"/>
          <a:srcRect/>
          <a:stretch>
            <a:fillRect/>
          </a:stretch>
        </p:blipFill>
        <p:spPr bwMode="auto">
          <a:xfrm>
            <a:off x="1423988" y="4649788"/>
            <a:ext cx="1146175" cy="300037"/>
          </a:xfrm>
          <a:prstGeom prst="rect">
            <a:avLst/>
          </a:prstGeom>
          <a:noFill/>
          <a:ln w="9525">
            <a:noFill/>
            <a:miter lim="800000"/>
            <a:headEnd/>
            <a:tailEnd/>
          </a:ln>
        </p:spPr>
      </p:pic>
      <p:pic>
        <p:nvPicPr>
          <p:cNvPr id="8" name="Picture 2"/>
          <p:cNvPicPr>
            <a:picLocks noChangeAspect="1" noChangeArrowheads="1"/>
          </p:cNvPicPr>
          <p:nvPr userDrawn="1"/>
        </p:nvPicPr>
        <p:blipFill>
          <a:blip r:embed="rId5"/>
          <a:srcRect/>
          <a:stretch>
            <a:fillRect/>
          </a:stretch>
        </p:blipFill>
        <p:spPr bwMode="auto">
          <a:xfrm>
            <a:off x="495300" y="4679950"/>
            <a:ext cx="769938" cy="280988"/>
          </a:xfrm>
          <a:prstGeom prst="rect">
            <a:avLst/>
          </a:prstGeom>
          <a:noFill/>
          <a:ln w="9525">
            <a:noFill/>
            <a:miter lim="800000"/>
            <a:headEnd/>
            <a:tailEnd/>
          </a:ln>
        </p:spPr>
      </p:pic>
      <p:sp>
        <p:nvSpPr>
          <p:cNvPr id="9" name="TextBox 16"/>
          <p:cNvSpPr txBox="1"/>
          <p:nvPr userDrawn="1"/>
        </p:nvSpPr>
        <p:spPr>
          <a:xfrm>
            <a:off x="582613" y="3363913"/>
            <a:ext cx="2189162" cy="261937"/>
          </a:xfrm>
          <a:prstGeom prst="rect">
            <a:avLst/>
          </a:prstGeom>
          <a:noFill/>
        </p:spPr>
        <p:txBody>
          <a:bodyPr>
            <a:spAutoFit/>
          </a:bodyPr>
          <a:lstStyle/>
          <a:p>
            <a:pPr algn="ctr" fontAlgn="auto">
              <a:spcBef>
                <a:spcPts val="0"/>
              </a:spcBef>
              <a:spcAft>
                <a:spcPts val="0"/>
              </a:spcAft>
              <a:defRPr/>
            </a:pPr>
            <a:r>
              <a:rPr lang="es-ES" sz="1100" dirty="0" err="1">
                <a:solidFill>
                  <a:schemeClr val="bg1"/>
                </a:solidFill>
                <a:latin typeface="+mn-lt"/>
              </a:rPr>
              <a:t>Land</a:t>
            </a:r>
            <a:r>
              <a:rPr lang="es-ES" sz="1100" dirty="0">
                <a:solidFill>
                  <a:schemeClr val="bg1"/>
                </a:solidFill>
                <a:latin typeface="+mn-lt"/>
              </a:rPr>
              <a:t> </a:t>
            </a:r>
            <a:r>
              <a:rPr lang="es-ES" sz="1100" dirty="0" err="1">
                <a:solidFill>
                  <a:schemeClr val="bg1"/>
                </a:solidFill>
                <a:latin typeface="+mn-lt"/>
              </a:rPr>
              <a:t>Monitoring</a:t>
            </a:r>
            <a:endParaRPr lang="en-US" sz="1100" dirty="0">
              <a:solidFill>
                <a:schemeClr val="bg1"/>
              </a:solidFill>
              <a:latin typeface="+mn-lt"/>
            </a:endParaRPr>
          </a:p>
        </p:txBody>
      </p:sp>
      <p:sp>
        <p:nvSpPr>
          <p:cNvPr id="10" name="Rectangle 17"/>
          <p:cNvSpPr/>
          <p:nvPr userDrawn="1"/>
        </p:nvSpPr>
        <p:spPr>
          <a:xfrm>
            <a:off x="7176988"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p:nvPr>
        </p:nvSpPr>
        <p:spPr>
          <a:xfrm>
            <a:off x="2638263" y="2571750"/>
            <a:ext cx="4678288" cy="560636"/>
          </a:xfrm>
        </p:spPr>
        <p:txBody>
          <a:bodyPr rtlCol="0">
            <a:noAutofit/>
          </a:bodyPr>
          <a:lstStyle>
            <a:lvl1pPr>
              <a:defRPr lang="en-GB" sz="2800" b="0" spc="600" dirty="0">
                <a:solidFill>
                  <a:schemeClr val="bg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656514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14"/>
          <p:cNvGrpSpPr>
            <a:grpSpLocks/>
          </p:cNvGrpSpPr>
          <p:nvPr userDrawn="1"/>
        </p:nvGrpSpPr>
        <p:grpSpPr bwMode="auto">
          <a:xfrm>
            <a:off x="0" y="0"/>
            <a:ext cx="2484438" cy="5143500"/>
            <a:chOff x="0" y="0"/>
            <a:chExt cx="2483768" cy="5143501"/>
          </a:xfrm>
        </p:grpSpPr>
        <p:pic>
          <p:nvPicPr>
            <p:cNvPr id="6" name="Picture 2" descr="S:\F15015_Copernicus\3_Work\330_Work-in-process\SC4_BackgroundMat\Visual_ID\Photos\Land_ThinkstockPhotos-544457560.jpg"/>
            <p:cNvPicPr>
              <a:picLocks noChangeAspect="1" noChangeArrowheads="1"/>
            </p:cNvPicPr>
            <p:nvPr userDrawn="1"/>
          </p:nvPicPr>
          <p:blipFill>
            <a:blip r:embed="rId2"/>
            <a:srcRect t="2" b="-14"/>
            <a:stretch>
              <a:fillRect/>
            </a:stretch>
          </p:blipFill>
          <p:spPr bwMode="auto">
            <a:xfrm>
              <a:off x="0" y="0"/>
              <a:ext cx="2438187" cy="5143500"/>
            </a:xfrm>
            <a:prstGeom prst="rect">
              <a:avLst/>
            </a:prstGeom>
            <a:noFill/>
            <a:ln w="9525">
              <a:noFill/>
              <a:miter lim="800000"/>
              <a:headEnd/>
              <a:tailEnd/>
            </a:ln>
          </p:spPr>
        </p:pic>
        <p:sp>
          <p:nvSpPr>
            <p:cNvPr id="7" name="Rectangle 16"/>
            <p:cNvSpPr/>
            <p:nvPr userDrawn="1"/>
          </p:nvSpPr>
          <p:spPr>
            <a:xfrm>
              <a:off x="0" y="0"/>
              <a:ext cx="2483768" cy="514350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7"/>
            <p:cNvSpPr/>
            <p:nvPr userDrawn="1"/>
          </p:nvSpPr>
          <p:spPr>
            <a:xfrm>
              <a:off x="0" y="0"/>
              <a:ext cx="2453613" cy="514350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9" name="Straight Connector 24"/>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userDrawn="1"/>
        </p:nvPicPr>
        <p:blipFill>
          <a:blip r:embed="rId3"/>
          <a:srcRect/>
          <a:stretch>
            <a:fillRect/>
          </a:stretch>
        </p:blipFill>
        <p:spPr bwMode="auto">
          <a:xfrm>
            <a:off x="53975" y="23813"/>
            <a:ext cx="815975" cy="660400"/>
          </a:xfrm>
          <a:prstGeom prst="rect">
            <a:avLst/>
          </a:prstGeom>
          <a:noFill/>
          <a:ln w="9525">
            <a:noFill/>
            <a:miter lim="800000"/>
            <a:headEnd/>
            <a:tailEnd/>
          </a:ln>
        </p:spPr>
      </p:pic>
      <p:sp>
        <p:nvSpPr>
          <p:cNvPr id="11" name="TextBox 28"/>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p:cNvSpPr>
            <a:spLocks noGrp="1"/>
          </p:cNvSpPr>
          <p:nvPr>
            <p:ph type="title"/>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
          <p:cNvSpPr>
            <a:spLocks noGrp="1"/>
          </p:cNvSpPr>
          <p:nvPr>
            <p:ph type="ftr" sz="quarter" idx="10"/>
          </p:nvPr>
        </p:nvSpPr>
        <p:spPr/>
        <p:txBody>
          <a:bodyPr/>
          <a:lstStyle>
            <a:lvl1pPr>
              <a:defRPr/>
            </a:lvl1pPr>
          </a:lstStyle>
          <a:p>
            <a:pPr>
              <a:defRPr/>
            </a:pPr>
            <a:endParaRPr lang="en-US"/>
          </a:p>
        </p:txBody>
      </p:sp>
      <p:sp>
        <p:nvSpPr>
          <p:cNvPr id="13" name="Slide Number Placeholder 7"/>
          <p:cNvSpPr>
            <a:spLocks noGrp="1"/>
          </p:cNvSpPr>
          <p:nvPr>
            <p:ph type="sldNum" sz="quarter" idx="11"/>
          </p:nvPr>
        </p:nvSpPr>
        <p:spPr/>
        <p:txBody>
          <a:bodyPr/>
          <a:lstStyle>
            <a:lvl1pPr>
              <a:defRPr/>
            </a:lvl1pPr>
          </a:lstStyle>
          <a:p>
            <a:pPr>
              <a:defRPr/>
            </a:pPr>
            <a:fld id="{96605491-5A43-4378-A7ED-DCEE29DA8028}" type="slidenum">
              <a:rPr lang="en-US"/>
              <a:pPr>
                <a:defRPr/>
              </a:pPr>
              <a:t>‹#›</a:t>
            </a:fld>
            <a:endParaRPr lang="en-US"/>
          </a:p>
        </p:txBody>
      </p:sp>
    </p:spTree>
    <p:extLst>
      <p:ext uri="{BB962C8B-B14F-4D97-AF65-F5344CB8AC3E}">
        <p14:creationId xmlns:p14="http://schemas.microsoft.com/office/powerpoint/2010/main" val="2621540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7" name="Group 12"/>
          <p:cNvGrpSpPr>
            <a:grpSpLocks/>
          </p:cNvGrpSpPr>
          <p:nvPr userDrawn="1"/>
        </p:nvGrpSpPr>
        <p:grpSpPr bwMode="auto">
          <a:xfrm>
            <a:off x="0" y="0"/>
            <a:ext cx="2484438" cy="5143500"/>
            <a:chOff x="0" y="0"/>
            <a:chExt cx="2483768" cy="5143501"/>
          </a:xfrm>
        </p:grpSpPr>
        <p:pic>
          <p:nvPicPr>
            <p:cNvPr id="8" name="Picture 2" descr="S:\F15015_Copernicus\3_Work\330_Work-in-process\SC4_BackgroundMat\Visual_ID\Photos\Land_ThinkstockPhotos-544457560.jpg"/>
            <p:cNvPicPr>
              <a:picLocks noChangeAspect="1" noChangeArrowheads="1"/>
            </p:cNvPicPr>
            <p:nvPr userDrawn="1"/>
          </p:nvPicPr>
          <p:blipFill>
            <a:blip r:embed="rId2"/>
            <a:srcRect t="2" b="-14"/>
            <a:stretch>
              <a:fillRect/>
            </a:stretch>
          </p:blipFill>
          <p:spPr bwMode="auto">
            <a:xfrm>
              <a:off x="0" y="0"/>
              <a:ext cx="2438187" cy="5143500"/>
            </a:xfrm>
            <a:prstGeom prst="rect">
              <a:avLst/>
            </a:prstGeom>
            <a:noFill/>
            <a:ln w="9525">
              <a:noFill/>
              <a:miter lim="800000"/>
              <a:headEnd/>
              <a:tailEnd/>
            </a:ln>
          </p:spPr>
        </p:pic>
        <p:sp>
          <p:nvSpPr>
            <p:cNvPr id="9" name="Rectangle 16"/>
            <p:cNvSpPr/>
            <p:nvPr userDrawn="1"/>
          </p:nvSpPr>
          <p:spPr>
            <a:xfrm>
              <a:off x="0" y="0"/>
              <a:ext cx="2483768" cy="514350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18"/>
            <p:cNvSpPr/>
            <p:nvPr userDrawn="1"/>
          </p:nvSpPr>
          <p:spPr>
            <a:xfrm>
              <a:off x="0" y="0"/>
              <a:ext cx="2453613" cy="514350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11" name="Straight Connector 13"/>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3"/>
          <a:srcRect/>
          <a:stretch>
            <a:fillRect/>
          </a:stretch>
        </p:blipFill>
        <p:spPr bwMode="auto">
          <a:xfrm>
            <a:off x="53975" y="23813"/>
            <a:ext cx="815975" cy="660400"/>
          </a:xfrm>
          <a:prstGeom prst="rect">
            <a:avLst/>
          </a:prstGeom>
          <a:noFill/>
          <a:ln w="9525">
            <a:noFill/>
            <a:miter lim="800000"/>
            <a:headEnd/>
            <a:tailEnd/>
          </a:ln>
        </p:spPr>
      </p:pic>
      <p:sp>
        <p:nvSpPr>
          <p:cNvPr id="13" name="TextBox 20"/>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Footer Placeholder 1"/>
          <p:cNvSpPr>
            <a:spLocks noGrp="1"/>
          </p:cNvSpPr>
          <p:nvPr>
            <p:ph type="ftr" sz="quarter" idx="10"/>
          </p:nvPr>
        </p:nvSpPr>
        <p:spPr/>
        <p:txBody>
          <a:bodyPr/>
          <a:lstStyle>
            <a:lvl1pPr>
              <a:defRPr/>
            </a:lvl1pPr>
          </a:lstStyle>
          <a:p>
            <a:pPr>
              <a:defRPr/>
            </a:pPr>
            <a:endParaRPr lang="en-US"/>
          </a:p>
        </p:txBody>
      </p:sp>
      <p:sp>
        <p:nvSpPr>
          <p:cNvPr id="15" name="Slide Number Placeholder 9"/>
          <p:cNvSpPr>
            <a:spLocks noGrp="1"/>
          </p:cNvSpPr>
          <p:nvPr>
            <p:ph type="sldNum" sz="quarter" idx="11"/>
          </p:nvPr>
        </p:nvSpPr>
        <p:spPr/>
        <p:txBody>
          <a:bodyPr/>
          <a:lstStyle>
            <a:lvl1pPr>
              <a:defRPr/>
            </a:lvl1pPr>
          </a:lstStyle>
          <a:p>
            <a:pPr>
              <a:defRPr/>
            </a:pPr>
            <a:fld id="{61D62565-5D46-410C-994F-B9B02F01C871}" type="slidenum">
              <a:rPr lang="en-US"/>
              <a:pPr>
                <a:defRPr/>
              </a:pPr>
              <a:t>‹#›</a:t>
            </a:fld>
            <a:endParaRPr lang="en-US"/>
          </a:p>
        </p:txBody>
      </p:sp>
    </p:spTree>
    <p:extLst>
      <p:ext uri="{BB962C8B-B14F-4D97-AF65-F5344CB8AC3E}">
        <p14:creationId xmlns:p14="http://schemas.microsoft.com/office/powerpoint/2010/main" val="293263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369219"/>
            <a:ext cx="2518867" cy="282235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dirty="0"/>
          </a:p>
        </p:txBody>
      </p:sp>
      <p:sp>
        <p:nvSpPr>
          <p:cNvPr id="9" name="Content Placeholder 2"/>
          <p:cNvSpPr>
            <a:spLocks noGrp="1"/>
          </p:cNvSpPr>
          <p:nvPr>
            <p:ph sz="half" idx="13"/>
          </p:nvPr>
        </p:nvSpPr>
        <p:spPr>
          <a:xfrm>
            <a:off x="3453735" y="1369219"/>
            <a:ext cx="2518867" cy="282235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6278821" y="1369219"/>
            <a:ext cx="2518867" cy="282235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628650" y="0"/>
            <a:ext cx="1" cy="9572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362145"/>
            <a:ext cx="7886700" cy="586768"/>
          </a:xfrm>
          <a:prstGeom prst="rect">
            <a:avLst/>
          </a:prstGeom>
        </p:spPr>
        <p:txBody>
          <a:bodyPr vert="horz" lIns="91440" tIns="45720" rIns="91440" bIns="0" rtlCol="0" anchor="b" anchorCtr="0">
            <a:noAutofit/>
          </a:bodyPr>
          <a:lstStyle/>
          <a:p>
            <a:r>
              <a:rPr lang="en-US"/>
              <a:t>Click to edit Master title style</a:t>
            </a:r>
            <a:endParaRPr lang="en-GB" dirty="0"/>
          </a:p>
        </p:txBody>
      </p:sp>
      <p:grpSp>
        <p:nvGrpSpPr>
          <p:cNvPr id="5" name="Group 4"/>
          <p:cNvGrpSpPr/>
          <p:nvPr userDrawn="1"/>
        </p:nvGrpSpPr>
        <p:grpSpPr>
          <a:xfrm>
            <a:off x="6130139" y="4473724"/>
            <a:ext cx="2823717" cy="700703"/>
            <a:chOff x="8173519" y="5964964"/>
            <a:chExt cx="3764956" cy="934271"/>
          </a:xfrm>
        </p:grpSpPr>
        <p:sp>
          <p:nvSpPr>
            <p:cNvPr id="4" name="Rectangle 3"/>
            <p:cNvSpPr/>
            <p:nvPr userDrawn="1"/>
          </p:nvSpPr>
          <p:spPr>
            <a:xfrm>
              <a:off x="9930213" y="5964964"/>
              <a:ext cx="2008262" cy="828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3519" y="5964964"/>
              <a:ext cx="3513388" cy="934271"/>
            </a:xfrm>
            <a:prstGeom prst="rect">
              <a:avLst/>
            </a:prstGeom>
          </p:spPr>
        </p:pic>
      </p:grpSp>
    </p:spTree>
    <p:extLst>
      <p:ext uri="{BB962C8B-B14F-4D97-AF65-F5344CB8AC3E}">
        <p14:creationId xmlns:p14="http://schemas.microsoft.com/office/powerpoint/2010/main" val="973647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0"/>
          <p:cNvGrpSpPr>
            <a:grpSpLocks/>
          </p:cNvGrpSpPr>
          <p:nvPr userDrawn="1"/>
        </p:nvGrpSpPr>
        <p:grpSpPr bwMode="auto">
          <a:xfrm>
            <a:off x="0" y="0"/>
            <a:ext cx="2484438" cy="5143500"/>
            <a:chOff x="0" y="0"/>
            <a:chExt cx="2483768" cy="5143501"/>
          </a:xfrm>
        </p:grpSpPr>
        <p:pic>
          <p:nvPicPr>
            <p:cNvPr id="4" name="Picture 2" descr="S:\F15015_Copernicus\3_Work\330_Work-in-process\SC4_BackgroundMat\Visual_ID\Photos\Land_ThinkstockPhotos-544457560.jpg"/>
            <p:cNvPicPr>
              <a:picLocks noChangeAspect="1" noChangeArrowheads="1"/>
            </p:cNvPicPr>
            <p:nvPr userDrawn="1"/>
          </p:nvPicPr>
          <p:blipFill>
            <a:blip r:embed="rId2"/>
            <a:srcRect t="2" b="-14"/>
            <a:stretch>
              <a:fillRect/>
            </a:stretch>
          </p:blipFill>
          <p:spPr bwMode="auto">
            <a:xfrm>
              <a:off x="0" y="0"/>
              <a:ext cx="2438187" cy="5143500"/>
            </a:xfrm>
            <a:prstGeom prst="rect">
              <a:avLst/>
            </a:prstGeom>
            <a:noFill/>
            <a:ln w="9525">
              <a:noFill/>
              <a:miter lim="800000"/>
              <a:headEnd/>
              <a:tailEnd/>
            </a:ln>
          </p:spPr>
        </p:pic>
        <p:sp>
          <p:nvSpPr>
            <p:cNvPr id="5" name="Rectangle 22"/>
            <p:cNvSpPr/>
            <p:nvPr userDrawn="1"/>
          </p:nvSpPr>
          <p:spPr>
            <a:xfrm>
              <a:off x="0" y="0"/>
              <a:ext cx="2483768" cy="514350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23"/>
            <p:cNvSpPr/>
            <p:nvPr userDrawn="1"/>
          </p:nvSpPr>
          <p:spPr>
            <a:xfrm>
              <a:off x="0" y="0"/>
              <a:ext cx="2453613" cy="514350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7" name="Straight Connector 13"/>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3"/>
          <a:srcRect/>
          <a:stretch>
            <a:fillRect/>
          </a:stretch>
        </p:blipFill>
        <p:spPr bwMode="auto">
          <a:xfrm>
            <a:off x="53975" y="23813"/>
            <a:ext cx="815975" cy="660400"/>
          </a:xfrm>
          <a:prstGeom prst="rect">
            <a:avLst/>
          </a:prstGeom>
          <a:noFill/>
          <a:ln w="9525">
            <a:noFill/>
            <a:miter lim="800000"/>
            <a:headEnd/>
            <a:tailEnd/>
          </a:ln>
        </p:spPr>
      </p:pic>
      <p:sp>
        <p:nvSpPr>
          <p:cNvPr id="9" name="TextBox 17"/>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sp>
        <p:nvSpPr>
          <p:cNvPr id="17" name="Title 1"/>
          <p:cNvSpPr>
            <a:spLocks noGrp="1"/>
          </p:cNvSpPr>
          <p:nvPr>
            <p:ph type="title"/>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0" name="Footer Placeholder 1"/>
          <p:cNvSpPr>
            <a:spLocks noGrp="1"/>
          </p:cNvSpPr>
          <p:nvPr>
            <p:ph type="ftr" sz="quarter" idx="10"/>
          </p:nvPr>
        </p:nvSpPr>
        <p:spPr/>
        <p:txBody>
          <a:bodyPr/>
          <a:lstStyle>
            <a:lvl1pPr>
              <a:defRPr/>
            </a:lvl1pPr>
          </a:lstStyle>
          <a:p>
            <a:pPr>
              <a:defRPr/>
            </a:pPr>
            <a:endParaRPr lang="en-US"/>
          </a:p>
        </p:txBody>
      </p:sp>
      <p:sp>
        <p:nvSpPr>
          <p:cNvPr id="11" name="Slide Number Placeholder 5"/>
          <p:cNvSpPr>
            <a:spLocks noGrp="1"/>
          </p:cNvSpPr>
          <p:nvPr>
            <p:ph type="sldNum" sz="quarter" idx="11"/>
          </p:nvPr>
        </p:nvSpPr>
        <p:spPr/>
        <p:txBody>
          <a:bodyPr/>
          <a:lstStyle>
            <a:lvl1pPr>
              <a:defRPr/>
            </a:lvl1pPr>
          </a:lstStyle>
          <a:p>
            <a:pPr>
              <a:defRPr/>
            </a:pPr>
            <a:fld id="{358576C2-B031-46AF-B4B4-C052E2ACB685}" type="slidenum">
              <a:rPr lang="en-US"/>
              <a:pPr>
                <a:defRPr/>
              </a:pPr>
              <a:t>‹#›</a:t>
            </a:fld>
            <a:endParaRPr lang="en-US"/>
          </a:p>
        </p:txBody>
      </p:sp>
    </p:spTree>
    <p:extLst>
      <p:ext uri="{BB962C8B-B14F-4D97-AF65-F5344CB8AC3E}">
        <p14:creationId xmlns:p14="http://schemas.microsoft.com/office/powerpoint/2010/main" val="24331304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21"/>
          <p:cNvGrpSpPr>
            <a:grpSpLocks/>
          </p:cNvGrpSpPr>
          <p:nvPr userDrawn="1"/>
        </p:nvGrpSpPr>
        <p:grpSpPr bwMode="auto">
          <a:xfrm>
            <a:off x="0" y="0"/>
            <a:ext cx="2484438" cy="5143500"/>
            <a:chOff x="0" y="0"/>
            <a:chExt cx="2483768" cy="5143501"/>
          </a:xfrm>
        </p:grpSpPr>
        <p:pic>
          <p:nvPicPr>
            <p:cNvPr id="6" name="Picture 2" descr="S:\F15015_Copernicus\3_Work\330_Work-in-process\SC4_BackgroundMat\Visual_ID\Photos\Land_ThinkstockPhotos-544457560.jpg"/>
            <p:cNvPicPr>
              <a:picLocks noChangeAspect="1" noChangeArrowheads="1"/>
            </p:cNvPicPr>
            <p:nvPr userDrawn="1"/>
          </p:nvPicPr>
          <p:blipFill>
            <a:blip r:embed="rId2"/>
            <a:srcRect t="2" b="-14"/>
            <a:stretch>
              <a:fillRect/>
            </a:stretch>
          </p:blipFill>
          <p:spPr bwMode="auto">
            <a:xfrm>
              <a:off x="0" y="0"/>
              <a:ext cx="2438187" cy="5143500"/>
            </a:xfrm>
            <a:prstGeom prst="rect">
              <a:avLst/>
            </a:prstGeom>
            <a:noFill/>
            <a:ln w="9525">
              <a:noFill/>
              <a:miter lim="800000"/>
              <a:headEnd/>
              <a:tailEnd/>
            </a:ln>
          </p:spPr>
        </p:pic>
        <p:sp>
          <p:nvSpPr>
            <p:cNvPr id="7" name="Rectangle 23"/>
            <p:cNvSpPr/>
            <p:nvPr userDrawn="1"/>
          </p:nvSpPr>
          <p:spPr>
            <a:xfrm>
              <a:off x="0" y="0"/>
              <a:ext cx="2483768" cy="514350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24"/>
            <p:cNvSpPr/>
            <p:nvPr userDrawn="1"/>
          </p:nvSpPr>
          <p:spPr>
            <a:xfrm>
              <a:off x="0" y="0"/>
              <a:ext cx="2453613" cy="514350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cxnSp>
        <p:nvCxnSpPr>
          <p:cNvPr id="9" name="Straight Connector 15"/>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0" name="TextBox 16"/>
          <p:cNvSpPr txBox="1"/>
          <p:nvPr userDrawn="1"/>
        </p:nvSpPr>
        <p:spPr>
          <a:xfrm>
            <a:off x="-36513" y="614363"/>
            <a:ext cx="979488" cy="431800"/>
          </a:xfrm>
          <a:prstGeom prst="rect">
            <a:avLst/>
          </a:prstGeom>
          <a:noFill/>
        </p:spPr>
        <p:txBody>
          <a:bodyPr>
            <a:spAutoFit/>
          </a:bodyPr>
          <a:lstStyle/>
          <a:p>
            <a:pPr algn="ctr" fontAlgn="auto">
              <a:spcBef>
                <a:spcPts val="0"/>
              </a:spcBef>
              <a:spcAft>
                <a:spcPts val="0"/>
              </a:spcAft>
              <a:defRPr/>
            </a:pPr>
            <a:r>
              <a:rPr lang="es-ES" sz="1100" b="1" dirty="0" err="1">
                <a:solidFill>
                  <a:srgbClr val="B0BF27"/>
                </a:solidFill>
                <a:latin typeface="+mn-lt"/>
              </a:rPr>
              <a:t>Land</a:t>
            </a:r>
            <a:r>
              <a:rPr lang="es-ES" sz="1100" b="1" dirty="0">
                <a:solidFill>
                  <a:srgbClr val="B0BF27"/>
                </a:solidFill>
                <a:latin typeface="+mn-lt"/>
              </a:rPr>
              <a:t> </a:t>
            </a:r>
            <a:r>
              <a:rPr lang="es-ES" sz="1100" b="1" dirty="0" err="1">
                <a:solidFill>
                  <a:srgbClr val="B0BF27"/>
                </a:solidFill>
                <a:latin typeface="+mn-lt"/>
              </a:rPr>
              <a:t>Monitoring</a:t>
            </a:r>
            <a:endParaRPr lang="en-US" sz="1100" b="1" dirty="0">
              <a:solidFill>
                <a:srgbClr val="B0BF27"/>
              </a:solidFill>
              <a:latin typeface="+mn-lt"/>
            </a:endParaRPr>
          </a:p>
        </p:txBody>
      </p:sp>
      <p:pic>
        <p:nvPicPr>
          <p:cNvPr id="11" name="Picture 3"/>
          <p:cNvPicPr>
            <a:picLocks noChangeAspect="1" noChangeArrowheads="1"/>
          </p:cNvPicPr>
          <p:nvPr userDrawn="1"/>
        </p:nvPicPr>
        <p:blipFill>
          <a:blip r:embed="rId3"/>
          <a:srcRect/>
          <a:stretch>
            <a:fillRect/>
          </a:stretch>
        </p:blipFill>
        <p:spPr bwMode="auto">
          <a:xfrm>
            <a:off x="53975" y="23813"/>
            <a:ext cx="815975" cy="660400"/>
          </a:xfrm>
          <a:prstGeom prst="rect">
            <a:avLst/>
          </a:prstGeom>
          <a:noFill/>
          <a:ln w="9525">
            <a:noFill/>
            <a:miter lim="800000"/>
            <a:headEnd/>
            <a:tailEnd/>
          </a:ln>
        </p:spPr>
      </p:pic>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Footer Placeholder 7"/>
          <p:cNvSpPr>
            <a:spLocks noGrp="1"/>
          </p:cNvSpPr>
          <p:nvPr>
            <p:ph type="ftr" sz="quarter" idx="10"/>
          </p:nvPr>
        </p:nvSpPr>
        <p:spPr/>
        <p:txBody>
          <a:bodyPr/>
          <a:lstStyle>
            <a:lvl1pPr>
              <a:defRPr/>
            </a:lvl1pPr>
          </a:lstStyle>
          <a:p>
            <a:pPr>
              <a:defRPr/>
            </a:pPr>
            <a:endParaRPr lang="en-US"/>
          </a:p>
        </p:txBody>
      </p:sp>
      <p:sp>
        <p:nvSpPr>
          <p:cNvPr id="13" name="Slide Number Placeholder 8"/>
          <p:cNvSpPr>
            <a:spLocks noGrp="1"/>
          </p:cNvSpPr>
          <p:nvPr>
            <p:ph type="sldNum" sz="quarter" idx="11"/>
          </p:nvPr>
        </p:nvSpPr>
        <p:spPr/>
        <p:txBody>
          <a:bodyPr/>
          <a:lstStyle>
            <a:lvl1pPr>
              <a:defRPr/>
            </a:lvl1pPr>
          </a:lstStyle>
          <a:p>
            <a:pPr>
              <a:defRPr/>
            </a:pPr>
            <a:fld id="{CD16DCB9-AF23-4435-B5D9-B4C3FB44C3C3}" type="slidenum">
              <a:rPr lang="en-US"/>
              <a:pPr>
                <a:defRPr/>
              </a:pPr>
              <a:t>‹#›</a:t>
            </a:fld>
            <a:endParaRPr lang="en-US"/>
          </a:p>
        </p:txBody>
      </p:sp>
    </p:spTree>
    <p:extLst>
      <p:ext uri="{BB962C8B-B14F-4D97-AF65-F5344CB8AC3E}">
        <p14:creationId xmlns:p14="http://schemas.microsoft.com/office/powerpoint/2010/main" val="26706472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36512" y="0"/>
            <a:ext cx="2463801" cy="5183188"/>
            <a:chOff x="-4559112" y="-241167"/>
            <a:chExt cx="2463612" cy="5183078"/>
          </a:xfrm>
        </p:grpSpPr>
        <p:pic>
          <p:nvPicPr>
            <p:cNvPr id="4" name="Picture 2" descr="S:\F15015_Copernicus\3_Work\330_Work-in-process\SC4_BackgroundMat\Visual_ID\Photos\Land_ThinkstockPhotos-544457560.jpg"/>
            <p:cNvPicPr>
              <a:picLocks noChangeAspect="1" noChangeArrowheads="1"/>
            </p:cNvPicPr>
            <p:nvPr userDrawn="1"/>
          </p:nvPicPr>
          <p:blipFill>
            <a:blip r:embed="rId2">
              <a:extLst>
                <a:ext uri="{28A0092B-C50C-407E-A947-70E740481C1C}">
                  <a14:useLocalDpi xmlns:a14="http://schemas.microsoft.com/office/drawing/2010/main"/>
                </a:ext>
              </a:extLst>
            </a:blip>
            <a:srcRect b="-233"/>
            <a:stretch>
              <a:fillRect/>
            </a:stretch>
          </p:blipFill>
          <p:spPr bwMode="auto">
            <a:xfrm>
              <a:off x="-4533687" y="-212875"/>
              <a:ext cx="2438187" cy="5154786"/>
            </a:xfrm>
            <a:prstGeom prst="rect">
              <a:avLst/>
            </a:prstGeom>
            <a:noFill/>
            <a:ln w="9525">
              <a:noFill/>
              <a:miter lim="800000"/>
              <a:headEnd/>
              <a:tailEnd/>
            </a:ln>
          </p:spPr>
        </p:pic>
        <p:sp>
          <p:nvSpPr>
            <p:cNvPr id="5" name="Rectangle 18"/>
            <p:cNvSpPr/>
            <p:nvPr userDrawn="1"/>
          </p:nvSpPr>
          <p:spPr>
            <a:xfrm>
              <a:off x="-4559112" y="-241167"/>
              <a:ext cx="2463612" cy="51497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9"/>
            <p:cNvSpPr/>
            <p:nvPr userDrawn="1"/>
          </p:nvSpPr>
          <p:spPr>
            <a:xfrm>
              <a:off x="-4533714" y="-212593"/>
              <a:ext cx="2438214" cy="51497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grpSp>
      <p:cxnSp>
        <p:nvCxnSpPr>
          <p:cNvPr id="7" name="Straight Connector 13"/>
          <p:cNvCxnSpPr/>
          <p:nvPr userDrawn="1"/>
        </p:nvCxnSpPr>
        <p:spPr>
          <a:xfrm>
            <a:off x="431800" y="1062038"/>
            <a:ext cx="0" cy="388778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3"/>
          <a:srcRect/>
          <a:stretch>
            <a:fillRect/>
          </a:stretch>
        </p:blipFill>
        <p:spPr bwMode="auto">
          <a:xfrm>
            <a:off x="53976" y="23814"/>
            <a:ext cx="815975" cy="660400"/>
          </a:xfrm>
          <a:prstGeom prst="rect">
            <a:avLst/>
          </a:prstGeom>
          <a:noFill/>
          <a:ln w="9525">
            <a:noFill/>
            <a:miter lim="800000"/>
            <a:headEnd/>
            <a:tailEnd/>
          </a:ln>
        </p:spPr>
      </p:pic>
      <p:sp>
        <p:nvSpPr>
          <p:cNvPr id="9" name="TextBox 17"/>
          <p:cNvSpPr txBox="1"/>
          <p:nvPr userDrawn="1"/>
        </p:nvSpPr>
        <p:spPr>
          <a:xfrm>
            <a:off x="-36513" y="614363"/>
            <a:ext cx="979488" cy="430887"/>
          </a:xfrm>
          <a:prstGeom prst="rect">
            <a:avLst/>
          </a:prstGeom>
          <a:noFill/>
        </p:spPr>
        <p:txBody>
          <a:bodyPr>
            <a:spAutoFit/>
          </a:bodyPr>
          <a:lstStyle/>
          <a:p>
            <a:pPr algn="ctr">
              <a:defRPr/>
            </a:pPr>
            <a:r>
              <a:rPr lang="es-ES" sz="1100" dirty="0" err="1">
                <a:solidFill>
                  <a:srgbClr val="B0BF27"/>
                </a:solidFill>
              </a:rPr>
              <a:t>Land</a:t>
            </a:r>
            <a:r>
              <a:rPr lang="es-ES" sz="1100" dirty="0">
                <a:solidFill>
                  <a:srgbClr val="B0BF27"/>
                </a:solidFill>
              </a:rPr>
              <a:t> </a:t>
            </a:r>
            <a:r>
              <a:rPr lang="es-ES" sz="1100" dirty="0" err="1">
                <a:solidFill>
                  <a:srgbClr val="B0BF27"/>
                </a:solidFill>
              </a:rPr>
              <a:t>Monitoring</a:t>
            </a:r>
            <a:endParaRPr lang="en-US" sz="1100" dirty="0">
              <a:solidFill>
                <a:srgbClr val="B0BF27"/>
              </a:solidFill>
            </a:endParaRPr>
          </a:p>
        </p:txBody>
      </p:sp>
      <p:sp>
        <p:nvSpPr>
          <p:cNvPr id="17" name="Title 1"/>
          <p:cNvSpPr>
            <a:spLocks noGrp="1"/>
          </p:cNvSpPr>
          <p:nvPr>
            <p:ph type="title"/>
          </p:nvPr>
        </p:nvSpPr>
        <p:spPr>
          <a:xfrm>
            <a:off x="867705" y="255463"/>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0" name="Date Placeholder 2"/>
          <p:cNvSpPr>
            <a:spLocks noGrp="1"/>
          </p:cNvSpPr>
          <p:nvPr>
            <p:ph type="dt" sz="half" idx="10"/>
          </p:nvPr>
        </p:nvSpPr>
        <p:spPr>
          <a:xfrm>
            <a:off x="628650" y="4767263"/>
            <a:ext cx="2057400" cy="273844"/>
          </a:xfrm>
          <a:prstGeom prst="rect">
            <a:avLst/>
          </a:prstGeom>
        </p:spPr>
        <p:txBody>
          <a:bodyPr/>
          <a:lstStyle>
            <a:lvl1pPr>
              <a:defRPr/>
            </a:lvl1pPr>
          </a:lstStyle>
          <a:p>
            <a:pPr>
              <a:defRPr/>
            </a:pPr>
            <a:fld id="{E802800F-36E8-48C5-B964-39E5FD7536CF}" type="datetimeFigureOut">
              <a:rPr lang="en-US">
                <a:solidFill>
                  <a:prstClr val="black">
                    <a:tint val="75000"/>
                  </a:prstClr>
                </a:solidFill>
              </a:rPr>
              <a:pPr>
                <a:defRPr/>
              </a:pPr>
              <a:t>11/23/2022</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DFC8D52C-6546-4D89-89CD-3C1FBB5467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7086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79512" y="133971"/>
            <a:ext cx="8229600" cy="565571"/>
          </a:xfrm>
          <a:prstGeom prst="rect">
            <a:avLst/>
          </a:prstGeom>
        </p:spPr>
        <p:txBody>
          <a:bodyPr/>
          <a:lstStyle/>
          <a:p>
            <a:r>
              <a:rPr lang="fr-FR"/>
              <a:t>Cliquez pour modifier le style du titre</a:t>
            </a:r>
            <a:endParaRPr lang="fr-BE"/>
          </a:p>
        </p:txBody>
      </p:sp>
    </p:spTree>
    <p:extLst>
      <p:ext uri="{BB962C8B-B14F-4D97-AF65-F5344CB8AC3E}">
        <p14:creationId xmlns:p14="http://schemas.microsoft.com/office/powerpoint/2010/main" val="14479029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
            <a:ext cx="2080186" cy="5143501"/>
            <a:chOff x="1" y="-1"/>
            <a:chExt cx="2080186" cy="5143501"/>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14" name="Rectangle 13"/>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
        <p:nvSpPr>
          <p:cNvPr id="4" name="Ellipse 3"/>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3380" y="-126446"/>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4539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02"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
        <p:nvSpPr>
          <p:cNvPr id="9" name="Ellipse 8"/>
          <p:cNvSpPr/>
          <p:nvPr userDrawn="1"/>
        </p:nvSpPr>
        <p:spPr>
          <a:xfrm>
            <a:off x="144155" y="54698"/>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23380" y="-126446"/>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128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1" t="398" r="664"/>
          <a:stretch/>
        </p:blipFill>
        <p:spPr bwMode="auto">
          <a:xfrm>
            <a:off x="7279212" y="0"/>
            <a:ext cx="18647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dirty="0">
                <a:solidFill>
                  <a:schemeClr val="bg1"/>
                </a:solidFill>
              </a:rPr>
              <a:t>Marine </a:t>
            </a:r>
            <a:r>
              <a:rPr lang="es-ES" sz="1100" b="0" dirty="0" err="1">
                <a:solidFill>
                  <a:schemeClr val="bg1"/>
                </a:solidFill>
              </a:rPr>
              <a:t>Monitoring</a:t>
            </a:r>
            <a:endParaRPr lang="en-US" sz="1100" b="0" dirty="0">
              <a:solidFill>
                <a:schemeClr val="bg1"/>
              </a:solidFill>
            </a:endParaRPr>
          </a:p>
        </p:txBody>
      </p:sp>
      <p:sp>
        <p:nvSpPr>
          <p:cNvPr id="14" name="Title 1"/>
          <p:cNvSpPr>
            <a:spLocks noGrp="1"/>
          </p:cNvSpPr>
          <p:nvPr>
            <p:ph type="title" hasCustomPrompt="1"/>
          </p:nvPr>
        </p:nvSpPr>
        <p:spPr>
          <a:xfrm>
            <a:off x="2558008"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Rectangle 15"/>
          <p:cNvSpPr/>
          <p:nvPr userDrawn="1"/>
        </p:nvSpPr>
        <p:spPr>
          <a:xfrm>
            <a:off x="7223596" y="0"/>
            <a:ext cx="1728192" cy="51435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1520" y="4670636"/>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70524" y="4727692"/>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rot="16200000">
            <a:off x="2015426" y="4495641"/>
            <a:ext cx="1008112" cy="184666"/>
          </a:xfrm>
          <a:prstGeom prst="rect">
            <a:avLst/>
          </a:prstGeom>
          <a:noFill/>
        </p:spPr>
        <p:txBody>
          <a:bodyPr wrap="square" rtlCol="0">
            <a:spAutoFit/>
          </a:bodyPr>
          <a:lstStyle/>
          <a:p>
            <a:r>
              <a:rPr lang="fr-BE" sz="600" dirty="0" err="1" smtClean="0">
                <a:solidFill>
                  <a:schemeClr val="bg1"/>
                </a:solidFill>
              </a:rPr>
              <a:t>Implemented</a:t>
            </a:r>
            <a:r>
              <a:rPr lang="fr-BE" sz="600" baseline="0" dirty="0" smtClean="0">
                <a:solidFill>
                  <a:schemeClr val="bg1"/>
                </a:solidFill>
              </a:rPr>
              <a:t> by</a:t>
            </a:r>
            <a:endParaRPr lang="fr-BE" sz="600" dirty="0">
              <a:solidFill>
                <a:schemeClr val="bg1"/>
              </a:solidFill>
            </a:endParaRPr>
          </a:p>
        </p:txBody>
      </p:sp>
      <p:pic>
        <p:nvPicPr>
          <p:cNvPr id="18" name="Imag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6225" y="3369438"/>
            <a:ext cx="4104456" cy="2902838"/>
          </a:xfrm>
          <a:prstGeom prst="rect">
            <a:avLst/>
          </a:prstGeom>
        </p:spPr>
      </p:pic>
    </p:spTree>
    <p:extLst>
      <p:ext uri="{BB962C8B-B14F-4D97-AF65-F5344CB8AC3E}">
        <p14:creationId xmlns:p14="http://schemas.microsoft.com/office/powerpoint/2010/main" val="59696528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
        <p:nvSpPr>
          <p:cNvPr id="13" name="Ellipse 12"/>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3381" y="-131736"/>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26878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16" name="Ellipse 15"/>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3381" y="-131736"/>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03545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
        <p:nvSpPr>
          <p:cNvPr id="11" name="Ellipse 10"/>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2842" y="-131737"/>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662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1" name="Group 10"/>
          <p:cNvGrpSpPr/>
          <p:nvPr userDrawn="1"/>
        </p:nvGrpSpPr>
        <p:grpSpPr>
          <a:xfrm>
            <a:off x="0" y="0"/>
            <a:ext cx="2102132" cy="5143501"/>
            <a:chOff x="0" y="0"/>
            <a:chExt cx="2102132" cy="5143501"/>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14" name="Rectangle 1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15" name="TextBox 14"/>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1495931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
        <p:nvSpPr>
          <p:cNvPr id="13" name="Ellipse 12"/>
          <p:cNvSpPr/>
          <p:nvPr userDrawn="1"/>
        </p:nvSpPr>
        <p:spPr>
          <a:xfrm>
            <a:off x="144155" y="51470"/>
            <a:ext cx="574250" cy="5742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23381" y="-131737"/>
            <a:ext cx="815797" cy="85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0690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2" name="Title 1"/>
          <p:cNvSpPr>
            <a:spLocks noGrp="1"/>
          </p:cNvSpPr>
          <p:nvPr userDrawn="1">
            <p:ph type="title" hasCustomPrompt="1"/>
          </p:nvPr>
        </p:nvSpPr>
        <p:spPr>
          <a:xfrm>
            <a:off x="867705"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8" y="699543"/>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5"/>
            <a:ext cx="2133600" cy="273844"/>
          </a:xfrm>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userDrawn="1">
            <p:ph type="ftr" sz="quarter" idx="11"/>
          </p:nvPr>
        </p:nvSpPr>
        <p:spPr>
          <a:xfrm>
            <a:off x="3124200" y="4928765"/>
            <a:ext cx="2895600" cy="273844"/>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6553200" y="4928765"/>
            <a:ext cx="2133600" cy="273844"/>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909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3" name="Content Placeholder 2"/>
          <p:cNvSpPr>
            <a:spLocks noGrp="1"/>
          </p:cNvSpPr>
          <p:nvPr>
            <p:ph idx="1"/>
          </p:nvPr>
        </p:nvSpPr>
        <p:spPr>
          <a:xfrm>
            <a:off x="942975" y="699543"/>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5"/>
            <a:ext cx="2133600" cy="273844"/>
          </a:xfrm>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4928765"/>
            <a:ext cx="2895600" cy="273844"/>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928765"/>
            <a:ext cx="2133600" cy="273844"/>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3" name="Title 1"/>
          <p:cNvSpPr>
            <a:spLocks noGrp="1"/>
          </p:cNvSpPr>
          <p:nvPr>
            <p:ph type="title" hasCustomPrompt="1"/>
          </p:nvPr>
        </p:nvSpPr>
        <p:spPr>
          <a:xfrm>
            <a:off x="867705"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7509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06278" y="0"/>
            <a:ext cx="18483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ubtitle 2"/>
          <p:cNvSpPr>
            <a:spLocks noGrp="1"/>
          </p:cNvSpPr>
          <p:nvPr>
            <p:ph type="subTitle" idx="13"/>
          </p:nvPr>
        </p:nvSpPr>
        <p:spPr>
          <a:xfrm>
            <a:off x="2602385"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198600" y="509458"/>
            <a:ext cx="3168352" cy="3715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3"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7"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5"/>
            <a:ext cx="2361726" cy="307777"/>
          </a:xfrm>
          <a:prstGeom prst="rect">
            <a:avLst/>
          </a:prstGeom>
          <a:noFill/>
          <a:ln>
            <a:noFill/>
          </a:ln>
        </p:spPr>
        <p:txBody>
          <a:bodyPr wrap="square" rtlCol="0">
            <a:spAutoFit/>
          </a:bodyPr>
          <a:lstStyle/>
          <a:p>
            <a:pPr algn="ctr"/>
            <a:r>
              <a:rPr lang="es-ES" sz="1400" dirty="0">
                <a:solidFill>
                  <a:prstClr val="white"/>
                </a:solidFill>
              </a:rPr>
              <a:t>Atmosphere Monitoring</a:t>
            </a:r>
            <a:endParaRPr lang="en-US" sz="1400" dirty="0">
              <a:solidFill>
                <a:prstClr val="white"/>
              </a:solidFill>
            </a:endParaRPr>
          </a:p>
        </p:txBody>
      </p:sp>
      <p:sp>
        <p:nvSpPr>
          <p:cNvPr id="19" name="TextBox 18"/>
          <p:cNvSpPr txBox="1"/>
          <p:nvPr userDrawn="1"/>
        </p:nvSpPr>
        <p:spPr>
          <a:xfrm>
            <a:off x="4931866" y="4408134"/>
            <a:ext cx="833438" cy="215444"/>
          </a:xfrm>
          <a:prstGeom prst="rect">
            <a:avLst/>
          </a:prstGeom>
          <a:noFill/>
        </p:spPr>
        <p:txBody>
          <a:bodyPr wrap="square" rtlCol="0">
            <a:spAutoFit/>
          </a:bodyPr>
          <a:lstStyle/>
          <a:p>
            <a:r>
              <a:rPr lang="es-ES" sz="800" dirty="0" err="1">
                <a:solidFill>
                  <a:prstClr val="white"/>
                </a:solidFill>
              </a:rPr>
              <a:t>Copernicus</a:t>
            </a:r>
            <a:r>
              <a:rPr lang="es-ES" sz="800" dirty="0">
                <a:solidFill>
                  <a:prstClr val="white"/>
                </a:solidFill>
              </a:rPr>
              <a:t> EU</a:t>
            </a:r>
            <a:endParaRPr lang="en-US" sz="800" dirty="0">
              <a:solidFill>
                <a:prstClr val="white"/>
              </a:solidFill>
            </a:endParaRPr>
          </a:p>
        </p:txBody>
      </p:sp>
      <p:sp>
        <p:nvSpPr>
          <p:cNvPr id="20" name="TextBox 19"/>
          <p:cNvSpPr txBox="1"/>
          <p:nvPr userDrawn="1"/>
        </p:nvSpPr>
        <p:spPr>
          <a:xfrm>
            <a:off x="4931866" y="4778714"/>
            <a:ext cx="833438" cy="215444"/>
          </a:xfrm>
          <a:prstGeom prst="rect">
            <a:avLst/>
          </a:prstGeom>
          <a:noFill/>
        </p:spPr>
        <p:txBody>
          <a:bodyPr wrap="square" rtlCol="0">
            <a:spAutoFit/>
          </a:bodyPr>
          <a:lstStyle/>
          <a:p>
            <a:r>
              <a:rPr lang="es-ES" sz="800" dirty="0" err="1">
                <a:solidFill>
                  <a:prstClr val="white"/>
                </a:solidFill>
              </a:rPr>
              <a:t>Copernicus</a:t>
            </a:r>
            <a:r>
              <a:rPr lang="es-ES" sz="800" dirty="0">
                <a:solidFill>
                  <a:prstClr val="white"/>
                </a:solidFill>
              </a:rPr>
              <a:t> EU</a:t>
            </a:r>
            <a:endParaRPr lang="en-US" sz="800" dirty="0">
              <a:solidFill>
                <a:prstClr val="white"/>
              </a:solidFill>
            </a:endParaRPr>
          </a:p>
        </p:txBody>
      </p:sp>
      <p:sp>
        <p:nvSpPr>
          <p:cNvPr id="21" name="TextBox 20"/>
          <p:cNvSpPr txBox="1"/>
          <p:nvPr userDrawn="1"/>
        </p:nvSpPr>
        <p:spPr>
          <a:xfrm>
            <a:off x="6129010" y="4785989"/>
            <a:ext cx="1083469" cy="215444"/>
          </a:xfrm>
          <a:prstGeom prst="rect">
            <a:avLst/>
          </a:prstGeom>
          <a:noFill/>
        </p:spPr>
        <p:txBody>
          <a:bodyPr wrap="square" rtlCol="0">
            <a:spAutoFit/>
          </a:bodyPr>
          <a:lstStyle/>
          <a:p>
            <a:r>
              <a:rPr lang="es-ES" sz="800" dirty="0">
                <a:solidFill>
                  <a:prstClr val="white"/>
                </a:solidFill>
              </a:rPr>
              <a:t>www.copernicus.eu</a:t>
            </a:r>
            <a:endParaRPr lang="en-US" sz="800" dirty="0">
              <a:solidFill>
                <a:prstClr val="white"/>
              </a:solidFill>
            </a:endParaRPr>
          </a:p>
        </p:txBody>
      </p:sp>
      <p:sp>
        <p:nvSpPr>
          <p:cNvPr id="22" name="TextBox 21"/>
          <p:cNvSpPr txBox="1"/>
          <p:nvPr userDrawn="1"/>
        </p:nvSpPr>
        <p:spPr>
          <a:xfrm>
            <a:off x="6129010" y="4416786"/>
            <a:ext cx="833438" cy="215444"/>
          </a:xfrm>
          <a:prstGeom prst="rect">
            <a:avLst/>
          </a:prstGeom>
          <a:noFill/>
        </p:spPr>
        <p:txBody>
          <a:bodyPr wrap="square" rtlCol="0">
            <a:spAutoFit/>
          </a:bodyPr>
          <a:lstStyle/>
          <a:p>
            <a:r>
              <a:rPr lang="es-ES" sz="800" dirty="0" err="1">
                <a:solidFill>
                  <a:prstClr val="white"/>
                </a:solidFill>
              </a:rPr>
              <a:t>Copernicus</a:t>
            </a:r>
            <a:r>
              <a:rPr lang="es-ES" sz="800" dirty="0">
                <a:solidFill>
                  <a:prstClr val="white"/>
                </a:solidFill>
              </a:rPr>
              <a:t> EU</a:t>
            </a:r>
            <a:endParaRPr lang="en-US" sz="800" dirty="0">
              <a:solidFill>
                <a:prstClr val="white"/>
              </a:solidFill>
            </a:endParaRPr>
          </a:p>
        </p:txBody>
      </p:sp>
      <p:pic>
        <p:nvPicPr>
          <p:cNvPr id="6" name="Picture 5"/>
          <p:cNvPicPr>
            <a:picLocks noChangeAspect="1"/>
          </p:cNvPicPr>
          <p:nvPr userDrawn="1"/>
        </p:nvPicPr>
        <p:blipFill>
          <a:blip r:embed="rId6"/>
          <a:stretch>
            <a:fillRect/>
          </a:stretch>
        </p:blipFill>
        <p:spPr>
          <a:xfrm>
            <a:off x="5854971" y="4760436"/>
            <a:ext cx="252000" cy="252000"/>
          </a:xfrm>
          <a:prstGeom prst="rect">
            <a:avLst/>
          </a:prstGeom>
        </p:spPr>
      </p:pic>
      <p:pic>
        <p:nvPicPr>
          <p:cNvPr id="8" name="Picture 7"/>
          <p:cNvPicPr>
            <a:picLocks noChangeAspect="1"/>
          </p:cNvPicPr>
          <p:nvPr userDrawn="1"/>
        </p:nvPicPr>
        <p:blipFill>
          <a:blip r:embed="rId7" cstate="print">
            <a:biLevel thresh="50000"/>
            <a:extLst>
              <a:ext uri="{28A0092B-C50C-407E-A947-70E740481C1C}">
                <a14:useLocalDpi xmlns:a14="http://schemas.microsoft.com/office/drawing/2010/main" val="0"/>
              </a:ext>
            </a:extLst>
          </a:blip>
          <a:stretch>
            <a:fillRect/>
          </a:stretch>
        </p:blipFill>
        <p:spPr>
          <a:xfrm>
            <a:off x="4644009" y="4371950"/>
            <a:ext cx="287858" cy="288000"/>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821675" y="4364677"/>
            <a:ext cx="297398" cy="360000"/>
          </a:xfrm>
          <a:prstGeom prst="rect">
            <a:avLst/>
          </a:prstGeom>
        </p:spPr>
      </p:pic>
      <p:pic>
        <p:nvPicPr>
          <p:cNvPr id="16" name="Picture 15"/>
          <p:cNvPicPr>
            <a:picLocks noChangeAspect="1"/>
          </p:cNvPicPr>
          <p:nvPr userDrawn="1"/>
        </p:nvPicPr>
        <p:blipFill>
          <a:blip r:embed="rId9"/>
          <a:stretch>
            <a:fillRect/>
          </a:stretch>
        </p:blipFill>
        <p:spPr>
          <a:xfrm>
            <a:off x="4653329" y="4743865"/>
            <a:ext cx="288475" cy="288000"/>
          </a:xfrm>
          <a:prstGeom prst="rect">
            <a:avLst/>
          </a:prstGeom>
        </p:spPr>
      </p:pic>
      <p:pic>
        <p:nvPicPr>
          <p:cNvPr id="2" name="Picture 1"/>
          <p:cNvPicPr>
            <a:picLocks noChangeAspect="1"/>
          </p:cNvPicPr>
          <p:nvPr userDrawn="1"/>
        </p:nvPicPr>
        <p:blipFill>
          <a:blip r:embed="rId10">
            <a:biLevel thresh="25000"/>
          </a:blip>
          <a:stretch>
            <a:fillRect/>
          </a:stretch>
        </p:blipFill>
        <p:spPr>
          <a:xfrm>
            <a:off x="2771800" y="4811835"/>
            <a:ext cx="823500" cy="141500"/>
          </a:xfrm>
          <a:prstGeom prst="rect">
            <a:avLst/>
          </a:prstGeom>
        </p:spPr>
      </p:pic>
    </p:spTree>
    <p:extLst>
      <p:ext uri="{BB962C8B-B14F-4D97-AF65-F5344CB8AC3E}">
        <p14:creationId xmlns:p14="http://schemas.microsoft.com/office/powerpoint/2010/main" val="31794801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40429" y="-46112"/>
            <a:ext cx="2298483" cy="5282158"/>
            <a:chOff x="-140429" y="-46112"/>
            <a:chExt cx="2298483" cy="5282158"/>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3" name="Content Placeholder 2"/>
          <p:cNvSpPr>
            <a:spLocks noGrp="1"/>
          </p:cNvSpPr>
          <p:nvPr userDrawn="1">
            <p:ph sz="half" idx="1"/>
          </p:nvPr>
        </p:nvSpPr>
        <p:spPr>
          <a:xfrm>
            <a:off x="1022920"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5" name="Title 1"/>
          <p:cNvSpPr>
            <a:spLocks noGrp="1"/>
          </p:cNvSpPr>
          <p:nvPr userDrawn="1">
            <p:ph type="title" hasCustomPrompt="1"/>
          </p:nvPr>
        </p:nvSpPr>
        <p:spPr>
          <a:xfrm>
            <a:off x="867705"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5940153" y="4610777"/>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pic>
        <p:nvPicPr>
          <p:cNvPr id="19" name="Picture 18"/>
          <p:cNvPicPr>
            <a:picLocks noChangeAspect="1"/>
          </p:cNvPicPr>
          <p:nvPr userDrawn="1"/>
        </p:nvPicPr>
        <p:blipFill>
          <a:blip r:embed="rId4"/>
          <a:stretch>
            <a:fillRect/>
          </a:stretch>
        </p:blipFill>
        <p:spPr>
          <a:xfrm>
            <a:off x="6004051" y="4746178"/>
            <a:ext cx="823500" cy="141500"/>
          </a:xfrm>
          <a:prstGeom prst="rect">
            <a:avLst/>
          </a:prstGeom>
        </p:spPr>
      </p:pic>
    </p:spTree>
    <p:extLst>
      <p:ext uri="{BB962C8B-B14F-4D97-AF65-F5344CB8AC3E}">
        <p14:creationId xmlns:p14="http://schemas.microsoft.com/office/powerpoint/2010/main" val="34422209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3" name="Text Placeholder 2"/>
          <p:cNvSpPr>
            <a:spLocks noGrp="1"/>
          </p:cNvSpPr>
          <p:nvPr>
            <p:ph type="body" idx="1"/>
          </p:nvPr>
        </p:nvSpPr>
        <p:spPr>
          <a:xfrm>
            <a:off x="900155" y="6275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1" y="6275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9"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4" name="Title 1"/>
          <p:cNvSpPr>
            <a:spLocks noGrp="1"/>
          </p:cNvSpPr>
          <p:nvPr>
            <p:ph type="title" hasCustomPrompt="1"/>
          </p:nvPr>
        </p:nvSpPr>
        <p:spPr>
          <a:xfrm>
            <a:off x="867705"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userDrawn="1"/>
        </p:nvSpPr>
        <p:spPr>
          <a:xfrm>
            <a:off x="5940153" y="4610777"/>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pic>
        <p:nvPicPr>
          <p:cNvPr id="23" name="Picture 22"/>
          <p:cNvPicPr>
            <a:picLocks noChangeAspect="1"/>
          </p:cNvPicPr>
          <p:nvPr userDrawn="1"/>
        </p:nvPicPr>
        <p:blipFill>
          <a:blip r:embed="rId4"/>
          <a:stretch>
            <a:fillRect/>
          </a:stretch>
        </p:blipFill>
        <p:spPr>
          <a:xfrm>
            <a:off x="6004051" y="4746178"/>
            <a:ext cx="823500" cy="141500"/>
          </a:xfrm>
          <a:prstGeom prst="rect">
            <a:avLst/>
          </a:prstGeom>
        </p:spPr>
      </p:pic>
    </p:spTree>
    <p:extLst>
      <p:ext uri="{BB962C8B-B14F-4D97-AF65-F5344CB8AC3E}">
        <p14:creationId xmlns:p14="http://schemas.microsoft.com/office/powerpoint/2010/main" val="19797806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8" name="Title 1"/>
          <p:cNvSpPr>
            <a:spLocks noGrp="1"/>
          </p:cNvSpPr>
          <p:nvPr userDrawn="1">
            <p:ph type="title" hasCustomPrompt="1"/>
          </p:nvPr>
        </p:nvSpPr>
        <p:spPr>
          <a:xfrm>
            <a:off x="867705"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5940153" y="4610777"/>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pic>
        <p:nvPicPr>
          <p:cNvPr id="15" name="Picture 14"/>
          <p:cNvPicPr>
            <a:picLocks noChangeAspect="1"/>
          </p:cNvPicPr>
          <p:nvPr userDrawn="1"/>
        </p:nvPicPr>
        <p:blipFill>
          <a:blip r:embed="rId4"/>
          <a:stretch>
            <a:fillRect/>
          </a:stretch>
        </p:blipFill>
        <p:spPr>
          <a:xfrm>
            <a:off x="6004051" y="4746178"/>
            <a:ext cx="823500" cy="141500"/>
          </a:xfrm>
          <a:prstGeom prst="rect">
            <a:avLst/>
          </a:prstGeom>
        </p:spPr>
      </p:pic>
    </p:spTree>
    <p:extLst>
      <p:ext uri="{BB962C8B-B14F-4D97-AF65-F5344CB8AC3E}">
        <p14:creationId xmlns:p14="http://schemas.microsoft.com/office/powerpoint/2010/main" val="23978873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7" y="614836"/>
            <a:ext cx="950642" cy="430887"/>
          </a:xfrm>
          <a:prstGeom prst="rect">
            <a:avLst/>
          </a:prstGeom>
          <a:noFill/>
          <a:ln>
            <a:noFill/>
          </a:ln>
        </p:spPr>
        <p:txBody>
          <a:bodyPr wrap="square" rtlCol="0">
            <a:spAutoFit/>
          </a:bodyPr>
          <a:lstStyle/>
          <a:p>
            <a:pPr algn="ctr"/>
            <a:r>
              <a:rPr lang="es-ES" sz="1100" dirty="0" err="1">
                <a:solidFill>
                  <a:srgbClr val="4BACC6">
                    <a:lumMod val="75000"/>
                  </a:srgbClr>
                </a:solidFill>
              </a:rPr>
              <a:t>Atmosphere</a:t>
            </a:r>
            <a:endParaRPr lang="es-ES" sz="1100" dirty="0">
              <a:solidFill>
                <a:srgbClr val="4BACC6">
                  <a:lumMod val="75000"/>
                </a:srgbClr>
              </a:solidFill>
            </a:endParaRPr>
          </a:p>
          <a:p>
            <a:pPr algn="ctr"/>
            <a:r>
              <a:rPr lang="es-ES" sz="1100" dirty="0">
                <a:solidFill>
                  <a:srgbClr val="4BACC6">
                    <a:lumMod val="75000"/>
                  </a:srgbClr>
                </a:solidFill>
              </a:rPr>
              <a:t>Monitoring</a:t>
            </a:r>
            <a:endParaRPr lang="en-US" sz="1100" dirty="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4" y="42237"/>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a:off x="5940153" y="4610777"/>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black"/>
              </a:solidFill>
            </a:endParaRPr>
          </a:p>
        </p:txBody>
      </p:sp>
      <p:pic>
        <p:nvPicPr>
          <p:cNvPr id="20" name="Picture 19"/>
          <p:cNvPicPr>
            <a:picLocks noChangeAspect="1"/>
          </p:cNvPicPr>
          <p:nvPr userDrawn="1"/>
        </p:nvPicPr>
        <p:blipFill>
          <a:blip r:embed="rId4"/>
          <a:stretch>
            <a:fillRect/>
          </a:stretch>
        </p:blipFill>
        <p:spPr>
          <a:xfrm>
            <a:off x="6004051" y="4746178"/>
            <a:ext cx="823500" cy="141500"/>
          </a:xfrm>
          <a:prstGeom prst="rect">
            <a:avLst/>
          </a:prstGeom>
        </p:spPr>
      </p:pic>
    </p:spTree>
    <p:extLst>
      <p:ext uri="{BB962C8B-B14F-4D97-AF65-F5344CB8AC3E}">
        <p14:creationId xmlns:p14="http://schemas.microsoft.com/office/powerpoint/2010/main" val="13543488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1" y="976142"/>
            <a:ext cx="2692400" cy="3989558"/>
          </a:xfrm>
        </p:spPr>
        <p:txBody>
          <a:bodyPr rtlCol="0"/>
          <a:lstStyle/>
          <a:p>
            <a:pPr lvl="0"/>
            <a:endParaRPr lang="en-US" noProof="0"/>
          </a:p>
        </p:txBody>
      </p:sp>
      <p:sp>
        <p:nvSpPr>
          <p:cNvPr id="3" name="Slide Number Placeholder 5"/>
          <p:cNvSpPr>
            <a:spLocks noGrp="1"/>
          </p:cNvSpPr>
          <p:nvPr>
            <p:ph type="sldNum" sz="quarter" idx="14"/>
          </p:nvPr>
        </p:nvSpPr>
        <p:spPr/>
        <p:txBody>
          <a:bodyPr/>
          <a:lstStyle>
            <a:lvl1pPr>
              <a:defRPr>
                <a:solidFill>
                  <a:schemeClr val="tx1"/>
                </a:solidFill>
              </a:defRPr>
            </a:lvl1pPr>
          </a:lstStyle>
          <a:p>
            <a:fld id="{4593B854-9279-4566-A5D6-92151737123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6202526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59632" y="205979"/>
            <a:ext cx="7427168" cy="857250"/>
          </a:xfrm>
          <a:prstGeom prst="rect">
            <a:avLst/>
          </a:prstGeom>
        </p:spPr>
        <p:txBody>
          <a:bodyPr/>
          <a:lstStyle/>
          <a:p>
            <a:r>
              <a:rPr lang="en-US"/>
              <a:t>Click to edit Master title style</a:t>
            </a:r>
            <a:endParaRPr lang="en-GB"/>
          </a:p>
        </p:txBody>
      </p:sp>
      <p:sp>
        <p:nvSpPr>
          <p:cNvPr id="3" name="Text Box 6"/>
          <p:cNvSpPr txBox="1">
            <a:spLocks noGrp="1" noChangeArrowheads="1"/>
          </p:cNvSpPr>
          <p:nvPr>
            <p:ph type="sldNum" sz="quarter" idx="4"/>
          </p:nvPr>
        </p:nvSpPr>
        <p:spPr>
          <a:xfrm>
            <a:off x="3859969" y="4923021"/>
            <a:ext cx="1380881" cy="197100"/>
          </a:xfrm>
          <a:prstGeom prst="rect">
            <a:avLst/>
          </a:prstGeom>
          <a:ln/>
        </p:spPr>
        <p:txBody>
          <a:bodyPr/>
          <a:lstStyle>
            <a:lvl1pPr algn="ctr">
              <a:defRPr sz="1050">
                <a:solidFill>
                  <a:schemeClr val="bg1"/>
                </a:solidFill>
                <a:latin typeface="PF Square Sans Pro" charset="0"/>
                <a:ea typeface="PF Square Sans Pro" charset="0"/>
                <a:cs typeface="PF Square Sans Pro" charset="0"/>
              </a:defRPr>
            </a:lvl1pPr>
          </a:lstStyle>
          <a:p>
            <a:fld id="{4D040BB9-1E30-A94E-9D02-07598F62FC8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964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1507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61" r="14873" b="435"/>
          <a:stretch/>
        </p:blipFill>
        <p:spPr bwMode="auto">
          <a:xfrm>
            <a:off x="6874316" y="1"/>
            <a:ext cx="2269684" cy="514350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6802308" y="-2655"/>
            <a:ext cx="2341692" cy="5146155"/>
          </a:xfrm>
          <a:prstGeom prst="rect">
            <a:avLst/>
          </a:prstGeom>
          <a:gradFill flip="none" rotWithShape="1">
            <a:gsLst>
              <a:gs pos="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3"/>
          </p:nvPr>
        </p:nvSpPr>
        <p:spPr>
          <a:xfrm>
            <a:off x="2567591" y="3139545"/>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53" name="Picture 5" descr="S:\F15015_Copernicus\3_Work\330_Work-in-process\Logos_icons\UserUptake_blanc-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902355"/>
            <a:ext cx="2990300" cy="2990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dirty="0" err="1">
                <a:solidFill>
                  <a:schemeClr val="bg1"/>
                </a:solidFill>
              </a:rPr>
              <a:t>User</a:t>
            </a:r>
            <a:r>
              <a:rPr lang="es-ES" sz="1100" b="0" dirty="0">
                <a:solidFill>
                  <a:schemeClr val="bg1"/>
                </a:solidFill>
              </a:rPr>
              <a:t> </a:t>
            </a:r>
            <a:r>
              <a:rPr lang="es-ES" sz="1100" b="0" dirty="0" err="1">
                <a:solidFill>
                  <a:schemeClr val="bg1"/>
                </a:solidFill>
              </a:rPr>
              <a:t>Uptake</a:t>
            </a:r>
            <a:endParaRPr lang="en-US" sz="1100" b="0" dirty="0">
              <a:solidFill>
                <a:schemeClr val="bg1"/>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title" hasCustomPrompt="1"/>
          </p:nvPr>
        </p:nvSpPr>
        <p:spPr>
          <a:xfrm>
            <a:off x="2569823"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216712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0" y="0"/>
            <a:ext cx="2102132" cy="5143501"/>
            <a:chOff x="0" y="0"/>
            <a:chExt cx="2102132" cy="5143501"/>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4" name="Rectangle 23"/>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
        <p:nvSpPr>
          <p:cNvPr id="16" name="TextBox 15"/>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82901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0" y="0"/>
            <a:ext cx="2102132" cy="5143501"/>
            <a:chOff x="0" y="0"/>
            <a:chExt cx="2102132"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6" name="Rectangle 25"/>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7"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
        <p:nvSpPr>
          <p:cNvPr id="20" name="TextBox 19"/>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167200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0"/>
            <a:ext cx="2102132" cy="5143501"/>
            <a:chOff x="0" y="0"/>
            <a:chExt cx="2102132" cy="5143501"/>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23" name="Rectangle 22"/>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Tree>
    <p:extLst>
      <p:ext uri="{BB962C8B-B14F-4D97-AF65-F5344CB8AC3E}">
        <p14:creationId xmlns:p14="http://schemas.microsoft.com/office/powerpoint/2010/main" val="54874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6" name="Group 15"/>
          <p:cNvGrpSpPr/>
          <p:nvPr userDrawn="1"/>
        </p:nvGrpSpPr>
        <p:grpSpPr>
          <a:xfrm>
            <a:off x="0" y="0"/>
            <a:ext cx="2102132" cy="5143501"/>
            <a:chOff x="0" y="0"/>
            <a:chExt cx="2102132" cy="5143501"/>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l="6323" b="677"/>
            <a:stretch/>
          </p:blipFill>
          <p:spPr>
            <a:xfrm>
              <a:off x="0" y="1"/>
              <a:ext cx="2080187" cy="5143500"/>
            </a:xfrm>
            <a:prstGeom prst="rect">
              <a:avLst/>
            </a:prstGeom>
          </p:spPr>
        </p:pic>
        <p:sp>
          <p:nvSpPr>
            <p:cNvPr id="18" name="Rectangle 17"/>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 name="Straight Connector 1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pic>
        <p:nvPicPr>
          <p:cNvPr id="20"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a:xfrm>
            <a:off x="107504" y="614834"/>
            <a:ext cx="609650" cy="430887"/>
          </a:xfrm>
          <a:prstGeom prst="rect">
            <a:avLst/>
          </a:prstGeom>
          <a:noFill/>
        </p:spPr>
        <p:txBody>
          <a:bodyPr wrap="square" rtlCol="0">
            <a:spAutoFit/>
          </a:bodyPr>
          <a:lstStyle/>
          <a:p>
            <a:pPr algn="ctr"/>
            <a:r>
              <a:rPr lang="es-ES" sz="1100" b="1" dirty="0" err="1">
                <a:solidFill>
                  <a:srgbClr val="25408F"/>
                </a:solidFill>
              </a:rPr>
              <a:t>User</a:t>
            </a:r>
            <a:r>
              <a:rPr lang="es-ES" sz="1100" b="1" dirty="0">
                <a:solidFill>
                  <a:srgbClr val="25408F"/>
                </a:solidFill>
              </a:rPr>
              <a:t> </a:t>
            </a:r>
            <a:r>
              <a:rPr lang="es-ES" sz="1100" b="1" dirty="0" err="1">
                <a:solidFill>
                  <a:srgbClr val="25408F"/>
                </a:solidFill>
              </a:rPr>
              <a:t>Uptake</a:t>
            </a:r>
            <a:endParaRPr lang="en-US" sz="1100" b="1" dirty="0">
              <a:solidFill>
                <a:srgbClr val="25408F"/>
              </a:solidFill>
            </a:endParaRPr>
          </a:p>
        </p:txBody>
      </p:sp>
      <p:sp>
        <p:nvSpPr>
          <p:cNvPr id="8"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9"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3" name="Footer Placeholder 7"/>
          <p:cNvSpPr>
            <a:spLocks noGrp="1"/>
          </p:cNvSpPr>
          <p:nvPr>
            <p:ph type="ftr" sz="quarter" idx="10"/>
          </p:nvPr>
        </p:nvSpPr>
        <p:spPr>
          <a:xfrm>
            <a:off x="1331640" y="4700783"/>
            <a:ext cx="4608512" cy="273844"/>
          </a:xfrm>
        </p:spPr>
        <p:txBody>
          <a:bodyPr/>
          <a:lstStyle/>
          <a:p>
            <a:endParaRPr lang="en-US" dirty="0"/>
          </a:p>
        </p:txBody>
      </p:sp>
      <p:sp>
        <p:nvSpPr>
          <p:cNvPr id="14" name="Slide Number Placeholder 8"/>
          <p:cNvSpPr>
            <a:spLocks noGrp="1"/>
          </p:cNvSpPr>
          <p:nvPr>
            <p:ph type="sldNum" sz="quarter" idx="11"/>
          </p:nvPr>
        </p:nvSpPr>
        <p:spPr>
          <a:xfrm>
            <a:off x="6084167" y="4700783"/>
            <a:ext cx="410067" cy="273844"/>
          </a:xfrm>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772431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31" name="Content Placeholder 26"/>
          <p:cNvSpPr>
            <a:spLocks noGrp="1"/>
          </p:cNvSpPr>
          <p:nvPr>
            <p:ph sz="quarter" idx="15"/>
          </p:nvPr>
        </p:nvSpPr>
        <p:spPr>
          <a:xfrm>
            <a:off x="533400" y="1314450"/>
            <a:ext cx="8077200" cy="3314700"/>
          </a:xfrm>
        </p:spPr>
        <p:txBody>
          <a:bodyPr/>
          <a:lstStyle>
            <a:lvl1pPr>
              <a:defRPr baseline="0"/>
            </a:lvl1pPr>
          </a:lstStyle>
          <a:p>
            <a:pPr lvl="0"/>
            <a:r>
              <a:rPr lang="en-GB" noProof="0" dirty="0" err="1"/>
              <a:t>Modifiez</a:t>
            </a:r>
            <a:r>
              <a:rPr lang="en-GB" noProof="0" dirty="0"/>
              <a:t>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19" name="Espace réservé du numéro de diapositive 18"/>
          <p:cNvSpPr>
            <a:spLocks noGrp="1"/>
          </p:cNvSpPr>
          <p:nvPr>
            <p:ph type="sldNum" sz="quarter" idx="18"/>
          </p:nvPr>
        </p:nvSpPr>
        <p:spPr>
          <a:xfrm>
            <a:off x="8783932" y="141480"/>
            <a:ext cx="360068" cy="162000"/>
          </a:xfrm>
          <a:prstGeom prst="rect">
            <a:avLst/>
          </a:prstGeom>
          <a:solidFill>
            <a:srgbClr val="5F70AF"/>
          </a:solidFill>
          <a:ln>
            <a:noFill/>
          </a:ln>
        </p:spPr>
        <p:txBody>
          <a:bodyPr anchor="ctr"/>
          <a:lstStyle>
            <a:lvl1pPr algn="ctr">
              <a:defRPr sz="600" b="1">
                <a:solidFill>
                  <a:schemeClr val="bg1"/>
                </a:solidFill>
                <a:latin typeface="Ec Square SANS PRO"/>
              </a:defRPr>
            </a:lvl1pPr>
          </a:lstStyle>
          <a:p>
            <a:fld id="{93F669B7-5BB8-48A9-95E7-7519F309E386}" type="slidenum">
              <a:rPr lang="en-GB" smtClean="0"/>
              <a:pPr/>
              <a:t>‹#›</a:t>
            </a:fld>
            <a:endParaRPr lang="en-GB" dirty="0"/>
          </a:p>
        </p:txBody>
      </p:sp>
      <p:sp>
        <p:nvSpPr>
          <p:cNvPr id="20" name="Titre 19"/>
          <p:cNvSpPr>
            <a:spLocks noGrp="1"/>
          </p:cNvSpPr>
          <p:nvPr>
            <p:ph type="title"/>
          </p:nvPr>
        </p:nvSpPr>
        <p:spPr>
          <a:xfrm>
            <a:off x="533401" y="373782"/>
            <a:ext cx="8077201" cy="685800"/>
          </a:xfrm>
        </p:spPr>
        <p:txBody>
          <a:bodyPr/>
          <a:lstStyle>
            <a:lvl1pPr>
              <a:defRPr sz="1800">
                <a:solidFill>
                  <a:srgbClr val="5F70AF"/>
                </a:solidFill>
              </a:defRPr>
            </a:lvl1pPr>
          </a:lstStyle>
          <a:p>
            <a:r>
              <a:rPr lang="fr-FR" dirty="0"/>
              <a:t>Modifiez le style du titre</a:t>
            </a:r>
            <a:endParaRPr lang="en-GB" dirty="0"/>
          </a:p>
        </p:txBody>
      </p:sp>
      <p:sp>
        <p:nvSpPr>
          <p:cNvPr id="22" name="Content Placeholder 26"/>
          <p:cNvSpPr>
            <a:spLocks noGrp="1"/>
          </p:cNvSpPr>
          <p:nvPr>
            <p:ph sz="quarter" idx="19"/>
          </p:nvPr>
        </p:nvSpPr>
        <p:spPr>
          <a:xfrm>
            <a:off x="7506130" y="141480"/>
            <a:ext cx="1296000" cy="162000"/>
          </a:xfrm>
          <a:solidFill>
            <a:srgbClr val="FFD617"/>
          </a:solidFill>
          <a:ln>
            <a:noFill/>
          </a:ln>
        </p:spPr>
        <p:txBody>
          <a:bodyPr anchor="ctr"/>
          <a:lstStyle>
            <a:lvl1pPr algn="ctr">
              <a:defRPr sz="600" b="1" baseline="0">
                <a:solidFill>
                  <a:schemeClr val="tx1"/>
                </a:solidFill>
                <a:latin typeface="Ec Square SANS PRO"/>
              </a:defRPr>
            </a:lvl1pPr>
            <a:lvl2pPr algn="ctr">
              <a:defRPr sz="600" b="1">
                <a:solidFill>
                  <a:schemeClr val="tx1"/>
                </a:solidFill>
                <a:latin typeface="Ec Square SANS PRO"/>
              </a:defRPr>
            </a:lvl2pPr>
            <a:lvl3pPr algn="ctr">
              <a:defRPr sz="600" b="1">
                <a:solidFill>
                  <a:schemeClr val="tx1"/>
                </a:solidFill>
                <a:latin typeface="Ec Square SANS PRO"/>
              </a:defRPr>
            </a:lvl3pPr>
            <a:lvl4pPr algn="ctr">
              <a:defRPr sz="600" b="1">
                <a:solidFill>
                  <a:schemeClr val="tx1"/>
                </a:solidFill>
                <a:latin typeface="Ec Square SANS PRO"/>
              </a:defRPr>
            </a:lvl4pPr>
            <a:lvl5pPr algn="ctr">
              <a:defRPr sz="600" b="1">
                <a:solidFill>
                  <a:schemeClr val="tx1"/>
                </a:solidFill>
                <a:latin typeface="Ec Square SANS PRO"/>
              </a:defRPr>
            </a:lvl5pPr>
          </a:lstStyle>
          <a:p>
            <a:pPr lvl="0"/>
            <a:r>
              <a:rPr lang="en-GB" noProof="0" dirty="0" err="1"/>
              <a:t>Modifiez</a:t>
            </a:r>
            <a:r>
              <a:rPr lang="en-GB" noProof="0" dirty="0"/>
              <a:t>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
        <p:nvSpPr>
          <p:cNvPr id="23" name="Content Placeholder 26"/>
          <p:cNvSpPr>
            <a:spLocks noGrp="1"/>
          </p:cNvSpPr>
          <p:nvPr>
            <p:ph sz="quarter" idx="20"/>
          </p:nvPr>
        </p:nvSpPr>
        <p:spPr>
          <a:xfrm>
            <a:off x="6228328" y="141480"/>
            <a:ext cx="1296000" cy="162000"/>
          </a:xfrm>
          <a:solidFill>
            <a:srgbClr val="B8AAA2"/>
          </a:solidFill>
          <a:ln>
            <a:noFill/>
          </a:ln>
        </p:spPr>
        <p:txBody>
          <a:bodyPr anchor="ctr"/>
          <a:lstStyle>
            <a:lvl1pPr algn="ctr">
              <a:defRPr sz="600" b="1" baseline="0">
                <a:solidFill>
                  <a:schemeClr val="bg1"/>
                </a:solidFill>
                <a:latin typeface="Ec Square SANS PRO"/>
              </a:defRPr>
            </a:lvl1pPr>
            <a:lvl2pPr algn="ctr">
              <a:defRPr sz="600" b="1">
                <a:solidFill>
                  <a:schemeClr val="bg1"/>
                </a:solidFill>
                <a:latin typeface="Ec Square SANS PRO"/>
              </a:defRPr>
            </a:lvl2pPr>
            <a:lvl3pPr algn="ctr">
              <a:defRPr sz="600" b="1">
                <a:solidFill>
                  <a:schemeClr val="bg1"/>
                </a:solidFill>
                <a:latin typeface="Ec Square SANS PRO"/>
              </a:defRPr>
            </a:lvl3pPr>
            <a:lvl4pPr algn="ctr">
              <a:defRPr sz="600" b="1">
                <a:solidFill>
                  <a:schemeClr val="bg1"/>
                </a:solidFill>
                <a:latin typeface="Ec Square SANS PRO"/>
              </a:defRPr>
            </a:lvl4pPr>
            <a:lvl5pPr algn="ctr">
              <a:defRPr sz="600" b="1">
                <a:solidFill>
                  <a:schemeClr val="bg1"/>
                </a:solidFill>
                <a:latin typeface="Ec Square SANS PRO"/>
              </a:defRPr>
            </a:lvl5pPr>
          </a:lstStyle>
          <a:p>
            <a:pPr lvl="0"/>
            <a:r>
              <a:rPr lang="en-GB" noProof="0" dirty="0" err="1"/>
              <a:t>Modifiez</a:t>
            </a:r>
            <a:r>
              <a:rPr lang="en-GB" noProof="0" dirty="0"/>
              <a:t>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endParaRPr lang="en-GB" noProof="0" dirty="0"/>
          </a:p>
          <a:p>
            <a:pPr lvl="3"/>
            <a:r>
              <a:rPr lang="en-GB" noProof="0" dirty="0" err="1"/>
              <a:t>Quatrième</a:t>
            </a:r>
            <a:r>
              <a:rPr lang="en-GB" noProof="0" dirty="0"/>
              <a:t> </a:t>
            </a:r>
            <a:r>
              <a:rPr lang="en-GB" noProof="0" dirty="0" err="1"/>
              <a:t>niveau</a:t>
            </a:r>
            <a:endParaRPr lang="en-GB" noProof="0" dirty="0"/>
          </a:p>
          <a:p>
            <a:pPr lvl="4"/>
            <a:r>
              <a:rPr lang="en-GB" noProof="0" dirty="0" err="1"/>
              <a:t>Cinquième</a:t>
            </a:r>
            <a:r>
              <a:rPr lang="en-GB" noProof="0" dirty="0"/>
              <a:t> </a:t>
            </a:r>
            <a:r>
              <a:rPr lang="en-GB" noProof="0" dirty="0" err="1"/>
              <a:t>niveau</a:t>
            </a:r>
            <a:endParaRPr lang="en-GB" noProof="0" dirty="0"/>
          </a:p>
        </p:txBody>
      </p:sp>
    </p:spTree>
    <p:extLst>
      <p:ext uri="{BB962C8B-B14F-4D97-AF65-F5344CB8AC3E}">
        <p14:creationId xmlns:p14="http://schemas.microsoft.com/office/powerpoint/2010/main" val="1595643701"/>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0"/>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3754512" y="2572001"/>
            <a:ext cx="4678288" cy="560636"/>
          </a:xfrm>
        </p:spPr>
        <p:txBody>
          <a:bodyPr>
            <a:noAutofit/>
          </a:bodyPr>
          <a:lstStyle>
            <a:lvl1pPr algn="l">
              <a:defRPr sz="2800" b="0" spc="600">
                <a:solidFill>
                  <a:schemeClr val="bg1"/>
                </a:solidFill>
              </a:defRPr>
            </a:lvl1pPr>
          </a:lstStyle>
          <a:p>
            <a:r>
              <a:rPr lang="en-US" dirty="0"/>
              <a:t>Title</a:t>
            </a:r>
          </a:p>
        </p:txBody>
      </p:sp>
      <p:sp>
        <p:nvSpPr>
          <p:cNvPr id="3"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15" name="Footer Placeholder 4"/>
          <p:cNvSpPr txBox="1">
            <a:spLocks/>
          </p:cNvSpPr>
          <p:nvPr userDrawn="1"/>
        </p:nvSpPr>
        <p:spPr>
          <a:xfrm>
            <a:off x="2051720" y="4980574"/>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TextBox 15"/>
          <p:cNvSpPr txBox="1"/>
          <p:nvPr userDrawn="1"/>
        </p:nvSpPr>
        <p:spPr>
          <a:xfrm>
            <a:off x="2286794" y="4694692"/>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7" name="TextBox 16"/>
          <p:cNvSpPr txBox="1"/>
          <p:nvPr userDrawn="1"/>
        </p:nvSpPr>
        <p:spPr>
          <a:xfrm>
            <a:off x="2286794" y="4881709"/>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8" name="TextBox 17"/>
          <p:cNvSpPr txBox="1"/>
          <p:nvPr userDrawn="1"/>
        </p:nvSpPr>
        <p:spPr>
          <a:xfrm>
            <a:off x="3088407" y="4881709"/>
            <a:ext cx="936104" cy="200055"/>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19" name="TextBox 18"/>
          <p:cNvSpPr txBox="1"/>
          <p:nvPr userDrawn="1"/>
        </p:nvSpPr>
        <p:spPr>
          <a:xfrm>
            <a:off x="3091582" y="4694692"/>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Tree>
    <p:extLst>
      <p:ext uri="{BB962C8B-B14F-4D97-AF65-F5344CB8AC3E}">
        <p14:creationId xmlns:p14="http://schemas.microsoft.com/office/powerpoint/2010/main" val="173104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2102132" cy="5143501"/>
            <a:chOff x="0" y="0"/>
            <a:chExt cx="2102132" cy="5143501"/>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2102132" cy="5143500"/>
            </a:xfrm>
            <a:prstGeom prst="rect">
              <a:avLst/>
            </a:prstGeom>
          </p:spPr>
        </p:pic>
        <p:sp>
          <p:nvSpPr>
            <p:cNvPr id="20" name="Rectangle 19"/>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58038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6" name="Picture 2" descr="S:\F15015_Copernicus\3_Work\330_Work-in-process\Logos_icons\Accestodata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48738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3596" y="251"/>
            <a:ext cx="1916102" cy="5143500"/>
          </a:xfrm>
          <a:prstGeom prst="rect">
            <a:avLst/>
          </a:prstGeom>
        </p:spPr>
      </p:pic>
      <p:sp>
        <p:nvSpPr>
          <p:cNvPr id="16" name="Rectangle 15"/>
          <p:cNvSpPr/>
          <p:nvPr userDrawn="1"/>
        </p:nvSpPr>
        <p:spPr>
          <a:xfrm>
            <a:off x="7223596" y="0"/>
            <a:ext cx="1728192" cy="5143500"/>
          </a:xfrm>
          <a:prstGeom prst="rect">
            <a:avLst/>
          </a:prstGeom>
          <a:gradFill flip="none" rotWithShape="1">
            <a:gsLst>
              <a:gs pos="400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a:spLocks noGrp="1"/>
          </p:cNvSpPr>
          <p:nvPr>
            <p:ph type="subTitle" idx="13"/>
          </p:nvPr>
        </p:nvSpPr>
        <p:spPr>
          <a:xfrm>
            <a:off x="2569823" y="317393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3" descr="S:\F15015_Copernicus\3_Work\330_Work-in-process\Logos_icons\User Uptake_blanc-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966" y="902657"/>
            <a:ext cx="2821221" cy="2821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dirty="0">
                <a:solidFill>
                  <a:schemeClr val="bg1"/>
                </a:solidFill>
              </a:rPr>
              <a:t>Data Access</a:t>
            </a:r>
            <a:endParaRPr lang="en-US" sz="1100" b="0" dirty="0">
              <a:solidFill>
                <a:schemeClr val="bg1"/>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title" hasCustomPrompt="1"/>
          </p:nvPr>
        </p:nvSpPr>
        <p:spPr>
          <a:xfrm>
            <a:off x="2569823" y="2598546"/>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1011157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1" name="Group 20"/>
          <p:cNvGrpSpPr/>
          <p:nvPr userDrawn="1"/>
        </p:nvGrpSpPr>
        <p:grpSpPr>
          <a:xfrm>
            <a:off x="0" y="0"/>
            <a:ext cx="2102132" cy="5143501"/>
            <a:chOff x="0" y="0"/>
            <a:chExt cx="2102132" cy="5143501"/>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2102132" cy="5143500"/>
            </a:xfrm>
            <a:prstGeom prst="rect">
              <a:avLst/>
            </a:prstGeom>
          </p:spPr>
        </p:pic>
        <p:sp>
          <p:nvSpPr>
            <p:cNvPr id="26" name="Rectangle 25"/>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84329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p:cNvGrpSpPr/>
          <p:nvPr userDrawn="1"/>
        </p:nvGrpSpPr>
        <p:grpSpPr>
          <a:xfrm>
            <a:off x="0" y="0"/>
            <a:ext cx="2102132" cy="5143501"/>
            <a:chOff x="0" y="0"/>
            <a:chExt cx="2102132" cy="5143501"/>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2102132" cy="5143500"/>
            </a:xfrm>
            <a:prstGeom prst="rect">
              <a:avLst/>
            </a:prstGeom>
          </p:spPr>
        </p:pic>
        <p:sp>
          <p:nvSpPr>
            <p:cNvPr id="22" name="Rectangle 21"/>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pic>
        <p:nvPicPr>
          <p:cNvPr id="19"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674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7" name="Group 26"/>
          <p:cNvGrpSpPr/>
          <p:nvPr userDrawn="1"/>
        </p:nvGrpSpPr>
        <p:grpSpPr>
          <a:xfrm>
            <a:off x="0" y="0"/>
            <a:ext cx="2102132" cy="5143501"/>
            <a:chOff x="0" y="0"/>
            <a:chExt cx="2102132" cy="5143501"/>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2102132" cy="5143500"/>
            </a:xfrm>
            <a:prstGeom prst="rect">
              <a:avLst/>
            </a:prstGeom>
          </p:spPr>
        </p:pic>
        <p:sp>
          <p:nvSpPr>
            <p:cNvPr id="29" name="Rectangle 28"/>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pic>
        <p:nvPicPr>
          <p:cNvPr id="26"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48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9" name="Group 28"/>
          <p:cNvGrpSpPr/>
          <p:nvPr userDrawn="1"/>
        </p:nvGrpSpPr>
        <p:grpSpPr>
          <a:xfrm>
            <a:off x="0" y="0"/>
            <a:ext cx="2102132" cy="5143501"/>
            <a:chOff x="0" y="0"/>
            <a:chExt cx="2102132" cy="5143501"/>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2102132" cy="5143500"/>
            </a:xfrm>
            <a:prstGeom prst="rect">
              <a:avLst/>
            </a:prstGeom>
          </p:spPr>
        </p:pic>
        <p:sp>
          <p:nvSpPr>
            <p:cNvPr id="31" name="Rectangle 30"/>
            <p:cNvSpPr/>
            <p:nvPr userDrawn="1"/>
          </p:nvSpPr>
          <p:spPr>
            <a:xfrm>
              <a:off x="0" y="0"/>
              <a:ext cx="2102132"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pic>
        <p:nvPicPr>
          <p:cNvPr id="28"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37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0"/>
            <a:ext cx="2133600" cy="5143500"/>
            <a:chOff x="0" y="0"/>
            <a:chExt cx="2133600" cy="5143500"/>
          </a:xfrm>
        </p:grpSpPr>
        <p:pic>
          <p:nvPicPr>
            <p:cNvPr id="1026"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657"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grpSp>
        <p:nvGrpSpPr>
          <p:cNvPr id="10" name="Group 9"/>
          <p:cNvGrpSpPr/>
          <p:nvPr userDrawn="1"/>
        </p:nvGrpSpPr>
        <p:grpSpPr>
          <a:xfrm>
            <a:off x="168363" y="112960"/>
            <a:ext cx="560376" cy="529978"/>
            <a:chOff x="168363" y="112960"/>
            <a:chExt cx="560376" cy="529978"/>
          </a:xfrm>
        </p:grpSpPr>
        <p:sp>
          <p:nvSpPr>
            <p:cNvPr id="17" name="Oval 16"/>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Footer Placeholder 10"/>
          <p:cNvSpPr>
            <a:spLocks noGrp="1"/>
          </p:cNvSpPr>
          <p:nvPr>
            <p:ph type="ftr" sz="quarter" idx="10"/>
          </p:nvPr>
        </p:nvSpPr>
        <p:spPr/>
        <p:txBody>
          <a:bodyPr/>
          <a:lstStyle/>
          <a:p>
            <a:endParaRPr lang="en-US" dirty="0"/>
          </a:p>
        </p:txBody>
      </p:sp>
      <p:sp>
        <p:nvSpPr>
          <p:cNvPr id="12" name="Slide Number Placeholder 11"/>
          <p:cNvSpPr>
            <a:spLocks noGrp="1"/>
          </p:cNvSpPr>
          <p:nvPr>
            <p:ph type="sldNum" sz="quarter" idx="11"/>
          </p:nvPr>
        </p:nvSpPr>
        <p:spPr/>
        <p:txBody>
          <a:bodyPr/>
          <a:lstStyle>
            <a:lvl1pPr>
              <a:defRPr/>
            </a:lvl1pPr>
          </a:lstStyle>
          <a:p>
            <a:fld id="{271EBBFB-7C62-E140-A2DD-7E27121BB0B1}" type="slidenum">
              <a:rPr lang="en-US" smtClean="0"/>
              <a:pPr/>
              <a:t>‹#›</a:t>
            </a:fld>
            <a:endParaRPr lang="en-US" dirty="0"/>
          </a:p>
        </p:txBody>
      </p:sp>
    </p:spTree>
    <p:extLst>
      <p:ext uri="{BB962C8B-B14F-4D97-AF65-F5344CB8AC3E}">
        <p14:creationId xmlns:p14="http://schemas.microsoft.com/office/powerpoint/2010/main" val="2472763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30"/>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grpSp>
        <p:nvGrpSpPr>
          <p:cNvPr id="14" name="Group 13"/>
          <p:cNvGrpSpPr/>
          <p:nvPr userDrawn="1"/>
        </p:nvGrpSpPr>
        <p:grpSpPr>
          <a:xfrm>
            <a:off x="168363" y="112960"/>
            <a:ext cx="560376" cy="529978"/>
            <a:chOff x="168363" y="112960"/>
            <a:chExt cx="560376" cy="529978"/>
          </a:xfrm>
        </p:grpSpPr>
        <p:sp>
          <p:nvSpPr>
            <p:cNvPr id="15" name="Oval 14"/>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6194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r="817" b="-87"/>
          <a:stretch/>
        </p:blipFill>
        <p:spPr bwMode="auto">
          <a:xfrm>
            <a:off x="7293990" y="1"/>
            <a:ext cx="185001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236296" y="0"/>
            <a:ext cx="1728192" cy="5143500"/>
          </a:xfrm>
          <a:prstGeom prst="rect">
            <a:avLst/>
          </a:prstGeom>
          <a:gradFill flip="none" rotWithShape="1">
            <a:gsLst>
              <a:gs pos="400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3"/>
          </p:nvPr>
        </p:nvSpPr>
        <p:spPr>
          <a:xfrm>
            <a:off x="26277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31" y="965601"/>
            <a:ext cx="3528396" cy="24947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683568" y="2598172"/>
            <a:ext cx="1623062" cy="261610"/>
          </a:xfrm>
          <a:prstGeom prst="rect">
            <a:avLst/>
          </a:prstGeom>
          <a:noFill/>
        </p:spPr>
        <p:txBody>
          <a:bodyPr wrap="square" rtlCol="0">
            <a:spAutoFit/>
          </a:bodyPr>
          <a:lstStyle/>
          <a:p>
            <a:pPr algn="ctr"/>
            <a:r>
              <a:rPr lang="es-ES" sz="1100" b="0" dirty="0" err="1">
                <a:solidFill>
                  <a:schemeClr val="bg1"/>
                </a:solidFill>
              </a:rPr>
              <a:t>Space</a:t>
            </a:r>
            <a:r>
              <a:rPr lang="es-ES" sz="1100" b="0" baseline="0" dirty="0">
                <a:solidFill>
                  <a:schemeClr val="bg1"/>
                </a:solidFill>
              </a:rPr>
              <a:t> </a:t>
            </a:r>
            <a:r>
              <a:rPr lang="es-ES" sz="1100" b="0" dirty="0" err="1">
                <a:solidFill>
                  <a:schemeClr val="bg1"/>
                </a:solidFill>
              </a:rPr>
              <a:t>Component</a:t>
            </a:r>
            <a:endParaRPr lang="en-US" sz="1100" b="0" dirty="0">
              <a:solidFill>
                <a:schemeClr val="bg1"/>
              </a:solidFill>
            </a:endParaRPr>
          </a:p>
        </p:txBody>
      </p:sp>
      <p:pic>
        <p:nvPicPr>
          <p:cNvPr id="1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hasCustomPrompt="1"/>
          </p:nvPr>
        </p:nvSpPr>
        <p:spPr>
          <a:xfrm>
            <a:off x="2627784"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85312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867704" y="260077"/>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33" name="Straight Connector 32"/>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lvl1pPr>
              <a:defRPr/>
            </a:lvl1pPr>
          </a:lstStyle>
          <a:p>
            <a:fld id="{C5037BC8-653A-774F-861D-6A080A1C2452}" type="slidenum">
              <a:rPr lang="en-US" smtClean="0"/>
              <a:pPr/>
              <a:t>‹#›</a:t>
            </a:fld>
            <a:endParaRPr lang="en-US" dirty="0"/>
          </a:p>
        </p:txBody>
      </p:sp>
      <p:pic>
        <p:nvPicPr>
          <p:cNvPr id="12"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146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2133600" cy="5143500"/>
            <a:chOff x="0" y="0"/>
            <a:chExt cx="2133600" cy="5143500"/>
          </a:xfrm>
        </p:grpSpPr>
        <p:pic>
          <p:nvPicPr>
            <p:cNvPr id="17"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657"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grpSp>
        <p:nvGrpSpPr>
          <p:cNvPr id="29" name="Group 28"/>
          <p:cNvGrpSpPr/>
          <p:nvPr userDrawn="1"/>
        </p:nvGrpSpPr>
        <p:grpSpPr>
          <a:xfrm>
            <a:off x="168363" y="112960"/>
            <a:ext cx="560376" cy="529978"/>
            <a:chOff x="168363" y="112960"/>
            <a:chExt cx="560376" cy="529978"/>
          </a:xfrm>
        </p:grpSpPr>
        <p:sp>
          <p:nvSpPr>
            <p:cNvPr id="30" name="Oval 29"/>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8782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5" name="Group 14"/>
          <p:cNvGrpSpPr/>
          <p:nvPr userDrawn="1"/>
        </p:nvGrpSpPr>
        <p:grpSpPr>
          <a:xfrm>
            <a:off x="0" y="0"/>
            <a:ext cx="2133600" cy="5143500"/>
            <a:chOff x="0" y="0"/>
            <a:chExt cx="2133600" cy="5143500"/>
          </a:xfrm>
        </p:grpSpPr>
        <p:pic>
          <p:nvPicPr>
            <p:cNvPr id="17"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657"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30"/>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grpSp>
        <p:nvGrpSpPr>
          <p:cNvPr id="21" name="Group 20"/>
          <p:cNvGrpSpPr/>
          <p:nvPr userDrawn="1"/>
        </p:nvGrpSpPr>
        <p:grpSpPr>
          <a:xfrm>
            <a:off x="168363" y="112960"/>
            <a:ext cx="560376" cy="529978"/>
            <a:chOff x="168363" y="112960"/>
            <a:chExt cx="560376" cy="529978"/>
          </a:xfrm>
        </p:grpSpPr>
        <p:sp>
          <p:nvSpPr>
            <p:cNvPr id="22" name="Oval 21"/>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5188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2133600" cy="5143500"/>
            <a:chOff x="0" y="0"/>
            <a:chExt cx="2133600" cy="5143500"/>
          </a:xfrm>
        </p:grpSpPr>
        <p:pic>
          <p:nvPicPr>
            <p:cNvPr id="16"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657"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30"/>
            <a:ext cx="878632" cy="430887"/>
          </a:xfrm>
          <a:prstGeom prst="rect">
            <a:avLst/>
          </a:prstGeom>
          <a:noFill/>
        </p:spPr>
        <p:txBody>
          <a:bodyPr wrap="square" rtlCol="0">
            <a:spAutoFit/>
          </a:bodyPr>
          <a:lstStyle/>
          <a:p>
            <a:pPr algn="ctr"/>
            <a:r>
              <a:rPr lang="es-ES" sz="1100" b="1" i="0" dirty="0" err="1">
                <a:solidFill>
                  <a:srgbClr val="25408F"/>
                </a:solidFill>
              </a:rPr>
              <a:t>Space</a:t>
            </a:r>
            <a:endParaRPr lang="es-ES" sz="1100" b="1" i="0" dirty="0">
              <a:solidFill>
                <a:srgbClr val="25408F"/>
              </a:solidFill>
            </a:endParaRPr>
          </a:p>
          <a:p>
            <a:pPr algn="ctr"/>
            <a:r>
              <a:rPr lang="es-ES" sz="1100" b="1" i="0" dirty="0" err="1">
                <a:solidFill>
                  <a:srgbClr val="25408F"/>
                </a:solidFill>
              </a:rPr>
              <a:t>Component</a:t>
            </a:r>
            <a:endParaRPr lang="en-US" sz="1100" b="1" i="0"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grpSp>
        <p:nvGrpSpPr>
          <p:cNvPr id="20" name="Group 19"/>
          <p:cNvGrpSpPr/>
          <p:nvPr userDrawn="1"/>
        </p:nvGrpSpPr>
        <p:grpSpPr>
          <a:xfrm>
            <a:off x="168363" y="112960"/>
            <a:ext cx="560376" cy="529978"/>
            <a:chOff x="168363" y="112960"/>
            <a:chExt cx="560376" cy="529978"/>
          </a:xfrm>
        </p:grpSpPr>
        <p:sp>
          <p:nvSpPr>
            <p:cNvPr id="28" name="Oval 27"/>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5560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p:cNvGrpSpPr/>
          <p:nvPr userDrawn="1"/>
        </p:nvGrpSpPr>
        <p:grpSpPr>
          <a:xfrm>
            <a:off x="0" y="0"/>
            <a:ext cx="2133600" cy="5143500"/>
            <a:chOff x="0" y="0"/>
            <a:chExt cx="2133600" cy="5143500"/>
          </a:xfrm>
        </p:grpSpPr>
        <p:pic>
          <p:nvPicPr>
            <p:cNvPr id="18" name="Picture 2"/>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657" b="-35"/>
            <a:stretch/>
          </p:blipFill>
          <p:spPr bwMode="auto">
            <a:xfrm>
              <a:off x="0" y="0"/>
              <a:ext cx="2133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userDrawn="1"/>
          </p:nvSpPr>
          <p:spPr>
            <a:xfrm>
              <a:off x="0" y="0"/>
              <a:ext cx="2133600"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0"/>
              <a:ext cx="2122309"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1" dirty="0" err="1">
                <a:solidFill>
                  <a:srgbClr val="25408F"/>
                </a:solidFill>
              </a:rPr>
              <a:t>Space</a:t>
            </a:r>
            <a:endParaRPr lang="es-ES" sz="1100" b="1" dirty="0">
              <a:solidFill>
                <a:srgbClr val="25408F"/>
              </a:solidFill>
            </a:endParaRPr>
          </a:p>
          <a:p>
            <a:pPr algn="ctr"/>
            <a:r>
              <a:rPr lang="es-ES" sz="1100" b="1" dirty="0" err="1">
                <a:solidFill>
                  <a:srgbClr val="25408F"/>
                </a:solidFill>
              </a:rPr>
              <a:t>Component</a:t>
            </a:r>
            <a:endParaRPr lang="en-US" sz="1100" b="1" dirty="0">
              <a:solidFill>
                <a:srgbClr val="25408F"/>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grpSp>
        <p:nvGrpSpPr>
          <p:cNvPr id="22" name="Group 21"/>
          <p:cNvGrpSpPr/>
          <p:nvPr userDrawn="1"/>
        </p:nvGrpSpPr>
        <p:grpSpPr>
          <a:xfrm>
            <a:off x="168363" y="112960"/>
            <a:ext cx="560376" cy="529978"/>
            <a:chOff x="168363" y="112960"/>
            <a:chExt cx="560376" cy="529978"/>
          </a:xfrm>
        </p:grpSpPr>
        <p:sp>
          <p:nvSpPr>
            <p:cNvPr id="23" name="Oval 22"/>
            <p:cNvSpPr/>
            <p:nvPr userDrawn="1"/>
          </p:nvSpPr>
          <p:spPr>
            <a:xfrm>
              <a:off x="168363" y="112960"/>
              <a:ext cx="531980" cy="529978"/>
            </a:xfrm>
            <a:prstGeom prst="ellipse">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9181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
            <a:ext cx="2080186" cy="5143501"/>
            <a:chOff x="1" y="-1"/>
            <a:chExt cx="2080186" cy="5143501"/>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14" name="Rectangle 13"/>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33959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02"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949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t="398" r="664"/>
          <a:stretch/>
        </p:blipFill>
        <p:spPr bwMode="auto">
          <a:xfrm>
            <a:off x="7279212" y="0"/>
            <a:ext cx="186478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dirty="0">
                <a:solidFill>
                  <a:schemeClr val="bg1"/>
                </a:solidFill>
              </a:rPr>
              <a:t>Marine </a:t>
            </a:r>
            <a:r>
              <a:rPr lang="es-ES" sz="1100" b="0" dirty="0" err="1">
                <a:solidFill>
                  <a:schemeClr val="bg1"/>
                </a:solidFill>
              </a:rPr>
              <a:t>Monitoring</a:t>
            </a:r>
            <a:endParaRPr lang="en-US" sz="1100" b="0" dirty="0">
              <a:solidFill>
                <a:schemeClr val="bg1"/>
              </a:solidFill>
            </a:endParaRPr>
          </a:p>
        </p:txBody>
      </p:sp>
      <p:sp>
        <p:nvSpPr>
          <p:cNvPr id="14" name="Title 1"/>
          <p:cNvSpPr>
            <a:spLocks noGrp="1"/>
          </p:cNvSpPr>
          <p:nvPr>
            <p:ph type="title" hasCustomPrompt="1"/>
          </p:nvPr>
        </p:nvSpPr>
        <p:spPr>
          <a:xfrm>
            <a:off x="2558008" y="2587178"/>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Rectangle 15"/>
          <p:cNvSpPr/>
          <p:nvPr userDrawn="1"/>
        </p:nvSpPr>
        <p:spPr>
          <a:xfrm>
            <a:off x="7223596" y="0"/>
            <a:ext cx="1728192" cy="51435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12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38663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62687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1" y="-1"/>
            <a:ext cx="2080186" cy="5143501"/>
            <a:chOff x="1" y="-1"/>
            <a:chExt cx="2080186" cy="5143501"/>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6" name="Rectangle 25"/>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867704" y="260077"/>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49" name="Straight Connector 48"/>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10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5" name="Group 24"/>
          <p:cNvGrpSpPr/>
          <p:nvPr userDrawn="1"/>
        </p:nvGrpSpPr>
        <p:grpSpPr>
          <a:xfrm>
            <a:off x="1" y="-1"/>
            <a:ext cx="2080186" cy="5143501"/>
            <a:chOff x="1" y="-1"/>
            <a:chExt cx="2080186" cy="5143501"/>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 r="-1" b="613"/>
            <a:stretch/>
          </p:blipFill>
          <p:spPr>
            <a:xfrm>
              <a:off x="1" y="0"/>
              <a:ext cx="2080186" cy="5143500"/>
            </a:xfrm>
            <a:prstGeom prst="rect">
              <a:avLst/>
            </a:prstGeom>
          </p:spPr>
        </p:pic>
        <p:sp>
          <p:nvSpPr>
            <p:cNvPr id="27" name="Rectangle 26"/>
            <p:cNvSpPr/>
            <p:nvPr userDrawn="1"/>
          </p:nvSpPr>
          <p:spPr>
            <a:xfrm>
              <a:off x="1" y="-1"/>
              <a:ext cx="2080186" cy="5143501"/>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0"/>
            <a:ext cx="2483768" cy="5143501"/>
            <a:chOff x="0" y="0"/>
            <a:chExt cx="2483768" cy="5143501"/>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33959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949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b="529"/>
          <a:stretch/>
        </p:blipFill>
        <p:spPr bwMode="auto">
          <a:xfrm>
            <a:off x="7260856" y="0"/>
            <a:ext cx="188314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s-ES" sz="1100" b="0" dirty="0" err="1">
                <a:solidFill>
                  <a:schemeClr val="bg1"/>
                </a:solidFill>
              </a:rPr>
              <a:t>Land</a:t>
            </a:r>
            <a:r>
              <a:rPr lang="es-ES" sz="1100" b="0" dirty="0">
                <a:solidFill>
                  <a:schemeClr val="bg1"/>
                </a:solidFill>
              </a:rPr>
              <a:t> </a:t>
            </a:r>
            <a:r>
              <a:rPr lang="es-ES" sz="1100" b="0" dirty="0" err="1">
                <a:solidFill>
                  <a:schemeClr val="bg1"/>
                </a:solidFill>
              </a:rPr>
              <a:t>Monitoring</a:t>
            </a:r>
            <a:endParaRPr lang="en-US" sz="1100" b="0" dirty="0">
              <a:solidFill>
                <a:schemeClr val="bg1"/>
              </a:solidFill>
            </a:endParaRPr>
          </a:p>
        </p:txBody>
      </p:sp>
      <p:sp>
        <p:nvSpPr>
          <p:cNvPr id="14" name="Title 1"/>
          <p:cNvSpPr>
            <a:spLocks noGrp="1"/>
          </p:cNvSpPr>
          <p:nvPr>
            <p:ph type="title" hasCustomPrompt="1"/>
          </p:nvPr>
        </p:nvSpPr>
        <p:spPr>
          <a:xfrm>
            <a:off x="2638263" y="2571750"/>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12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5" name="Group 14"/>
          <p:cNvGrpSpPr/>
          <p:nvPr userDrawn="1"/>
        </p:nvGrpSpPr>
        <p:grpSpPr>
          <a:xfrm>
            <a:off x="0" y="0"/>
            <a:ext cx="2483768" cy="5143501"/>
            <a:chOff x="0" y="0"/>
            <a:chExt cx="2483768" cy="5143501"/>
          </a:xfrm>
        </p:grpSpPr>
        <p:pic>
          <p:nvPicPr>
            <p:cNvPr id="16"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38663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0" y="0"/>
            <a:ext cx="2483768" cy="5143501"/>
            <a:chOff x="0" y="0"/>
            <a:chExt cx="2483768" cy="5143501"/>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462687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1" name="Group 20"/>
          <p:cNvGrpSpPr/>
          <p:nvPr userDrawn="1"/>
        </p:nvGrpSpPr>
        <p:grpSpPr>
          <a:xfrm>
            <a:off x="0" y="0"/>
            <a:ext cx="2483768" cy="5143501"/>
            <a:chOff x="0" y="0"/>
            <a:chExt cx="2483768" cy="5143501"/>
          </a:xfrm>
        </p:grpSpPr>
        <p:pic>
          <p:nvPicPr>
            <p:cNvPr id="22"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0" y="0"/>
            <a:ext cx="2483768" cy="5143501"/>
            <a:chOff x="0" y="0"/>
            <a:chExt cx="2483768" cy="5143501"/>
          </a:xfrm>
        </p:grpSpPr>
        <p:pic>
          <p:nvPicPr>
            <p:cNvPr id="23" name="Picture 2" descr="S:\F15015_Copernicus\3_Work\330_Work-in-process\SC4_BackgroundMat\Visual_ID\Photos\Land_ThinkstockPhotos-544457560.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1" dirty="0" err="1">
                <a:solidFill>
                  <a:srgbClr val="B0BF27"/>
                </a:solidFill>
              </a:rPr>
              <a:t>Land</a:t>
            </a:r>
            <a:r>
              <a:rPr lang="es-ES" sz="1100" b="1" dirty="0">
                <a:solidFill>
                  <a:srgbClr val="B0BF27"/>
                </a:solidFill>
              </a:rPr>
              <a:t> </a:t>
            </a:r>
            <a:r>
              <a:rPr lang="es-ES" sz="1100" b="1" dirty="0" err="1">
                <a:solidFill>
                  <a:srgbClr val="B0BF27"/>
                </a:solidFill>
              </a:rPr>
              <a:t>Monitoring</a:t>
            </a:r>
            <a:endParaRPr lang="en-US" sz="1100" b="1" dirty="0">
              <a:solidFill>
                <a:srgbClr val="B0BF27"/>
              </a:solidFill>
            </a:endParaRPr>
          </a:p>
        </p:txBody>
      </p: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userDrawn="1"/>
        </p:nvGrpSpPr>
        <p:grpSpPr>
          <a:xfrm>
            <a:off x="-243564" y="0"/>
            <a:ext cx="2195736" cy="5160037"/>
            <a:chOff x="-3200400" y="93726"/>
            <a:chExt cx="2195736" cy="5160037"/>
          </a:xfrm>
        </p:grpSpPr>
        <p:pic>
          <p:nvPicPr>
            <p:cNvPr id="13" name="Picture 3" descr="S:\F15015_Copernicus\3_Work\330_Work-in-process\SC4_BackgroundMat\4_PPT\PPT_item Copernicus\EMS\lutte_contre_les_feux_de_foret Mindef F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366" r="66408"/>
            <a:stretch/>
          </p:blipFill>
          <p:spPr bwMode="auto">
            <a:xfrm>
              <a:off x="-2971800" y="95749"/>
              <a:ext cx="1928634" cy="515801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3200400" y="93726"/>
              <a:ext cx="2195736" cy="5160037"/>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6431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1" kern="1200" dirty="0" err="1">
                <a:solidFill>
                  <a:srgbClr val="EA9422"/>
                </a:solidFill>
                <a:latin typeface="+mn-lt"/>
                <a:ea typeface="+mn-ea"/>
                <a:cs typeface="+mn-cs"/>
              </a:rPr>
              <a:t>Emergency</a:t>
            </a:r>
            <a:endParaRPr lang="es-ES" sz="1100" b="1" kern="1200" dirty="0">
              <a:solidFill>
                <a:srgbClr val="EA9422"/>
              </a:solidFill>
              <a:latin typeface="+mn-lt"/>
              <a:ea typeface="+mn-ea"/>
              <a:cs typeface="+mn-cs"/>
            </a:endParaRPr>
          </a:p>
          <a:p>
            <a:pPr algn="ctr"/>
            <a:r>
              <a:rPr lang="es-ES" sz="1100" b="1" kern="1200" dirty="0">
                <a:solidFill>
                  <a:srgbClr val="EA9422"/>
                </a:solidFill>
                <a:latin typeface="+mn-lt"/>
                <a:ea typeface="+mn-ea"/>
                <a:cs typeface="+mn-cs"/>
              </a:rPr>
              <a:t>Management</a:t>
            </a:r>
            <a:endParaRPr lang="en-US" sz="1100" b="1" kern="1200" dirty="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1272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754512"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Subtitle 2"/>
          <p:cNvSpPr>
            <a:spLocks noGrp="1"/>
          </p:cNvSpPr>
          <p:nvPr>
            <p:ph type="subTitle" idx="13"/>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1225" y="2191061"/>
            <a:ext cx="2792091" cy="10181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27600"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57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pic>
        <p:nvPicPr>
          <p:cNvPr id="2051" name="Picture 3" descr="C:\Users\Designer\Desktop\PRESENTATION COPERNICUS\foto3.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10825"/>
          <a:stretch/>
        </p:blipFill>
        <p:spPr bwMode="auto">
          <a:xfrm>
            <a:off x="7272164" y="0"/>
            <a:ext cx="1871836"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hasCustomPrompt="1"/>
          </p:nvPr>
        </p:nvSpPr>
        <p:spPr>
          <a:xfrm>
            <a:off x="2598212" y="2571750"/>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236296" y="0"/>
            <a:ext cx="1728192" cy="5143500"/>
          </a:xfrm>
          <a:prstGeom prst="rect">
            <a:avLst/>
          </a:prstGeom>
          <a:gradFill flip="none" rotWithShape="1">
            <a:gsLst>
              <a:gs pos="4000">
                <a:srgbClr val="FAA74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593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0" y="0"/>
            <a:ext cx="2195736" cy="5143500"/>
            <a:chOff x="0" y="0"/>
            <a:chExt cx="2195736" cy="5143500"/>
          </a:xfrm>
        </p:grpSpPr>
        <p:pic>
          <p:nvPicPr>
            <p:cNvPr id="20"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25266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0" y="0"/>
            <a:ext cx="2195736" cy="5143500"/>
            <a:chOff x="0" y="0"/>
            <a:chExt cx="2195736" cy="5143500"/>
          </a:xfrm>
        </p:grpSpPr>
        <p:pic>
          <p:nvPicPr>
            <p:cNvPr id="18"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774891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2" name="Group 11"/>
          <p:cNvGrpSpPr/>
          <p:nvPr userDrawn="1"/>
        </p:nvGrpSpPr>
        <p:grpSpPr>
          <a:xfrm>
            <a:off x="0" y="0"/>
            <a:ext cx="2195736" cy="5143500"/>
            <a:chOff x="0" y="0"/>
            <a:chExt cx="2195736" cy="5143500"/>
          </a:xfrm>
        </p:grpSpPr>
        <p:pic>
          <p:nvPicPr>
            <p:cNvPr id="14"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338227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4" name="Group 13"/>
          <p:cNvGrpSpPr/>
          <p:nvPr userDrawn="1"/>
        </p:nvGrpSpPr>
        <p:grpSpPr>
          <a:xfrm>
            <a:off x="0" y="0"/>
            <a:ext cx="2195736" cy="5143500"/>
            <a:chOff x="0" y="0"/>
            <a:chExt cx="2195736" cy="5143500"/>
          </a:xfrm>
        </p:grpSpPr>
        <p:pic>
          <p:nvPicPr>
            <p:cNvPr id="15" name="Picture 2" descr="C:\Users\Designer\Desktop\PRESENTATION COPERNICUS\FOTO5.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77"/>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1" dirty="0" err="1">
                <a:solidFill>
                  <a:srgbClr val="EA9422"/>
                </a:solidFill>
              </a:rPr>
              <a:t>Emergency</a:t>
            </a:r>
            <a:endParaRPr lang="es-ES" sz="1100" b="1" dirty="0">
              <a:solidFill>
                <a:srgbClr val="EA9422"/>
              </a:solidFill>
            </a:endParaRPr>
          </a:p>
          <a:p>
            <a:pPr algn="ctr"/>
            <a:r>
              <a:rPr lang="es-ES" sz="1100" b="1" dirty="0">
                <a:solidFill>
                  <a:srgbClr val="EA9422"/>
                </a:solidFill>
              </a:rPr>
              <a:t>Management</a:t>
            </a:r>
            <a:endParaRPr lang="en-US" sz="1100" b="1" dirty="0">
              <a:solidFill>
                <a:srgbClr val="EA942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293690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5877" y="0"/>
            <a:ext cx="2298483" cy="5143501"/>
            <a:chOff x="-5877" y="0"/>
            <a:chExt cx="2298483" cy="5143501"/>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896777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95880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7"/>
          <a:stretch/>
        </p:blipFill>
        <p:spPr bwMode="auto">
          <a:xfrm>
            <a:off x="7306278" y="0"/>
            <a:ext cx="183772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7176988" y="0"/>
            <a:ext cx="1728192" cy="5143500"/>
          </a:xfrm>
          <a:prstGeom prst="rect">
            <a:avLst/>
          </a:prstGeom>
          <a:gradFill flip="none" rotWithShape="1">
            <a:gsLst>
              <a:gs pos="4000">
                <a:srgbClr val="5AC4DD"/>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dirty="0" err="1">
                <a:solidFill>
                  <a:schemeClr val="bg1"/>
                </a:solidFill>
              </a:rPr>
              <a:t>Atmosphere</a:t>
            </a:r>
            <a:r>
              <a:rPr lang="es-ES" sz="1100" b="0" baseline="0" dirty="0">
                <a:solidFill>
                  <a:schemeClr val="bg1"/>
                </a:solidFill>
              </a:rPr>
              <a:t> </a:t>
            </a:r>
            <a:r>
              <a:rPr lang="es-ES" sz="1100" b="0" dirty="0" err="1">
                <a:solidFill>
                  <a:schemeClr val="bg1"/>
                </a:solidFill>
              </a:rPr>
              <a:t>Monitoring</a:t>
            </a:r>
            <a:endParaRPr lang="en-US" sz="1100" b="0" dirty="0">
              <a:solidFill>
                <a:schemeClr val="bg1"/>
              </a:solidFill>
            </a:endParaRPr>
          </a:p>
        </p:txBody>
      </p:sp>
      <p:sp>
        <p:nvSpPr>
          <p:cNvPr id="13"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Tree>
    <p:extLst>
      <p:ext uri="{BB962C8B-B14F-4D97-AF65-F5344CB8AC3E}">
        <p14:creationId xmlns:p14="http://schemas.microsoft.com/office/powerpoint/2010/main" val="2893805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4096282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2" name="Group 21"/>
          <p:cNvGrpSpPr/>
          <p:nvPr userDrawn="1"/>
        </p:nvGrpSpPr>
        <p:grpSpPr>
          <a:xfrm>
            <a:off x="-5877" y="0"/>
            <a:ext cx="2298483" cy="5143501"/>
            <a:chOff x="-5877" y="0"/>
            <a:chExt cx="2298483" cy="5143501"/>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59323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pSp>
        <p:nvGrpSpPr>
          <p:cNvPr id="13" name="Group 12"/>
          <p:cNvGrpSpPr/>
          <p:nvPr userDrawn="1"/>
        </p:nvGrpSpPr>
        <p:grpSpPr>
          <a:xfrm>
            <a:off x="0" y="0"/>
            <a:ext cx="2084906" cy="51435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p:ph type="title" hasCustomPrompt="1"/>
          </p:nvPr>
        </p:nvSpPr>
        <p:spPr>
          <a:xfrm>
            <a:off x="867704" y="260077"/>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75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5877" y="0"/>
            <a:ext cx="2298483" cy="5143501"/>
            <a:chOff x="-5877" y="0"/>
            <a:chExt cx="2298483" cy="5143501"/>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13348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5877" y="0"/>
            <a:ext cx="2298483" cy="5143501"/>
            <a:chOff x="-5877" y="0"/>
            <a:chExt cx="2298483" cy="5143501"/>
          </a:xfrm>
        </p:grpSpPr>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22665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3208" y="1"/>
              <a:ext cx="2266574"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5877" y="1581"/>
              <a:ext cx="2298483" cy="514191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rgbClr val="21879F"/>
                </a:solidFill>
              </a:rPr>
              <a:t>Atmosphere</a:t>
            </a:r>
            <a:endParaRPr lang="es-ES" sz="1100" b="0" dirty="0">
              <a:solidFill>
                <a:srgbClr val="21879F"/>
              </a:solidFill>
            </a:endParaRPr>
          </a:p>
          <a:p>
            <a:pPr algn="ctr"/>
            <a:r>
              <a:rPr lang="es-ES" sz="1100" b="0" dirty="0" err="1">
                <a:solidFill>
                  <a:srgbClr val="21879F"/>
                </a:solidFill>
              </a:rPr>
              <a:t>Monitoring</a:t>
            </a:r>
            <a:endParaRPr lang="en-US" sz="1100" b="0" dirty="0">
              <a:solidFill>
                <a:srgbClr val="21879F"/>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718482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1" y="0"/>
            <a:ext cx="2620845" cy="5143500"/>
            <a:chOff x="-1" y="0"/>
            <a:chExt cx="2620845" cy="5143500"/>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ooter Placeholder 6"/>
          <p:cNvSpPr>
            <a:spLocks noGrp="1"/>
          </p:cNvSpPr>
          <p:nvPr userDrawn="1">
            <p:ph type="ftr" sz="quarter" idx="10"/>
          </p:nvPr>
        </p:nvSpPr>
        <p:spPr/>
        <p:txBody>
          <a:bodyPr/>
          <a:lstStyle/>
          <a:p>
            <a:endParaRPr lang="en-US" dirty="0"/>
          </a:p>
        </p:txBody>
      </p:sp>
      <p:sp>
        <p:nvSpPr>
          <p:cNvPr id="9" name="Slide Number Placeholder 8"/>
          <p:cNvSpPr>
            <a:spLocks noGrp="1"/>
          </p:cNvSpPr>
          <p:nvPr userDrawn="1">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492966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6454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hqprint">
            <a:extLst>
              <a:ext uri="{28A0092B-C50C-407E-A947-70E740481C1C}">
                <a14:useLocalDpi xmlns:a14="http://schemas.microsoft.com/office/drawing/2010/main" val="0"/>
              </a:ext>
            </a:extLst>
          </a:blip>
          <a:srcRect t="590" b="-65"/>
          <a:stretch/>
        </p:blipFill>
        <p:spPr bwMode="auto">
          <a:xfrm>
            <a:off x="7291387" y="0"/>
            <a:ext cx="18526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dirty="0" err="1">
                <a:solidFill>
                  <a:schemeClr val="bg1"/>
                </a:solidFill>
              </a:rPr>
              <a:t>Climate</a:t>
            </a:r>
            <a:r>
              <a:rPr lang="es-ES" sz="1100" b="0" baseline="0" dirty="0">
                <a:solidFill>
                  <a:schemeClr val="bg1"/>
                </a:solidFill>
              </a:rPr>
              <a:t> </a:t>
            </a:r>
            <a:r>
              <a:rPr lang="es-ES" sz="1100" b="0" dirty="0" err="1">
                <a:solidFill>
                  <a:schemeClr val="bg1"/>
                </a:solidFill>
              </a:rPr>
              <a:t>Change</a:t>
            </a:r>
            <a:endParaRPr lang="en-US" sz="1100" b="0" dirty="0">
              <a:solidFill>
                <a:schemeClr val="bg1"/>
              </a:solidFill>
            </a:endParaRPr>
          </a:p>
        </p:txBody>
      </p:sp>
      <p:sp>
        <p:nvSpPr>
          <p:cNvPr id="16"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8" name="Rectangle 17"/>
          <p:cNvSpPr/>
          <p:nvPr userDrawn="1"/>
        </p:nvSpPr>
        <p:spPr>
          <a:xfrm>
            <a:off x="7176988" y="0"/>
            <a:ext cx="1728192" cy="5143500"/>
          </a:xfrm>
          <a:prstGeom prst="rect">
            <a:avLst/>
          </a:prstGeom>
          <a:gradFill flip="none" rotWithShape="1">
            <a:gsLst>
              <a:gs pos="4000">
                <a:srgbClr val="9413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889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4" name="Group 13"/>
          <p:cNvGrpSpPr/>
          <p:nvPr userDrawn="1"/>
        </p:nvGrpSpPr>
        <p:grpSpPr>
          <a:xfrm>
            <a:off x="-1" y="0"/>
            <a:ext cx="2620845" cy="5143500"/>
            <a:chOff x="-1" y="0"/>
            <a:chExt cx="2620845" cy="5143500"/>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8852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8"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959759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6" name="Group 15"/>
          <p:cNvGrpSpPr/>
          <p:nvPr userDrawn="1"/>
        </p:nvGrpSpPr>
        <p:grpSpPr>
          <a:xfrm>
            <a:off x="-1" y="0"/>
            <a:ext cx="2620845" cy="5143500"/>
            <a:chOff x="-1" y="0"/>
            <a:chExt cx="2620845" cy="5143500"/>
          </a:xfrm>
        </p:grpSpPr>
        <p:pic>
          <p:nvPicPr>
            <p:cNvPr id="17"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962605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 y="0"/>
            <a:ext cx="2620845" cy="5143500"/>
            <a:chOff x="-1" y="0"/>
            <a:chExt cx="2620845" cy="5143500"/>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35" b="-35"/>
            <a:stretch/>
          </p:blipFill>
          <p:spPr bwMode="auto">
            <a:xfrm>
              <a:off x="0" y="0"/>
              <a:ext cx="2323577"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2438"/>
              <a:ext cx="2620844" cy="514106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1" y="0"/>
              <a:ext cx="2323578"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859400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0" y="0"/>
            <a:ext cx="2464613" cy="5143500"/>
            <a:chOff x="0" y="0"/>
            <a:chExt cx="2464613" cy="5143500"/>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userDrawn="1">
            <p:ph type="ftr" sz="quarter" idx="10"/>
          </p:nvPr>
        </p:nvSpPr>
        <p:spPr/>
        <p:txBody>
          <a:bodyPr/>
          <a:lstStyle/>
          <a:p>
            <a:endParaRPr lang="en-US" dirty="0"/>
          </a:p>
        </p:txBody>
      </p:sp>
      <p:sp>
        <p:nvSpPr>
          <p:cNvPr id="8" name="Slide Number Placeholder 7"/>
          <p:cNvSpPr>
            <a:spLocks noGrp="1"/>
          </p:cNvSpPr>
          <p:nvPr userDrawn="1">
            <p:ph type="sldNum" sz="quarter" idx="11"/>
          </p:nvPr>
        </p:nvSpPr>
        <p:spPr/>
        <p:txBody>
          <a:bodyPr/>
          <a:lstStyle/>
          <a:p>
            <a:fld id="{58768E1A-8455-4611-8763-3FA1B747F6B6}" type="slidenum">
              <a:rPr lang="en-US" smtClean="0"/>
              <a:pPr/>
              <a:t>‹#›</a:t>
            </a:fld>
            <a:endParaRPr lang="en-US"/>
          </a:p>
        </p:txBody>
      </p:sp>
      <p:cxnSp>
        <p:nvCxnSpPr>
          <p:cNvPr id="24" name="Straight Connector 23"/>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4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grpSp>
        <p:nvGrpSpPr>
          <p:cNvPr id="14" name="Group 13"/>
          <p:cNvGrpSpPr/>
          <p:nvPr userDrawn="1"/>
        </p:nvGrpSpPr>
        <p:grpSpPr>
          <a:xfrm>
            <a:off x="0" y="0"/>
            <a:ext cx="2084906" cy="51435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60077"/>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59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196785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b="0" dirty="0">
                <a:solidFill>
                  <a:schemeClr val="bg1"/>
                </a:solidFill>
              </a:rPr>
              <a:t>Security</a:t>
            </a:r>
            <a:endParaRPr lang="en-US" sz="1100" b="0" dirty="0">
              <a:solidFill>
                <a:schemeClr val="bg1"/>
              </a:solidFill>
            </a:endParaRPr>
          </a:p>
        </p:txBody>
      </p:sp>
      <p:pic>
        <p:nvPicPr>
          <p:cNvPr id="1027" name="Picture 3"/>
          <p:cNvPicPr>
            <a:picLocks noChangeAspect="1" noChangeArrowheads="1"/>
          </p:cNvPicPr>
          <p:nvPr userDrawn="1"/>
        </p:nvPicPr>
        <p:blipFill rotWithShape="1">
          <a:blip r:embed="rId5" cstate="hqprint">
            <a:extLst>
              <a:ext uri="{28A0092B-C50C-407E-A947-70E740481C1C}">
                <a14:useLocalDpi xmlns:a14="http://schemas.microsoft.com/office/drawing/2010/main" val="0"/>
              </a:ext>
            </a:extLst>
          </a:blip>
          <a:srcRect/>
          <a:stretch/>
        </p:blipFill>
        <p:spPr bwMode="auto">
          <a:xfrm>
            <a:off x="7195187" y="0"/>
            <a:ext cx="194881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hasCustomPrompt="1"/>
          </p:nvPr>
        </p:nvSpPr>
        <p:spPr>
          <a:xfrm>
            <a:off x="2602384"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5" name="Rectangle 14"/>
          <p:cNvSpPr/>
          <p:nvPr userDrawn="1"/>
        </p:nvSpPr>
        <p:spPr>
          <a:xfrm>
            <a:off x="7138888" y="0"/>
            <a:ext cx="1728192" cy="5143500"/>
          </a:xfrm>
          <a:prstGeom prst="rect">
            <a:avLst/>
          </a:prstGeom>
          <a:gradFill flip="none" rotWithShape="1">
            <a:gsLst>
              <a:gs pos="4000">
                <a:srgbClr val="57868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376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4" name="Group 23"/>
          <p:cNvGrpSpPr/>
          <p:nvPr userDrawn="1"/>
        </p:nvGrpSpPr>
        <p:grpSpPr>
          <a:xfrm>
            <a:off x="0" y="0"/>
            <a:ext cx="2464613" cy="5143500"/>
            <a:chOff x="0" y="0"/>
            <a:chExt cx="2464613" cy="5143500"/>
          </a:xfrm>
        </p:grpSpPr>
        <p:pic>
          <p:nvPicPr>
            <p:cNvPr id="25"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cxnSp>
        <p:nvCxnSpPr>
          <p:cNvPr id="28" name="Straight Connector 27"/>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08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1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1502010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5" name="Group 14"/>
          <p:cNvGrpSpPr/>
          <p:nvPr userDrawn="1"/>
        </p:nvGrpSpPr>
        <p:grpSpPr>
          <a:xfrm>
            <a:off x="0" y="0"/>
            <a:ext cx="2464613" cy="5143500"/>
            <a:chOff x="0" y="0"/>
            <a:chExt cx="2464613" cy="5143500"/>
          </a:xfrm>
        </p:grpSpPr>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6204332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0" y="0"/>
            <a:ext cx="2464613" cy="5143500"/>
            <a:chOff x="0" y="0"/>
            <a:chExt cx="2464613" cy="5143500"/>
          </a:xfrm>
        </p:grpSpPr>
        <p:pic>
          <p:nvPicPr>
            <p:cNvPr id="22"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999604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 name="Group 9"/>
          <p:cNvGrpSpPr/>
          <p:nvPr userDrawn="1"/>
        </p:nvGrpSpPr>
        <p:grpSpPr>
          <a:xfrm>
            <a:off x="0" y="0"/>
            <a:ext cx="2771800" cy="5143501"/>
            <a:chOff x="0" y="0"/>
            <a:chExt cx="2771800" cy="514350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3579734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oup 30"/>
          <p:cNvGrpSpPr/>
          <p:nvPr userDrawn="1"/>
        </p:nvGrpSpPr>
        <p:grpSpPr>
          <a:xfrm>
            <a:off x="0" y="0"/>
            <a:ext cx="2771800" cy="5143501"/>
            <a:chOff x="0" y="0"/>
            <a:chExt cx="2771800" cy="5143501"/>
          </a:xfrm>
        </p:grpSpPr>
        <p:pic>
          <p:nvPicPr>
            <p:cNvPr id="32"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63144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spect="1" noChangeArrowheads="1"/>
          </p:cNvPicPr>
          <p:nvPr userDrawn="1"/>
        </p:nvPicPr>
        <p:blipFill rotWithShape="1">
          <a:blip r:embed="rId2" cstate="hqprint">
            <a:extLst>
              <a:ext uri="{28A0092B-C50C-407E-A947-70E740481C1C}">
                <a14:useLocalDpi xmlns:a14="http://schemas.microsoft.com/office/drawing/2010/main" val="0"/>
              </a:ext>
            </a:extLst>
          </a:blip>
          <a:srcRect t="856" b="-1"/>
          <a:stretch/>
        </p:blipFill>
        <p:spPr bwMode="auto">
          <a:xfrm>
            <a:off x="7279940" y="0"/>
            <a:ext cx="1862585"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3"/>
          </p:nvPr>
        </p:nvSpPr>
        <p:spPr>
          <a:xfrm>
            <a:off x="25811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dirty="0">
                <a:solidFill>
                  <a:schemeClr val="bg1"/>
                </a:solidFill>
              </a:rPr>
              <a:t>In</a:t>
            </a:r>
            <a:r>
              <a:rPr lang="es-ES" sz="1100" b="0" baseline="0" dirty="0">
                <a:solidFill>
                  <a:schemeClr val="bg1"/>
                </a:solidFill>
              </a:rPr>
              <a:t> situ</a:t>
            </a:r>
            <a:endParaRPr lang="en-US" sz="1100" b="0" dirty="0">
              <a:solidFill>
                <a:schemeClr val="bg1"/>
              </a:solidFill>
            </a:endParaRPr>
          </a:p>
        </p:txBody>
      </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hasCustomPrompt="1"/>
          </p:nvPr>
        </p:nvSpPr>
        <p:spPr>
          <a:xfrm>
            <a:off x="2570561" y="2572001"/>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27" name="Rectangle 26"/>
          <p:cNvSpPr/>
          <p:nvPr userDrawn="1"/>
        </p:nvSpPr>
        <p:spPr>
          <a:xfrm>
            <a:off x="7223596" y="0"/>
            <a:ext cx="1728192" cy="5143500"/>
          </a:xfrm>
          <a:prstGeom prst="rect">
            <a:avLst/>
          </a:prstGeom>
          <a:gradFill flip="none" rotWithShape="1">
            <a:gsLst>
              <a:gs pos="4000">
                <a:srgbClr val="B75133"/>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976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6" name="Group 35"/>
          <p:cNvGrpSpPr/>
          <p:nvPr userDrawn="1"/>
        </p:nvGrpSpPr>
        <p:grpSpPr>
          <a:xfrm>
            <a:off x="0" y="0"/>
            <a:ext cx="2771800" cy="5143501"/>
            <a:chOff x="0" y="0"/>
            <a:chExt cx="2771800" cy="5143501"/>
          </a:xfrm>
        </p:grpSpPr>
        <p:pic>
          <p:nvPicPr>
            <p:cNvPr id="37"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11896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pSp>
        <p:nvGrpSpPr>
          <p:cNvPr id="2" name="Group 1"/>
          <p:cNvGrpSpPr/>
          <p:nvPr userDrawn="1"/>
        </p:nvGrpSpPr>
        <p:grpSpPr>
          <a:xfrm>
            <a:off x="0" y="0"/>
            <a:ext cx="2084906" cy="51435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userDrawn="1">
            <p:ph type="title" hasCustomPrompt="1"/>
          </p:nvPr>
        </p:nvSpPr>
        <p:spPr>
          <a:xfrm>
            <a:off x="867704" y="260077"/>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1" name="Straight Connector 20"/>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3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0" name="Group 29"/>
          <p:cNvGrpSpPr/>
          <p:nvPr userDrawn="1"/>
        </p:nvGrpSpPr>
        <p:grpSpPr>
          <a:xfrm>
            <a:off x="0" y="0"/>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2797274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0" name="Group 29"/>
          <p:cNvGrpSpPr/>
          <p:nvPr userDrawn="1"/>
        </p:nvGrpSpPr>
        <p:grpSpPr>
          <a:xfrm>
            <a:off x="0" y="0"/>
            <a:ext cx="2771800" cy="5143501"/>
            <a:chOff x="0" y="0"/>
            <a:chExt cx="2771800" cy="5143501"/>
          </a:xfrm>
        </p:grpSpPr>
        <p:pic>
          <p:nvPicPr>
            <p:cNvPr id="31"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7043604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35" name="Group 34"/>
          <p:cNvGrpSpPr/>
          <p:nvPr userDrawn="1"/>
        </p:nvGrpSpPr>
        <p:grpSpPr>
          <a:xfrm>
            <a:off x="0" y="0"/>
            <a:ext cx="2771800" cy="5143501"/>
            <a:chOff x="0" y="0"/>
            <a:chExt cx="2771800" cy="5143501"/>
          </a:xfrm>
        </p:grpSpPr>
        <p:pic>
          <p:nvPicPr>
            <p:cNvPr id="3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
              <a:ext cx="2369580" cy="51435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userDrawn="1"/>
          </p:nvSpPr>
          <p:spPr>
            <a:xfrm>
              <a:off x="0" y="1"/>
              <a:ext cx="27718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userDrawn="1"/>
          </p:nvSpPr>
          <p:spPr>
            <a:xfrm>
              <a:off x="0" y="0"/>
              <a:ext cx="2759414" cy="5143500"/>
            </a:xfrm>
            <a:prstGeom prst="rect">
              <a:avLst/>
            </a:prstGeom>
            <a:gradFill>
              <a:gsLst>
                <a:gs pos="0">
                  <a:schemeClr val="tx1">
                    <a:lumMod val="25000"/>
                    <a:lumOff val="75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ooter Placeholder 7"/>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58768E1A-8455-4611-8763-3FA1B747F6B6}" type="slidenum">
              <a:rPr lang="en-US" smtClean="0"/>
              <a:pPr/>
              <a:t>‹#›</a:t>
            </a:fld>
            <a:endParaRPr lang="en-US"/>
          </a:p>
        </p:txBody>
      </p:sp>
    </p:spTree>
    <p:extLst>
      <p:ext uri="{BB962C8B-B14F-4D97-AF65-F5344CB8AC3E}">
        <p14:creationId xmlns:p14="http://schemas.microsoft.com/office/powerpoint/2010/main" val="8780949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1" y="0"/>
            <a:ext cx="2102827" cy="5143500"/>
            <a:chOff x="0" y="0"/>
            <a:chExt cx="2102132" cy="5143501"/>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l="6323" b="677"/>
            <a:stretch>
              <a:fillRect/>
            </a:stretch>
          </p:blipFill>
          <p:spPr bwMode="auto">
            <a:xfrm>
              <a:off x="0" y="1"/>
              <a:ext cx="20801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0"/>
              <a:ext cx="2102132" cy="5143501"/>
            </a:xfrm>
            <a:prstGeom prst="rect">
              <a:avLst/>
            </a:prstGeom>
            <a:gradFill>
              <a:gsLst>
                <a:gs pos="0">
                  <a:srgbClr val="C8C8C8">
                    <a:alpha val="45000"/>
                  </a:srgb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72866" fontAlgn="auto">
                <a:spcBef>
                  <a:spcPts val="0"/>
                </a:spcBef>
                <a:spcAft>
                  <a:spcPts val="0"/>
                </a:spcAft>
                <a:defRPr/>
              </a:pPr>
              <a:endParaRPr lang="en-US" sz="2100" dirty="0">
                <a:solidFill>
                  <a:prstClr val="white"/>
                </a:solidFill>
                <a:latin typeface="EC Square Sans Cond Pro" panose="020B0506040000020004" pitchFamily="34" charset="0"/>
              </a:endParaRPr>
            </a:p>
          </p:txBody>
        </p:sp>
      </p:grpSp>
      <p:cxnSp>
        <p:nvCxnSpPr>
          <p:cNvPr id="7" name="Straight Connector 6"/>
          <p:cNvCxnSpPr/>
          <p:nvPr userDrawn="1"/>
        </p:nvCxnSpPr>
        <p:spPr>
          <a:xfrm>
            <a:off x="432289" y="1062038"/>
            <a:ext cx="0" cy="3888581"/>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pic>
        <p:nvPicPr>
          <p:cNvPr id="8" name="Picture 2" descr="S:\F15015_Copernicus\3_Work\330_Work-in-process\Logos_icons\UserUptake_negatif-01-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90488"/>
            <a:ext cx="558312"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userDrawn="1"/>
        </p:nvSpPr>
        <p:spPr bwMode="auto">
          <a:xfrm>
            <a:off x="51291" y="614363"/>
            <a:ext cx="760535" cy="5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87" tIns="53643" rIns="107287" bIns="53643">
            <a:spAutoFit/>
          </a:bodyPr>
          <a:lstStyle>
            <a:lvl1pPr defTabSz="1071563" eaLnBrk="0" hangingPunct="0">
              <a:defRPr sz="2100" b="1">
                <a:solidFill>
                  <a:srgbClr val="00468C"/>
                </a:solidFill>
                <a:latin typeface="Arial" charset="0"/>
              </a:defRPr>
            </a:lvl1pPr>
            <a:lvl2pPr marL="742950" indent="-285750" defTabSz="1071563" eaLnBrk="0" hangingPunct="0">
              <a:defRPr sz="2100" b="1">
                <a:solidFill>
                  <a:srgbClr val="00468C"/>
                </a:solidFill>
                <a:latin typeface="Arial" charset="0"/>
              </a:defRPr>
            </a:lvl2pPr>
            <a:lvl3pPr marL="1143000" indent="-228600" defTabSz="1071563" eaLnBrk="0" hangingPunct="0">
              <a:defRPr sz="2100" b="1">
                <a:solidFill>
                  <a:srgbClr val="00468C"/>
                </a:solidFill>
                <a:latin typeface="Arial" charset="0"/>
              </a:defRPr>
            </a:lvl3pPr>
            <a:lvl4pPr marL="1600200" indent="-228600" defTabSz="1071563" eaLnBrk="0" hangingPunct="0">
              <a:defRPr sz="2100" b="1">
                <a:solidFill>
                  <a:srgbClr val="00468C"/>
                </a:solidFill>
                <a:latin typeface="Arial" charset="0"/>
              </a:defRPr>
            </a:lvl4pPr>
            <a:lvl5pPr marL="2057400" indent="-228600" defTabSz="1071563" eaLnBrk="0" hangingPunct="0">
              <a:defRPr sz="2100" b="1">
                <a:solidFill>
                  <a:srgbClr val="00468C"/>
                </a:solidFill>
                <a:latin typeface="Arial" charset="0"/>
              </a:defRPr>
            </a:lvl5pPr>
            <a:lvl6pPr marL="2514600" indent="-228600" algn="r" defTabSz="1071563" eaLnBrk="0" fontAlgn="base" hangingPunct="0">
              <a:spcBef>
                <a:spcPct val="0"/>
              </a:spcBef>
              <a:spcAft>
                <a:spcPct val="0"/>
              </a:spcAft>
              <a:defRPr sz="2100" b="1">
                <a:solidFill>
                  <a:srgbClr val="00468C"/>
                </a:solidFill>
                <a:latin typeface="Arial" charset="0"/>
              </a:defRPr>
            </a:lvl6pPr>
            <a:lvl7pPr marL="2971800" indent="-228600" algn="r" defTabSz="1071563" eaLnBrk="0" fontAlgn="base" hangingPunct="0">
              <a:spcBef>
                <a:spcPct val="0"/>
              </a:spcBef>
              <a:spcAft>
                <a:spcPct val="0"/>
              </a:spcAft>
              <a:defRPr sz="2100" b="1">
                <a:solidFill>
                  <a:srgbClr val="00468C"/>
                </a:solidFill>
                <a:latin typeface="Arial" charset="0"/>
              </a:defRPr>
            </a:lvl7pPr>
            <a:lvl8pPr marL="3429000" indent="-228600" algn="r" defTabSz="1071563" eaLnBrk="0" fontAlgn="base" hangingPunct="0">
              <a:spcBef>
                <a:spcPct val="0"/>
              </a:spcBef>
              <a:spcAft>
                <a:spcPct val="0"/>
              </a:spcAft>
              <a:defRPr sz="2100" b="1">
                <a:solidFill>
                  <a:srgbClr val="00468C"/>
                </a:solidFill>
                <a:latin typeface="Arial" charset="0"/>
              </a:defRPr>
            </a:lvl8pPr>
            <a:lvl9pPr marL="3886200" indent="-228600" algn="r" defTabSz="1071563" eaLnBrk="0" fontAlgn="base" hangingPunct="0">
              <a:spcBef>
                <a:spcPct val="0"/>
              </a:spcBef>
              <a:spcAft>
                <a:spcPct val="0"/>
              </a:spcAft>
              <a:defRPr sz="2100" b="1">
                <a:solidFill>
                  <a:srgbClr val="00468C"/>
                </a:solidFill>
                <a:latin typeface="Arial" charset="0"/>
              </a:defRPr>
            </a:lvl9pPr>
          </a:lstStyle>
          <a:p>
            <a:pPr algn="ctr" eaLnBrk="1" hangingPunct="1">
              <a:defRPr/>
            </a:pPr>
            <a:r>
              <a:rPr lang="es-ES" altLang="en-US" sz="1300" dirty="0" err="1" smtClean="0">
                <a:solidFill>
                  <a:srgbClr val="25408F"/>
                </a:solidFill>
                <a:latin typeface="EC Square Sans Cond Pro" panose="020B0506040000020004" pitchFamily="34" charset="0"/>
              </a:rPr>
              <a:t>User</a:t>
            </a:r>
            <a:r>
              <a:rPr lang="es-ES" altLang="en-US" sz="1300" dirty="0" smtClean="0">
                <a:solidFill>
                  <a:srgbClr val="25408F"/>
                </a:solidFill>
                <a:latin typeface="EC Square Sans Cond Pro" panose="020B0506040000020004" pitchFamily="34" charset="0"/>
              </a:rPr>
              <a:t> </a:t>
            </a:r>
            <a:r>
              <a:rPr lang="es-ES" altLang="en-US" sz="1300" dirty="0" err="1" smtClean="0">
                <a:solidFill>
                  <a:srgbClr val="25408F"/>
                </a:solidFill>
                <a:latin typeface="EC Square Sans Cond Pro" panose="020B0506040000020004" pitchFamily="34" charset="0"/>
              </a:rPr>
              <a:t>Uptake</a:t>
            </a:r>
            <a:endParaRPr lang="en-US" altLang="en-US" sz="1300" dirty="0" smtClean="0">
              <a:solidFill>
                <a:srgbClr val="25408F"/>
              </a:solidFill>
              <a:latin typeface="EC Square Sans Cond Pro" panose="020B0506040000020004" pitchFamily="34" charset="0"/>
            </a:endParaRPr>
          </a:p>
        </p:txBody>
      </p:sp>
      <p:sp>
        <p:nvSpPr>
          <p:cNvPr id="2" name="Title 1"/>
          <p:cNvSpPr>
            <a:spLocks noGrp="1"/>
          </p:cNvSpPr>
          <p:nvPr>
            <p:ph type="title"/>
          </p:nvPr>
        </p:nvSpPr>
        <p:spPr>
          <a:xfrm>
            <a:off x="867705" y="205979"/>
            <a:ext cx="7819096" cy="277539"/>
          </a:xfrm>
          <a:solidFill>
            <a:srgbClr val="25408F"/>
          </a:solidFill>
        </p:spPr>
        <p:txBody>
          <a:bodyPr>
            <a:noAutofit/>
          </a:bodyPr>
          <a:lstStyle>
            <a:lvl1pPr algn="l">
              <a:defRPr sz="2100" b="0" spc="0" baseline="0">
                <a:solidFill>
                  <a:schemeClr val="bg1"/>
                </a:solidFill>
                <a:latin typeface="EC Square Sans Cond Pro" panose="020B050604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387050" y="699544"/>
            <a:ext cx="7299753" cy="3823073"/>
          </a:xfrm>
        </p:spPr>
        <p:txBody>
          <a:bodyPr/>
          <a:lstStyle>
            <a:lvl1pPr>
              <a:defRPr>
                <a:latin typeface="EC Square Sans Cond Pro" panose="020B0506040000020004" pitchFamily="34" charset="0"/>
              </a:defRPr>
            </a:lvl1pPr>
            <a:lvl2pPr>
              <a:defRPr>
                <a:latin typeface="EC Square Sans Cond Pro" panose="020B0506040000020004" pitchFamily="34" charset="0"/>
              </a:defRPr>
            </a:lvl2pPr>
            <a:lvl3pPr>
              <a:defRPr>
                <a:latin typeface="EC Square Sans Cond Pro" panose="020B0506040000020004" pitchFamily="34" charset="0"/>
              </a:defRPr>
            </a:lvl3pPr>
            <a:lvl4pPr>
              <a:defRPr>
                <a:latin typeface="EC Square Sans Cond Pro" panose="020B0506040000020004" pitchFamily="34" charset="0"/>
              </a:defRPr>
            </a:lvl4pPr>
            <a:lvl5pPr>
              <a:defRPr>
                <a:latin typeface="EC Square Sans Cond Pro" panose="020B050604000002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7"/>
          <p:cNvSpPr>
            <a:spLocks noGrp="1"/>
          </p:cNvSpPr>
          <p:nvPr>
            <p:ph type="ftr" sz="quarter" idx="10"/>
          </p:nvPr>
        </p:nvSpPr>
        <p:spPr/>
        <p:txBody>
          <a:bodyPr/>
          <a:lstStyle>
            <a:lvl1pPr defTabSz="914400" fontAlgn="base">
              <a:spcBef>
                <a:spcPct val="0"/>
              </a:spcBef>
              <a:spcAft>
                <a:spcPct val="0"/>
              </a:spcAft>
              <a:defRPr b="1">
                <a:latin typeface="Arial" charset="0"/>
              </a:defRPr>
            </a:lvl1pPr>
          </a:lstStyle>
          <a:p>
            <a:pPr>
              <a:defRPr/>
            </a:pPr>
            <a:endParaRPr lang="en-US" dirty="0"/>
          </a:p>
        </p:txBody>
      </p:sp>
      <p:sp>
        <p:nvSpPr>
          <p:cNvPr id="11" name="Slide Number Placeholder 9"/>
          <p:cNvSpPr>
            <a:spLocks noGrp="1"/>
          </p:cNvSpPr>
          <p:nvPr>
            <p:ph type="sldNum" sz="quarter" idx="11"/>
          </p:nvPr>
        </p:nvSpPr>
        <p:spPr/>
        <p:txBody>
          <a:bodyPr/>
          <a:lstStyle>
            <a:lvl1pPr defTabSz="914400" fontAlgn="base">
              <a:spcBef>
                <a:spcPct val="0"/>
              </a:spcBef>
              <a:spcAft>
                <a:spcPct val="0"/>
              </a:spcAft>
              <a:defRPr b="1">
                <a:latin typeface="Arial" charset="0"/>
              </a:defRPr>
            </a:lvl1pPr>
          </a:lstStyle>
          <a:p>
            <a:pPr>
              <a:defRPr/>
            </a:pPr>
            <a:fld id="{0BC9470B-6ADE-477C-9E24-E9C4EE4B591E}" type="slidenum">
              <a:rPr lang="en-US"/>
              <a:pPr>
                <a:defRPr/>
              </a:pPr>
              <a:t>‹#›</a:t>
            </a:fld>
            <a:endParaRPr lang="en-US"/>
          </a:p>
        </p:txBody>
      </p:sp>
    </p:spTree>
    <p:extLst>
      <p:ext uri="{BB962C8B-B14F-4D97-AF65-F5344CB8AC3E}">
        <p14:creationId xmlns:p14="http://schemas.microsoft.com/office/powerpoint/2010/main" val="1885151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anchor="ctr"/>
          <a:lstStyle/>
          <a:p>
            <a:pPr algn="ctr" defTabSz="1072866" fontAlgn="auto">
              <a:spcBef>
                <a:spcPts val="0"/>
              </a:spcBef>
              <a:spcAft>
                <a:spcPts val="0"/>
              </a:spcAft>
              <a:defRPr/>
            </a:pPr>
            <a:endParaRPr lang="en-US" sz="2100">
              <a:solidFill>
                <a:prstClr val="white"/>
              </a:solidFill>
            </a:endParaRPr>
          </a:p>
        </p:txBody>
      </p:sp>
      <p:pic>
        <p:nvPicPr>
          <p:cNvPr id="5"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61" r="14873" b="435"/>
          <a:stretch/>
        </p:blipFill>
        <p:spPr bwMode="auto">
          <a:xfrm>
            <a:off x="6874317" y="1"/>
            <a:ext cx="2269684" cy="514350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6802317" y="-2381"/>
            <a:ext cx="2341685" cy="5145881"/>
          </a:xfrm>
          <a:prstGeom prst="rect">
            <a:avLst/>
          </a:prstGeom>
          <a:gradFill flip="none" rotWithShape="1">
            <a:gsLst>
              <a:gs pos="0">
                <a:srgbClr val="25408F"/>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anchor="ctr"/>
          <a:lstStyle/>
          <a:p>
            <a:pPr algn="ctr" defTabSz="1072866" fontAlgn="auto">
              <a:spcBef>
                <a:spcPts val="0"/>
              </a:spcBef>
              <a:spcAft>
                <a:spcPts val="0"/>
              </a:spcAft>
              <a:defRPr/>
            </a:pPr>
            <a:endParaRPr lang="en-US" sz="2100">
              <a:solidFill>
                <a:prstClr val="white"/>
              </a:solidFill>
            </a:endParaRPr>
          </a:p>
        </p:txBody>
      </p:sp>
      <p:pic>
        <p:nvPicPr>
          <p:cNvPr id="7" name="Picture 5" descr="S:\F15015_Copernicus\3_Work\330_Work-in-process\Logos_icons\UserUptake_blanc-01-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02496"/>
            <a:ext cx="2990851" cy="29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3"/>
          <p:cNvSpPr txBox="1">
            <a:spLocks noChangeArrowheads="1"/>
          </p:cNvSpPr>
          <p:nvPr userDrawn="1"/>
        </p:nvSpPr>
        <p:spPr bwMode="auto">
          <a:xfrm>
            <a:off x="556845" y="3363516"/>
            <a:ext cx="1440475" cy="3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87" tIns="53643" rIns="107287" bIns="53643">
            <a:spAutoFit/>
          </a:bodyPr>
          <a:lstStyle>
            <a:lvl1pPr defTabSz="1071563" eaLnBrk="0" hangingPunct="0">
              <a:defRPr sz="2100" b="1">
                <a:solidFill>
                  <a:srgbClr val="00468C"/>
                </a:solidFill>
                <a:latin typeface="Arial" charset="0"/>
              </a:defRPr>
            </a:lvl1pPr>
            <a:lvl2pPr marL="742950" indent="-285750" defTabSz="1071563" eaLnBrk="0" hangingPunct="0">
              <a:defRPr sz="2100" b="1">
                <a:solidFill>
                  <a:srgbClr val="00468C"/>
                </a:solidFill>
                <a:latin typeface="Arial" charset="0"/>
              </a:defRPr>
            </a:lvl2pPr>
            <a:lvl3pPr marL="1143000" indent="-228600" defTabSz="1071563" eaLnBrk="0" hangingPunct="0">
              <a:defRPr sz="2100" b="1">
                <a:solidFill>
                  <a:srgbClr val="00468C"/>
                </a:solidFill>
                <a:latin typeface="Arial" charset="0"/>
              </a:defRPr>
            </a:lvl3pPr>
            <a:lvl4pPr marL="1600200" indent="-228600" defTabSz="1071563" eaLnBrk="0" hangingPunct="0">
              <a:defRPr sz="2100" b="1">
                <a:solidFill>
                  <a:srgbClr val="00468C"/>
                </a:solidFill>
                <a:latin typeface="Arial" charset="0"/>
              </a:defRPr>
            </a:lvl4pPr>
            <a:lvl5pPr marL="2057400" indent="-228600" defTabSz="1071563" eaLnBrk="0" hangingPunct="0">
              <a:defRPr sz="2100" b="1">
                <a:solidFill>
                  <a:srgbClr val="00468C"/>
                </a:solidFill>
                <a:latin typeface="Arial" charset="0"/>
              </a:defRPr>
            </a:lvl5pPr>
            <a:lvl6pPr marL="2514600" indent="-228600" algn="r" defTabSz="1071563" eaLnBrk="0" fontAlgn="base" hangingPunct="0">
              <a:spcBef>
                <a:spcPct val="0"/>
              </a:spcBef>
              <a:spcAft>
                <a:spcPct val="0"/>
              </a:spcAft>
              <a:defRPr sz="2100" b="1">
                <a:solidFill>
                  <a:srgbClr val="00468C"/>
                </a:solidFill>
                <a:latin typeface="Arial" charset="0"/>
              </a:defRPr>
            </a:lvl6pPr>
            <a:lvl7pPr marL="2971800" indent="-228600" algn="r" defTabSz="1071563" eaLnBrk="0" fontAlgn="base" hangingPunct="0">
              <a:spcBef>
                <a:spcPct val="0"/>
              </a:spcBef>
              <a:spcAft>
                <a:spcPct val="0"/>
              </a:spcAft>
              <a:defRPr sz="2100" b="1">
                <a:solidFill>
                  <a:srgbClr val="00468C"/>
                </a:solidFill>
                <a:latin typeface="Arial" charset="0"/>
              </a:defRPr>
            </a:lvl7pPr>
            <a:lvl8pPr marL="3429000" indent="-228600" algn="r" defTabSz="1071563" eaLnBrk="0" fontAlgn="base" hangingPunct="0">
              <a:spcBef>
                <a:spcPct val="0"/>
              </a:spcBef>
              <a:spcAft>
                <a:spcPct val="0"/>
              </a:spcAft>
              <a:defRPr sz="2100" b="1">
                <a:solidFill>
                  <a:srgbClr val="00468C"/>
                </a:solidFill>
                <a:latin typeface="Arial" charset="0"/>
              </a:defRPr>
            </a:lvl8pPr>
            <a:lvl9pPr marL="3886200" indent="-228600" algn="r" defTabSz="1071563" eaLnBrk="0" fontAlgn="base" hangingPunct="0">
              <a:spcBef>
                <a:spcPct val="0"/>
              </a:spcBef>
              <a:spcAft>
                <a:spcPct val="0"/>
              </a:spcAft>
              <a:defRPr sz="2100" b="1">
                <a:solidFill>
                  <a:srgbClr val="00468C"/>
                </a:solidFill>
                <a:latin typeface="Arial" charset="0"/>
              </a:defRPr>
            </a:lvl9pPr>
          </a:lstStyle>
          <a:p>
            <a:pPr algn="ctr" eaLnBrk="1" hangingPunct="1">
              <a:defRPr/>
            </a:pPr>
            <a:r>
              <a:rPr lang="es-ES" altLang="en-US" sz="1300" b="0" smtClean="0">
                <a:solidFill>
                  <a:srgbClr val="FFFFFF"/>
                </a:solidFill>
                <a:latin typeface="Calibri" pitchFamily="34" charset="0"/>
              </a:rPr>
              <a:t>User Uptake</a:t>
            </a:r>
            <a:endParaRPr lang="en-US" altLang="en-US" sz="1300" b="0" smtClean="0">
              <a:solidFill>
                <a:srgbClr val="FFFFFF"/>
              </a:solidFill>
              <a:latin typeface="Calibri" pitchFamily="34" charset="0"/>
            </a:endParaRPr>
          </a:p>
        </p:txBody>
      </p:sp>
      <p:pic>
        <p:nvPicPr>
          <p:cNvPr id="10" name="Picture 2" descr="S:\F15015_Copernicus\3_Work\330_Work-in-process\SC4_BackgroundMat\PPT\item Copernicus\logo-ce-horizontal-en-negatif.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356" y="4650581"/>
            <a:ext cx="114593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5303" y="4680348"/>
            <a:ext cx="769327"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ubtitle 2"/>
          <p:cNvSpPr>
            <a:spLocks noGrp="1"/>
          </p:cNvSpPr>
          <p:nvPr>
            <p:ph type="subTitle" idx="13"/>
          </p:nvPr>
        </p:nvSpPr>
        <p:spPr>
          <a:xfrm>
            <a:off x="2567591" y="3139546"/>
            <a:ext cx="4680520" cy="1152128"/>
          </a:xfrm>
        </p:spPr>
        <p:txBody>
          <a:bodyPr>
            <a:normAutofit/>
          </a:bodyPr>
          <a:lstStyle>
            <a:lvl1pPr marL="0" indent="0" algn="l">
              <a:buNone/>
              <a:defRPr sz="2100">
                <a:solidFill>
                  <a:schemeClr val="bg1"/>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title"/>
          </p:nvPr>
        </p:nvSpPr>
        <p:spPr>
          <a:xfrm>
            <a:off x="2569823" y="2572003"/>
            <a:ext cx="4678288" cy="560636"/>
          </a:xfrm>
        </p:spPr>
        <p:txBody>
          <a:bodyPr rtlCol="0">
            <a:noAutofit/>
          </a:bodyPr>
          <a:lstStyle>
            <a:lvl1pPr>
              <a:defRPr lang="en-GB" sz="3300" b="0" spc="704" dirty="0">
                <a:solidFill>
                  <a:schemeClr val="bg1"/>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40530525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5"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0"/>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a:spLocks noGrp="1"/>
          </p:cNvSpPr>
          <p:nvPr>
            <p:ph type="ctrTitle" hasCustomPrompt="1"/>
          </p:nvPr>
        </p:nvSpPr>
        <p:spPr>
          <a:xfrm>
            <a:off x="3754512" y="2572001"/>
            <a:ext cx="4678288" cy="560636"/>
          </a:xfrm>
        </p:spPr>
        <p:txBody>
          <a:bodyPr>
            <a:noAutofit/>
          </a:bodyPr>
          <a:lstStyle>
            <a:lvl1pPr algn="l">
              <a:defRPr sz="2800" b="0" spc="600">
                <a:solidFill>
                  <a:schemeClr val="bg1"/>
                </a:solidFill>
              </a:defRPr>
            </a:lvl1pPr>
          </a:lstStyle>
          <a:p>
            <a:r>
              <a:rPr lang="en-US" dirty="0"/>
              <a:t>Title</a:t>
            </a:r>
          </a:p>
        </p:txBody>
      </p:sp>
      <p:sp>
        <p:nvSpPr>
          <p:cNvPr id="27"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pic>
        <p:nvPicPr>
          <p:cNvPr id="28"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2123728" y="4668929"/>
            <a:ext cx="1216372" cy="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Footer Placeholder 4"/>
          <p:cNvSpPr txBox="1">
            <a:spLocks/>
          </p:cNvSpPr>
          <p:nvPr userDrawn="1"/>
        </p:nvSpPr>
        <p:spPr>
          <a:xfrm>
            <a:off x="2051720" y="4980574"/>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0"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53853" t="15021" r="26875" b="62199"/>
          <a:stretch/>
        </p:blipFill>
        <p:spPr bwMode="auto">
          <a:xfrm>
            <a:off x="1562" y="4659981"/>
            <a:ext cx="1762126"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userDrawn="1"/>
        </p:nvGrpSpPr>
        <p:grpSpPr>
          <a:xfrm>
            <a:off x="1099033" y="4659982"/>
            <a:ext cx="2433814" cy="544493"/>
            <a:chOff x="1060405" y="4659982"/>
            <a:chExt cx="2433814" cy="544493"/>
          </a:xfrm>
        </p:grpSpPr>
        <p:sp>
          <p:nvSpPr>
            <p:cNvPr id="32" name="TextBox 31"/>
            <p:cNvSpPr txBox="1"/>
            <p:nvPr userDrawn="1"/>
          </p:nvSpPr>
          <p:spPr>
            <a:xfrm>
              <a:off x="1221004" y="4674392"/>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33" name="TextBox 32"/>
            <p:cNvSpPr txBox="1"/>
            <p:nvPr userDrawn="1"/>
          </p:nvSpPr>
          <p:spPr>
            <a:xfrm>
              <a:off x="1221004" y="4930506"/>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34" name="TextBox 33"/>
            <p:cNvSpPr txBox="1"/>
            <p:nvPr userDrawn="1"/>
          </p:nvSpPr>
          <p:spPr>
            <a:xfrm>
              <a:off x="2212255" y="4930506"/>
              <a:ext cx="1281964" cy="273969"/>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35" name="TextBox 34"/>
            <p:cNvSpPr txBox="1"/>
            <p:nvPr userDrawn="1"/>
          </p:nvSpPr>
          <p:spPr>
            <a:xfrm>
              <a:off x="2216603" y="4674392"/>
              <a:ext cx="986126" cy="273969"/>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pic>
          <p:nvPicPr>
            <p:cNvPr id="3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16650" y="4659982"/>
              <a:ext cx="258089" cy="48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60405" y="4663633"/>
              <a:ext cx="236220" cy="4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8"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3853" t="15021" r="26875" b="62199"/>
          <a:stretch/>
        </p:blipFill>
        <p:spPr bwMode="auto">
          <a:xfrm>
            <a:off x="0" y="4443161"/>
            <a:ext cx="789510"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descr="\\net1.cec.eu.int\GROW\I\3\Common-I3\12 COMMUNICATION\Graphic material\Copernicus taglines\Europe's eye on Earth\website\Copernicus vecto def  Europe's eyes on Earth C and sun in colour.png"/>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6012160" y="4545351"/>
            <a:ext cx="1452587" cy="5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165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1"/>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a:spLocks noGrp="1"/>
          </p:cNvSpPr>
          <p:nvPr>
            <p:ph type="ctrTitle" hasCustomPrompt="1"/>
          </p:nvPr>
        </p:nvSpPr>
        <p:spPr>
          <a:xfrm>
            <a:off x="3754512" y="2572002"/>
            <a:ext cx="4678288" cy="560636"/>
          </a:xfrm>
        </p:spPr>
        <p:txBody>
          <a:bodyPr>
            <a:noAutofit/>
          </a:bodyPr>
          <a:lstStyle>
            <a:lvl1pPr algn="l">
              <a:defRPr sz="2800" b="0" spc="600">
                <a:solidFill>
                  <a:schemeClr val="bg1"/>
                </a:solidFill>
              </a:defRPr>
            </a:lvl1pPr>
          </a:lstStyle>
          <a:p>
            <a:r>
              <a:rPr lang="en-US" dirty="0"/>
              <a:t>Title</a:t>
            </a:r>
          </a:p>
        </p:txBody>
      </p:sp>
      <p:sp>
        <p:nvSpPr>
          <p:cNvPr id="25"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Modifier le style des sous-titres du masque</a:t>
            </a:r>
            <a:endParaRPr lang="en-US" dirty="0"/>
          </a:p>
        </p:txBody>
      </p:sp>
      <p:pic>
        <p:nvPicPr>
          <p:cNvPr id="26"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2123729" y="4668929"/>
            <a:ext cx="1216372" cy="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ooter Placeholder 4"/>
          <p:cNvSpPr txBox="1">
            <a:spLocks/>
          </p:cNvSpPr>
          <p:nvPr userDrawn="1"/>
        </p:nvSpPr>
        <p:spPr>
          <a:xfrm>
            <a:off x="2051720" y="4980575"/>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pic>
        <p:nvPicPr>
          <p:cNvPr id="28"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53853" t="15021" r="26875" b="62199"/>
          <a:stretch/>
        </p:blipFill>
        <p:spPr bwMode="auto">
          <a:xfrm>
            <a:off x="1563" y="4659982"/>
            <a:ext cx="1762126"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p:cNvGrpSpPr/>
          <p:nvPr userDrawn="1"/>
        </p:nvGrpSpPr>
        <p:grpSpPr>
          <a:xfrm>
            <a:off x="1099034" y="4659983"/>
            <a:ext cx="2433814" cy="482959"/>
            <a:chOff x="1060405" y="4659982"/>
            <a:chExt cx="2433814" cy="482959"/>
          </a:xfrm>
        </p:grpSpPr>
        <p:sp>
          <p:nvSpPr>
            <p:cNvPr id="30" name="TextBox 29"/>
            <p:cNvSpPr txBox="1"/>
            <p:nvPr userDrawn="1"/>
          </p:nvSpPr>
          <p:spPr>
            <a:xfrm>
              <a:off x="1221004" y="4674392"/>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31" name="TextBox 30"/>
            <p:cNvSpPr txBox="1"/>
            <p:nvPr userDrawn="1"/>
          </p:nvSpPr>
          <p:spPr>
            <a:xfrm>
              <a:off x="1221004" y="4930506"/>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32" name="TextBox 31"/>
            <p:cNvSpPr txBox="1"/>
            <p:nvPr userDrawn="1"/>
          </p:nvSpPr>
          <p:spPr>
            <a:xfrm>
              <a:off x="2212255" y="4930506"/>
              <a:ext cx="1281964" cy="200055"/>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33" name="TextBox 32"/>
            <p:cNvSpPr txBox="1"/>
            <p:nvPr userDrawn="1"/>
          </p:nvSpPr>
          <p:spPr>
            <a:xfrm>
              <a:off x="2216603" y="4674392"/>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pic>
          <p:nvPicPr>
            <p:cNvPr id="34"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16650" y="4659982"/>
              <a:ext cx="258089" cy="48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60405" y="4663633"/>
              <a:ext cx="236220" cy="4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3853" t="15021" r="26875" b="62199"/>
          <a:stretch/>
        </p:blipFill>
        <p:spPr bwMode="auto">
          <a:xfrm>
            <a:off x="0" y="4443161"/>
            <a:ext cx="789510"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descr="\\net1.cec.eu.int\GROW\I\3\Common-I3\12 COMMUNICATION\Graphic material\Copernicus taglines\Europe's eye on Earth\website\Copernicus vecto def  Europe's eyes on Earth C and sun in colour.png"/>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6012161" y="4545351"/>
            <a:ext cx="1452587" cy="5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12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54512"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Modifier le style des sous-titres du masque</a:t>
            </a:r>
            <a:endParaRPr lang="en-US" dirty="0"/>
          </a:p>
        </p:txBody>
      </p:sp>
      <p:sp>
        <p:nvSpPr>
          <p:cNvPr id="15" name="Footer Placeholder 4"/>
          <p:cNvSpPr txBox="1">
            <a:spLocks/>
          </p:cNvSpPr>
          <p:nvPr userDrawn="1"/>
        </p:nvSpPr>
        <p:spPr>
          <a:xfrm>
            <a:off x="2051720" y="4980575"/>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16" name="TextBox 15"/>
          <p:cNvSpPr txBox="1"/>
          <p:nvPr userDrawn="1"/>
        </p:nvSpPr>
        <p:spPr>
          <a:xfrm>
            <a:off x="2286794" y="4694693"/>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7" name="TextBox 16"/>
          <p:cNvSpPr txBox="1"/>
          <p:nvPr userDrawn="1"/>
        </p:nvSpPr>
        <p:spPr>
          <a:xfrm>
            <a:off x="2286794" y="4881710"/>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18" name="TextBox 17"/>
          <p:cNvSpPr txBox="1"/>
          <p:nvPr userDrawn="1"/>
        </p:nvSpPr>
        <p:spPr>
          <a:xfrm>
            <a:off x="3088408" y="4881710"/>
            <a:ext cx="936104" cy="200055"/>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19" name="TextBox 18"/>
          <p:cNvSpPr txBox="1"/>
          <p:nvPr userDrawn="1"/>
        </p:nvSpPr>
        <p:spPr>
          <a:xfrm>
            <a:off x="3091582" y="4694693"/>
            <a:ext cx="720080"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8491"/>
            <a:ext cx="9144000" cy="514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ctrTitle" hasCustomPrompt="1"/>
          </p:nvPr>
        </p:nvSpPr>
        <p:spPr>
          <a:xfrm>
            <a:off x="3754512" y="2572002"/>
            <a:ext cx="4678288" cy="560636"/>
          </a:xfrm>
        </p:spPr>
        <p:txBody>
          <a:bodyPr>
            <a:noAutofit/>
          </a:bodyPr>
          <a:lstStyle>
            <a:lvl1pPr algn="l">
              <a:defRPr sz="2800" b="0" spc="600">
                <a:solidFill>
                  <a:schemeClr val="bg1"/>
                </a:solidFill>
              </a:defRPr>
            </a:lvl1pPr>
          </a:lstStyle>
          <a:p>
            <a:r>
              <a:rPr lang="en-US" dirty="0"/>
              <a:t>Title</a:t>
            </a:r>
          </a:p>
        </p:txBody>
      </p:sp>
      <p:sp>
        <p:nvSpPr>
          <p:cNvPr id="12" name="Subtitle 2"/>
          <p:cNvSpPr txBox="1">
            <a:spLocks/>
          </p:cNvSpPr>
          <p:nvPr userDrawn="1"/>
        </p:nvSpPr>
        <p:spPr>
          <a:xfrm>
            <a:off x="3754512" y="3147814"/>
            <a:ext cx="4680520" cy="115212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fr-FR" sz="1800" dirty="0" smtClean="0"/>
              <a:t>Modifier le style des sous-titres du masque</a:t>
            </a:r>
            <a:endParaRPr lang="en-US" sz="1800" dirty="0"/>
          </a:p>
        </p:txBody>
      </p:sp>
      <p:pic>
        <p:nvPicPr>
          <p:cNvPr id="13" name="Picture 2"/>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a:stretch/>
        </p:blipFill>
        <p:spPr bwMode="auto">
          <a:xfrm>
            <a:off x="2123729" y="4668929"/>
            <a:ext cx="1216372" cy="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oter Placeholder 4"/>
          <p:cNvSpPr txBox="1">
            <a:spLocks/>
          </p:cNvSpPr>
          <p:nvPr userDrawn="1"/>
        </p:nvSpPr>
        <p:spPr>
          <a:xfrm>
            <a:off x="2051720" y="4980575"/>
            <a:ext cx="1807226" cy="17091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pic>
        <p:nvPicPr>
          <p:cNvPr id="20" name="Picture 2"/>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53853" t="15021" r="26875" b="62199"/>
          <a:stretch/>
        </p:blipFill>
        <p:spPr bwMode="auto">
          <a:xfrm>
            <a:off x="1563" y="4659982"/>
            <a:ext cx="1762126"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userDrawn="1"/>
        </p:nvGrpSpPr>
        <p:grpSpPr>
          <a:xfrm>
            <a:off x="1099034" y="4659983"/>
            <a:ext cx="2433814" cy="482959"/>
            <a:chOff x="1060405" y="4659982"/>
            <a:chExt cx="2433814" cy="482959"/>
          </a:xfrm>
        </p:grpSpPr>
        <p:sp>
          <p:nvSpPr>
            <p:cNvPr id="22" name="TextBox 21"/>
            <p:cNvSpPr txBox="1"/>
            <p:nvPr userDrawn="1"/>
          </p:nvSpPr>
          <p:spPr>
            <a:xfrm>
              <a:off x="1221004" y="4674392"/>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23" name="TextBox 22"/>
            <p:cNvSpPr txBox="1"/>
            <p:nvPr userDrawn="1"/>
          </p:nvSpPr>
          <p:spPr>
            <a:xfrm>
              <a:off x="1221004" y="4930506"/>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sp>
          <p:nvSpPr>
            <p:cNvPr id="24" name="TextBox 23"/>
            <p:cNvSpPr txBox="1"/>
            <p:nvPr userDrawn="1"/>
          </p:nvSpPr>
          <p:spPr>
            <a:xfrm>
              <a:off x="2212255" y="4930506"/>
              <a:ext cx="1281964" cy="200055"/>
            </a:xfrm>
            <a:prstGeom prst="rect">
              <a:avLst/>
            </a:prstGeom>
            <a:noFill/>
          </p:spPr>
          <p:txBody>
            <a:bodyPr wrap="square" rtlCol="0">
              <a:spAutoFit/>
            </a:bodyPr>
            <a:lstStyle/>
            <a:p>
              <a:r>
                <a:rPr lang="es-ES" sz="700" dirty="0">
                  <a:solidFill>
                    <a:schemeClr val="bg1"/>
                  </a:solidFill>
                </a:rPr>
                <a:t>www.copernicus.eu</a:t>
              </a:r>
              <a:endParaRPr lang="en-US" sz="700" dirty="0">
                <a:solidFill>
                  <a:schemeClr val="bg1"/>
                </a:solidFill>
              </a:endParaRPr>
            </a:p>
          </p:txBody>
        </p:sp>
        <p:sp>
          <p:nvSpPr>
            <p:cNvPr id="25" name="TextBox 24"/>
            <p:cNvSpPr txBox="1"/>
            <p:nvPr userDrawn="1"/>
          </p:nvSpPr>
          <p:spPr>
            <a:xfrm>
              <a:off x="2216603" y="4674392"/>
              <a:ext cx="986126" cy="200055"/>
            </a:xfrm>
            <a:prstGeom prst="rect">
              <a:avLst/>
            </a:prstGeom>
            <a:noFill/>
          </p:spPr>
          <p:txBody>
            <a:bodyPr wrap="square" rtlCol="0">
              <a:spAutoFit/>
            </a:bodyPr>
            <a:lstStyle/>
            <a:p>
              <a:r>
                <a:rPr lang="es-ES" sz="700" dirty="0" err="1">
                  <a:solidFill>
                    <a:schemeClr val="bg1"/>
                  </a:solidFill>
                </a:rPr>
                <a:t>Copernicus</a:t>
              </a:r>
              <a:r>
                <a:rPr lang="es-ES" sz="700" dirty="0">
                  <a:solidFill>
                    <a:schemeClr val="bg1"/>
                  </a:solidFill>
                </a:rPr>
                <a:t> EU</a:t>
              </a:r>
              <a:endParaRPr lang="en-US" sz="700" dirty="0">
                <a:solidFill>
                  <a:schemeClr val="bg1"/>
                </a:solidFill>
              </a:endParaRPr>
            </a:p>
          </p:txBody>
        </p:sp>
        <p:pic>
          <p:nvPicPr>
            <p:cNvPr id="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16650" y="4659982"/>
              <a:ext cx="258089" cy="48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60405" y="4663633"/>
              <a:ext cx="236220" cy="4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3853" t="15021" r="26875" b="62199"/>
          <a:stretch/>
        </p:blipFill>
        <p:spPr bwMode="auto">
          <a:xfrm>
            <a:off x="0" y="4443161"/>
            <a:ext cx="789510" cy="50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descr="\\net1.cec.eu.int\GROW\I\3\Common-I3\12 COMMUNICATION\Graphic material\Copernicus taglines\Europe's eye on Earth\website\Copernicus vecto def  Europe's eyes on Earth C and sun in colour.png"/>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6012161" y="4545351"/>
            <a:ext cx="1452587" cy="5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024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1"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1" y="2"/>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a:xfrm>
            <a:off x="1" y="2"/>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userDrawn="1">
            <p:ph type="title" hasCustomPrompt="1"/>
          </p:nvPr>
        </p:nvSpPr>
        <p:spPr>
          <a:xfrm>
            <a:off x="867705" y="260078"/>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8" y="699543"/>
            <a:ext cx="7299753"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33" name="Straight Connector 32"/>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9" name="Footer Placeholder 8"/>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lvl1pPr>
              <a:defRPr/>
            </a:lvl1pPr>
          </a:lstStyle>
          <a:p>
            <a:fld id="{C5037BC8-653A-774F-861D-6A080A1C2452}" type="slidenum">
              <a:rPr lang="en-US" smtClean="0"/>
              <a:pPr/>
              <a:t>‹#›</a:t>
            </a:fld>
            <a:endParaRPr lang="en-US" dirty="0"/>
          </a:p>
        </p:txBody>
      </p:sp>
      <p:pic>
        <p:nvPicPr>
          <p:cNvPr id="12"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93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3"/>
            <a:ext cx="7919262" cy="38230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867705" y="260078"/>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49" name="Straight Connector 48"/>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sp>
        <p:nvSpPr>
          <p:cNvPr id="2" name="Footer Placeholder 1"/>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pic>
        <p:nvPicPr>
          <p:cNvPr id="16" name="Picture 2" descr="C:\Users\Designer\Desktop\PRESENTATION COPERNICUS\Copernicus ICO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9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8" name="Group 7"/>
          <p:cNvGrpSpPr/>
          <p:nvPr userDrawn="1"/>
        </p:nvGrpSpPr>
        <p:grpSpPr>
          <a:xfrm>
            <a:off x="0" y="0"/>
            <a:ext cx="2084906" cy="51435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27" name="Straight Connector 26"/>
          <p:cNvCxnSpPr/>
          <p:nvPr userDrawn="1"/>
        </p:nvCxnSpPr>
        <p:spPr>
          <a:xfrm>
            <a:off x="441308" y="876444"/>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6"/>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11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54512" y="2572002"/>
            <a:ext cx="4678288" cy="560636"/>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dirty="0"/>
              <a:t>Title</a:t>
            </a:r>
            <a:endParaRPr lang="en-GB" dirty="0"/>
          </a:p>
        </p:txBody>
      </p:sp>
      <p:sp>
        <p:nvSpPr>
          <p:cNvPr id="16" name="Subtitle 2"/>
          <p:cNvSpPr>
            <a:spLocks noGrp="1"/>
          </p:cNvSpPr>
          <p:nvPr>
            <p:ph type="subTitle" idx="13"/>
          </p:nvPr>
        </p:nvSpPr>
        <p:spPr>
          <a:xfrm>
            <a:off x="3754512"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Modifier le style des sous-titres du masque</a:t>
            </a:r>
            <a:endParaRPr lang="en-US"/>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1226" y="2191061"/>
            <a:ext cx="2792091" cy="10181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27601"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234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pSp>
        <p:nvGrpSpPr>
          <p:cNvPr id="13" name="Group 12"/>
          <p:cNvGrpSpPr/>
          <p:nvPr userDrawn="1"/>
        </p:nvGrpSpPr>
        <p:grpSpPr>
          <a:xfrm>
            <a:off x="1" y="0"/>
            <a:ext cx="2084906" cy="51435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3" name="Content Placeholder 2"/>
          <p:cNvSpPr>
            <a:spLocks noGrp="1"/>
          </p:cNvSpPr>
          <p:nvPr>
            <p:ph sz="half" idx="1"/>
          </p:nvPr>
        </p:nvSpPr>
        <p:spPr>
          <a:xfrm>
            <a:off x="590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81872" y="699543"/>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p:ph type="title" hasCustomPrompt="1"/>
          </p:nvPr>
        </p:nvSpPr>
        <p:spPr>
          <a:xfrm>
            <a:off x="867705" y="260078"/>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17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grpSp>
        <p:nvGrpSpPr>
          <p:cNvPr id="14" name="Group 13"/>
          <p:cNvGrpSpPr/>
          <p:nvPr userDrawn="1"/>
        </p:nvGrpSpPr>
        <p:grpSpPr>
          <a:xfrm>
            <a:off x="1" y="0"/>
            <a:ext cx="2084906" cy="51435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3" name="Text Placeholder 2"/>
          <p:cNvSpPr>
            <a:spLocks noGrp="1"/>
          </p:cNvSpPr>
          <p:nvPr>
            <p:ph type="body" idx="1"/>
          </p:nvPr>
        </p:nvSpPr>
        <p:spPr>
          <a:xfrm>
            <a:off x="662880" y="6275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62318"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850706" y="6275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850144"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5" y="260078"/>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44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pSp>
        <p:nvGrpSpPr>
          <p:cNvPr id="2" name="Group 1"/>
          <p:cNvGrpSpPr/>
          <p:nvPr userDrawn="1"/>
        </p:nvGrpSpPr>
        <p:grpSpPr>
          <a:xfrm>
            <a:off x="1" y="0"/>
            <a:ext cx="2084906" cy="51435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userDrawn="1">
            <p:ph type="title" hasCustomPrompt="1"/>
          </p:nvPr>
        </p:nvSpPr>
        <p:spPr>
          <a:xfrm>
            <a:off x="867705" y="260078"/>
            <a:ext cx="7819096" cy="283417"/>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1" name="Straight Connector 20"/>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714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8" name="Group 7"/>
          <p:cNvGrpSpPr/>
          <p:nvPr userDrawn="1"/>
        </p:nvGrpSpPr>
        <p:grpSpPr>
          <a:xfrm>
            <a:off x="1" y="0"/>
            <a:ext cx="2084906" cy="51435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title"/>
          </p:nvPr>
        </p:nvSpPr>
        <p:spPr>
          <a:xfrm>
            <a:off x="878906" y="204787"/>
            <a:ext cx="3008313" cy="871538"/>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996754"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78906"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FR"/>
              <a:t>Modifier les styles du texte du masque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27" name="Straight Connector 26"/>
          <p:cNvCxnSpPr/>
          <p:nvPr userDrawn="1"/>
        </p:nvCxnSpPr>
        <p:spPr>
          <a:xfrm>
            <a:off x="441308" y="876445"/>
            <a:ext cx="0" cy="4074007"/>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36512" y="614834"/>
            <a:ext cx="945810" cy="261610"/>
          </a:xfrm>
          <a:prstGeom prst="rect">
            <a:avLst/>
          </a:prstGeom>
          <a:noFill/>
        </p:spPr>
        <p:txBody>
          <a:bodyPr wrap="square" rtlCol="0">
            <a:spAutoFit/>
          </a:bodyPr>
          <a:lstStyle/>
          <a:p>
            <a:pPr algn="ctr"/>
            <a:r>
              <a:rPr lang="es-ES" sz="1100" b="1" dirty="0" err="1">
                <a:solidFill>
                  <a:srgbClr val="25408F"/>
                </a:solidFill>
              </a:rPr>
              <a:t>Copernicus</a:t>
            </a:r>
            <a:endParaRPr lang="en-US" sz="1100" b="1" dirty="0">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040" y="21807"/>
            <a:ext cx="747552" cy="74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26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1" name="Subtitle 2"/>
          <p:cNvSpPr>
            <a:spLocks noGrp="1"/>
          </p:cNvSpPr>
          <p:nvPr>
            <p:ph type="subTitle" idx="13"/>
          </p:nvPr>
        </p:nvSpPr>
        <p:spPr>
          <a:xfrm>
            <a:off x="2602385" y="3147814"/>
            <a:ext cx="4680520" cy="1152128"/>
          </a:xfrm>
        </p:spPr>
        <p:txBody>
          <a:bodyPr>
            <a:normAutofit/>
          </a:bodyPr>
          <a:lstStyle>
            <a:lvl1pPr marL="0" indent="0" algn="l">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3"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7" y="4650009"/>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8" y="-11267"/>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5" y="3536429"/>
            <a:ext cx="1440160" cy="261610"/>
          </a:xfrm>
          <a:prstGeom prst="rect">
            <a:avLst/>
          </a:prstGeom>
          <a:noFill/>
        </p:spPr>
        <p:txBody>
          <a:bodyPr wrap="square" rtlCol="0">
            <a:spAutoFit/>
          </a:bodyPr>
          <a:lstStyle/>
          <a:p>
            <a:pPr algn="ctr"/>
            <a:r>
              <a:rPr lang="es-ES" sz="1100" dirty="0" err="1">
                <a:solidFill>
                  <a:prstClr val="white"/>
                </a:solidFill>
              </a:rPr>
              <a:t>Climate</a:t>
            </a:r>
            <a:r>
              <a:rPr lang="es-ES" sz="1100" dirty="0">
                <a:solidFill>
                  <a:prstClr val="white"/>
                </a:solidFill>
              </a:rPr>
              <a:t> </a:t>
            </a:r>
            <a:r>
              <a:rPr lang="es-ES" sz="1100" dirty="0" err="1">
                <a:solidFill>
                  <a:prstClr val="white"/>
                </a:solidFill>
              </a:rPr>
              <a:t>Change</a:t>
            </a:r>
            <a:endParaRPr lang="en-US" sz="1100" dirty="0">
              <a:solidFill>
                <a:prstClr val="white"/>
              </a:solidFill>
            </a:endParaRPr>
          </a:p>
        </p:txBody>
      </p:sp>
      <p:pic>
        <p:nvPicPr>
          <p:cNvPr id="14" name="Picture 13"/>
          <p:cNvPicPr>
            <a:picLocks noChangeAspect="1"/>
          </p:cNvPicPr>
          <p:nvPr userDrawn="1"/>
        </p:nvPicPr>
        <p:blipFill>
          <a:blip r:embed="rId6">
            <a:biLevel thresh="25000"/>
          </a:blip>
          <a:stretch>
            <a:fillRect/>
          </a:stretch>
        </p:blipFill>
        <p:spPr>
          <a:xfrm>
            <a:off x="2771800" y="4811835"/>
            <a:ext cx="823500" cy="141500"/>
          </a:xfrm>
          <a:prstGeom prst="rect">
            <a:avLst/>
          </a:prstGeom>
        </p:spPr>
      </p:pic>
    </p:spTree>
    <p:extLst>
      <p:ext uri="{BB962C8B-B14F-4D97-AF65-F5344CB8AC3E}">
        <p14:creationId xmlns:p14="http://schemas.microsoft.com/office/powerpoint/2010/main" val="3598236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1" y="-8194"/>
            <a:ext cx="2323579" cy="5195022"/>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3" name="Date Placeholder 2"/>
          <p:cNvSpPr>
            <a:spLocks noGrp="1"/>
          </p:cNvSpPr>
          <p:nvPr>
            <p:ph type="dt" sz="half" idx="10"/>
          </p:nvPr>
        </p:nvSpPr>
        <p:spPr/>
        <p:txBody>
          <a:bodyPr/>
          <a:lstStyle/>
          <a:p>
            <a:fld id="{30E17047-C597-4B34-8FEE-7A0D1EA692A4}" type="datetimeFigureOut">
              <a:rPr lang="en-US" smtClean="0">
                <a:solidFill>
                  <a:prstClr val="black">
                    <a:tint val="75000"/>
                  </a:prstClr>
                </a:solidFill>
              </a:rPr>
              <a:pPr/>
              <a:t>11/23/2022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22" name="Title 1"/>
          <p:cNvSpPr>
            <a:spLocks noGrp="1"/>
          </p:cNvSpPr>
          <p:nvPr>
            <p:ph type="title" hasCustomPrompt="1"/>
          </p:nvPr>
        </p:nvSpPr>
        <p:spPr>
          <a:xfrm>
            <a:off x="867705"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5" y="20835"/>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dirty="0" err="1">
                  <a:solidFill>
                    <a:srgbClr val="941333"/>
                  </a:solidFill>
                </a:rPr>
                <a:t>Climate</a:t>
              </a:r>
              <a:endParaRPr lang="es-ES" sz="1100" dirty="0">
                <a:solidFill>
                  <a:srgbClr val="941333"/>
                </a:solidFill>
              </a:endParaRPr>
            </a:p>
            <a:p>
              <a:r>
                <a:rPr lang="es-ES" sz="1100" dirty="0" err="1">
                  <a:solidFill>
                    <a:srgbClr val="941333"/>
                  </a:solidFill>
                </a:rPr>
                <a:t>Change</a:t>
              </a:r>
              <a:endParaRPr lang="en-US" sz="110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56781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8194"/>
            <a:ext cx="2323579" cy="5195022"/>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11/23/2022</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38550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11/23/2022</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1231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7" y="-11268"/>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dirty="0" err="1">
                <a:solidFill>
                  <a:schemeClr val="bg1"/>
                </a:solidFill>
              </a:rPr>
              <a:t>Climate</a:t>
            </a:r>
            <a:r>
              <a:rPr lang="es-ES" sz="1100" b="0" baseline="0" dirty="0">
                <a:solidFill>
                  <a:schemeClr val="bg1"/>
                </a:solidFill>
              </a:rPr>
              <a:t> </a:t>
            </a:r>
            <a:r>
              <a:rPr lang="es-ES" sz="1100" b="0" dirty="0" err="1">
                <a:solidFill>
                  <a:schemeClr val="bg1"/>
                </a:solidFill>
              </a:rPr>
              <a:t>Change</a:t>
            </a:r>
            <a:endParaRPr lang="en-US" sz="1100" b="0" dirty="0">
              <a:solidFill>
                <a:schemeClr val="bg1"/>
              </a:solidFill>
            </a:endParaRPr>
          </a:p>
        </p:txBody>
      </p:sp>
      <p:pic>
        <p:nvPicPr>
          <p:cNvPr id="14" name="Picture 13"/>
          <p:cNvPicPr>
            <a:picLocks noChangeAspect="1"/>
          </p:cNvPicPr>
          <p:nvPr userDrawn="1"/>
        </p:nvPicPr>
        <p:blipFill>
          <a:blip r:embed="rId6">
            <a:biLevel thresh="25000"/>
          </a:blip>
          <a:stretch>
            <a:fillRect/>
          </a:stretch>
        </p:blipFill>
        <p:spPr>
          <a:xfrm>
            <a:off x="2771800" y="4811834"/>
            <a:ext cx="823500" cy="141500"/>
          </a:xfrm>
          <a:prstGeom prst="rect">
            <a:avLst/>
          </a:prstGeom>
        </p:spPr>
      </p:pic>
    </p:spTree>
    <p:extLst>
      <p:ext uri="{BB962C8B-B14F-4D97-AF65-F5344CB8AC3E}">
        <p14:creationId xmlns:p14="http://schemas.microsoft.com/office/powerpoint/2010/main" val="211841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54.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5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60.tiff"/><Relationship Id="rId5" Type="http://schemas.openxmlformats.org/officeDocument/2006/relationships/slideLayout" Target="../slideLayouts/slideLayout101.xml"/><Relationship Id="rId10"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1.png"/><Relationship Id="rId5" Type="http://schemas.openxmlformats.org/officeDocument/2006/relationships/slideLayout" Target="../slideLayouts/slideLayout109.xml"/><Relationship Id="rId10" Type="http://schemas.openxmlformats.org/officeDocument/2006/relationships/theme" Target="../theme/theme15.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9" Type="http://schemas.openxmlformats.org/officeDocument/2006/relationships/image" Target="../media/image6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image" Target="../media/image1.png"/><Relationship Id="rId5" Type="http://schemas.openxmlformats.org/officeDocument/2006/relationships/slideLayout" Target="../slideLayouts/slideLayout125.xml"/><Relationship Id="rId10" Type="http://schemas.openxmlformats.org/officeDocument/2006/relationships/theme" Target="../theme/theme17.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7" name="Picture 2"/>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134814"/>
      </p:ext>
    </p:extLst>
  </p:cSld>
  <p:clrMap bg1="lt1" tx1="dk1" bg2="lt2" tx2="dk2" accent1="accent1" accent2="accent2" accent3="accent3" accent4="accent4" accent5="accent5" accent6="accent6" hlink="hlink" folHlink="folHlink"/>
  <p:sldLayoutIdLst>
    <p:sldLayoutId id="2147483649" r:id="rId1"/>
    <p:sldLayoutId id="2147483754" r:id="rId2"/>
    <p:sldLayoutId id="2147483650" r:id="rId3"/>
    <p:sldLayoutId id="2147483670" r:id="rId4"/>
    <p:sldLayoutId id="2147483651" r:id="rId5"/>
    <p:sldLayoutId id="2147483652" r:id="rId6"/>
    <p:sldLayoutId id="2147483653" r:id="rId7"/>
    <p:sldLayoutId id="2147483654" r:id="rId8"/>
    <p:sldLayoutId id="2147483656" r:id="rId9"/>
    <p:sldLayoutId id="2147483762" r:id="rId10"/>
    <p:sldLayoutId id="2147483784" r:id="rId11"/>
  </p:sldLayoutIdLst>
  <p:hf hdr="0" ftr="0" dt="0"/>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0"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Footer Placeholder 4"/>
          <p:cNvSpPr>
            <a:spLocks noGrp="1"/>
          </p:cNvSpPr>
          <p:nvPr>
            <p:ph type="ftr" sz="quarter" idx="3"/>
          </p:nvPr>
        </p:nvSpPr>
        <p:spPr>
          <a:xfrm>
            <a:off x="1332037" y="4700589"/>
            <a:ext cx="4608635" cy="273844"/>
          </a:xfrm>
          <a:prstGeom prst="rect">
            <a:avLst/>
          </a:prstGeom>
        </p:spPr>
        <p:txBody>
          <a:bodyPr vert="horz" lIns="107287" tIns="53643" rIns="107287" bIns="53643" rtlCol="0" anchor="ctr"/>
          <a:lstStyle>
            <a:lvl1pPr algn="l" defTabSz="1072866" fontAlgn="auto">
              <a:spcBef>
                <a:spcPts val="0"/>
              </a:spcBef>
              <a:spcAft>
                <a:spcPts val="0"/>
              </a:spcAft>
              <a:defRPr sz="1200" b="0" cap="all" baseline="0">
                <a:solidFill>
                  <a:srgbClr val="898989"/>
                </a:solidFill>
                <a:latin typeface="Calibri"/>
              </a:defRPr>
            </a:lvl1pPr>
          </a:lstStyle>
          <a:p>
            <a:pPr>
              <a:defRPr/>
            </a:pPr>
            <a:endParaRPr lang="en-US"/>
          </a:p>
        </p:txBody>
      </p:sp>
      <p:sp>
        <p:nvSpPr>
          <p:cNvPr id="11" name="Slide Number Placeholder 5"/>
          <p:cNvSpPr>
            <a:spLocks noGrp="1"/>
          </p:cNvSpPr>
          <p:nvPr>
            <p:ph type="sldNum" sz="quarter" idx="4"/>
          </p:nvPr>
        </p:nvSpPr>
        <p:spPr>
          <a:xfrm>
            <a:off x="6084278" y="4700589"/>
            <a:ext cx="410308" cy="273844"/>
          </a:xfrm>
          <a:prstGeom prst="rect">
            <a:avLst/>
          </a:prstGeom>
        </p:spPr>
        <p:txBody>
          <a:bodyPr vert="horz" lIns="107287" tIns="53643" rIns="107287" bIns="53643" rtlCol="0" anchor="ctr"/>
          <a:lstStyle>
            <a:lvl1pPr algn="r" defTabSz="1072866" fontAlgn="auto">
              <a:spcBef>
                <a:spcPts val="0"/>
              </a:spcBef>
              <a:spcAft>
                <a:spcPts val="0"/>
              </a:spcAft>
              <a:defRPr sz="1200" b="0" cap="all" baseline="0">
                <a:solidFill>
                  <a:srgbClr val="898989"/>
                </a:solidFill>
                <a:latin typeface="Calibri"/>
              </a:defRPr>
            </a:lvl1pPr>
          </a:lstStyle>
          <a:p>
            <a:pPr>
              <a:defRPr/>
            </a:pPr>
            <a:fld id="{B910B9B7-2D99-4EB3-826F-6477F1424E0C}" type="slidenum">
              <a:rPr lang="en-US"/>
              <a:pPr>
                <a:defRPr/>
              </a:pPr>
              <a:t>‹#›</a:t>
            </a:fld>
            <a:endParaRPr lang="en-US"/>
          </a:p>
        </p:txBody>
      </p:sp>
      <p:pic>
        <p:nvPicPr>
          <p:cNvPr id="7" name="Picture 2" descr="\\net1.cec.eu.int\GROW\I\3\Common-I3\12 COMMUNICATION\Graphic material\Copernicus taglines\Europe's eye on Earth\website\LOGO CE_horizontal_EN_quadri.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32240"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884368" y="4659982"/>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117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iming>
    <p:tnLst>
      <p:par>
        <p:cTn id="1" dur="indefinite" restart="never" nodeType="tmRoot"/>
      </p:par>
    </p:tnLst>
  </p:timing>
  <p:hf hdr="0" ftr="0" dt="0"/>
  <p:txStyles>
    <p:titleStyle>
      <a:lvl1pPr algn="ctr" defTabSz="1071563" rtl="0" eaLnBrk="0" fontAlgn="base" hangingPunct="0">
        <a:spcBef>
          <a:spcPct val="0"/>
        </a:spcBef>
        <a:spcAft>
          <a:spcPct val="0"/>
        </a:spcAft>
        <a:defRPr sz="3800" kern="1200">
          <a:solidFill>
            <a:schemeClr val="tx1"/>
          </a:solidFill>
          <a:latin typeface="+mj-lt"/>
          <a:ea typeface="+mj-ea"/>
          <a:cs typeface="+mj-cs"/>
        </a:defRPr>
      </a:lvl1pPr>
      <a:lvl2pPr algn="ctr" defTabSz="1071563" rtl="0" eaLnBrk="0" fontAlgn="base" hangingPunct="0">
        <a:spcBef>
          <a:spcPct val="0"/>
        </a:spcBef>
        <a:spcAft>
          <a:spcPct val="0"/>
        </a:spcAft>
        <a:defRPr sz="3800">
          <a:solidFill>
            <a:schemeClr val="tx1"/>
          </a:solidFill>
          <a:latin typeface="Calibri" pitchFamily="34" charset="0"/>
        </a:defRPr>
      </a:lvl2pPr>
      <a:lvl3pPr algn="ctr" defTabSz="1071563" rtl="0" eaLnBrk="0" fontAlgn="base" hangingPunct="0">
        <a:spcBef>
          <a:spcPct val="0"/>
        </a:spcBef>
        <a:spcAft>
          <a:spcPct val="0"/>
        </a:spcAft>
        <a:defRPr sz="3800">
          <a:solidFill>
            <a:schemeClr val="tx1"/>
          </a:solidFill>
          <a:latin typeface="Calibri" pitchFamily="34" charset="0"/>
        </a:defRPr>
      </a:lvl3pPr>
      <a:lvl4pPr algn="ctr" defTabSz="1071563" rtl="0" eaLnBrk="0" fontAlgn="base" hangingPunct="0">
        <a:spcBef>
          <a:spcPct val="0"/>
        </a:spcBef>
        <a:spcAft>
          <a:spcPct val="0"/>
        </a:spcAft>
        <a:defRPr sz="3800">
          <a:solidFill>
            <a:schemeClr val="tx1"/>
          </a:solidFill>
          <a:latin typeface="Calibri" pitchFamily="34" charset="0"/>
        </a:defRPr>
      </a:lvl4pPr>
      <a:lvl5pPr algn="ctr" defTabSz="1071563" rtl="0" eaLnBrk="0" fontAlgn="base" hangingPunct="0">
        <a:spcBef>
          <a:spcPct val="0"/>
        </a:spcBef>
        <a:spcAft>
          <a:spcPct val="0"/>
        </a:spcAft>
        <a:defRPr sz="3800">
          <a:solidFill>
            <a:schemeClr val="tx1"/>
          </a:solidFill>
          <a:latin typeface="Calibri" pitchFamily="34" charset="0"/>
        </a:defRPr>
      </a:lvl5pPr>
      <a:lvl6pPr marL="457200" algn="ctr" defTabSz="1071563" rtl="0" fontAlgn="base">
        <a:spcBef>
          <a:spcPct val="0"/>
        </a:spcBef>
        <a:spcAft>
          <a:spcPct val="0"/>
        </a:spcAft>
        <a:defRPr sz="3800">
          <a:solidFill>
            <a:schemeClr val="tx1"/>
          </a:solidFill>
          <a:latin typeface="Calibri" pitchFamily="34" charset="0"/>
        </a:defRPr>
      </a:lvl6pPr>
      <a:lvl7pPr marL="914400" algn="ctr" defTabSz="1071563" rtl="0" fontAlgn="base">
        <a:spcBef>
          <a:spcPct val="0"/>
        </a:spcBef>
        <a:spcAft>
          <a:spcPct val="0"/>
        </a:spcAft>
        <a:defRPr sz="3800">
          <a:solidFill>
            <a:schemeClr val="tx1"/>
          </a:solidFill>
          <a:latin typeface="Calibri" pitchFamily="34" charset="0"/>
        </a:defRPr>
      </a:lvl7pPr>
      <a:lvl8pPr marL="1371600" algn="ctr" defTabSz="1071563" rtl="0" fontAlgn="base">
        <a:spcBef>
          <a:spcPct val="0"/>
        </a:spcBef>
        <a:spcAft>
          <a:spcPct val="0"/>
        </a:spcAft>
        <a:defRPr sz="3800">
          <a:solidFill>
            <a:schemeClr val="tx1"/>
          </a:solidFill>
          <a:latin typeface="Calibri" pitchFamily="34" charset="0"/>
        </a:defRPr>
      </a:lvl8pPr>
      <a:lvl9pPr marL="1828800" algn="ctr" defTabSz="1071563" rtl="0" fontAlgn="base">
        <a:spcBef>
          <a:spcPct val="0"/>
        </a:spcBef>
        <a:spcAft>
          <a:spcPct val="0"/>
        </a:spcAft>
        <a:defRPr sz="3800">
          <a:solidFill>
            <a:schemeClr val="tx1"/>
          </a:solidFill>
          <a:latin typeface="Calibri" pitchFamily="34" charset="0"/>
        </a:defRPr>
      </a:lvl9pPr>
    </p:titleStyle>
    <p:bodyStyle>
      <a:lvl1pPr marL="401638" indent="-401638" algn="l" defTabSz="1071563" rtl="0" eaLnBrk="0" fontAlgn="base" hangingPunct="0">
        <a:spcBef>
          <a:spcPct val="20000"/>
        </a:spcBef>
        <a:spcAft>
          <a:spcPct val="0"/>
        </a:spcAft>
        <a:buFont typeface="Arial" charset="0"/>
        <a:buChar char="•"/>
        <a:defRPr sz="2300" kern="1200">
          <a:solidFill>
            <a:schemeClr val="tx1"/>
          </a:solidFill>
          <a:latin typeface="+mn-lt"/>
          <a:ea typeface="+mn-ea"/>
          <a:cs typeface="+mn-cs"/>
        </a:defRPr>
      </a:lvl1pPr>
      <a:lvl2pPr marL="871538" indent="-334963" algn="l" defTabSz="1071563"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1339850" indent="-266700" algn="l" defTabSz="1071563" rtl="0" eaLnBrk="0" fontAlgn="base" hangingPunct="0">
        <a:spcBef>
          <a:spcPct val="20000"/>
        </a:spcBef>
        <a:spcAft>
          <a:spcPct val="0"/>
        </a:spcAft>
        <a:buFont typeface="Arial" charset="0"/>
        <a:buChar char="•"/>
        <a:defRPr sz="1900" kern="1200">
          <a:solidFill>
            <a:schemeClr val="tx1"/>
          </a:solidFill>
          <a:latin typeface="+mn-lt"/>
          <a:ea typeface="+mn-ea"/>
          <a:cs typeface="+mn-cs"/>
        </a:defRPr>
      </a:lvl3pPr>
      <a:lvl4pPr marL="1876425" indent="-266700" algn="l" defTabSz="1071563"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413000" indent="-266700" algn="l" defTabSz="1071563"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950380"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Footer Placeholder 4"/>
          <p:cNvSpPr>
            <a:spLocks noGrp="1"/>
          </p:cNvSpPr>
          <p:nvPr>
            <p:ph type="ftr" sz="quarter" idx="3"/>
          </p:nvPr>
        </p:nvSpPr>
        <p:spPr>
          <a:xfrm>
            <a:off x="1331641" y="4700784"/>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6" name="Slide Number Placeholder 5"/>
          <p:cNvSpPr>
            <a:spLocks noGrp="1"/>
          </p:cNvSpPr>
          <p:nvPr>
            <p:ph type="sldNum" sz="quarter" idx="4"/>
          </p:nvPr>
        </p:nvSpPr>
        <p:spPr>
          <a:xfrm>
            <a:off x="6084167" y="4700784"/>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8" name="Picture 2" descr="\\net1.cec.eu.int\GROW\I\3\Common-I3\12 COMMUNICATION\Graphic material\Copernicus taglines\Europe's eye on Earth\website\LOGO CE_horizontal_EN_quadri.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732241" y="4659982"/>
            <a:ext cx="1036779" cy="2719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net1.cec.eu.int\GROW\I\3\Common-I3\12 COMMUNICATION\Graphic material\Copernicus taglines\Europe's eye on Earth\website\Copernicus vecto def  Europe's eyes on Earth.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884369" y="4659983"/>
            <a:ext cx="781933" cy="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713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ctr" defTabSz="914378" rtl="0" eaLnBrk="1" latinLnBrk="0" hangingPunct="1">
        <a:spcBef>
          <a:spcPct val="0"/>
        </a:spcBef>
        <a:buNone/>
        <a:defRPr sz="3200" b="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11/23/2022</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5940152" y="4610776"/>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userDrawn="1"/>
        </p:nvPicPr>
        <p:blipFill>
          <a:blip r:embed="rId11"/>
          <a:stretch>
            <a:fillRect/>
          </a:stretch>
        </p:blipFill>
        <p:spPr>
          <a:xfrm>
            <a:off x="6004051" y="4746177"/>
            <a:ext cx="823500" cy="141500"/>
          </a:xfrm>
          <a:prstGeom prst="rect">
            <a:avLst/>
          </a:prstGeom>
        </p:spPr>
      </p:pic>
    </p:spTree>
    <p:extLst>
      <p:ext uri="{BB962C8B-B14F-4D97-AF65-F5344CB8AC3E}">
        <p14:creationId xmlns:p14="http://schemas.microsoft.com/office/powerpoint/2010/main" val="3035328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035"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4036" name="Picture 2"/>
          <p:cNvPicPr>
            <a:picLocks noChangeAspect="1" noChangeArrowheads="1"/>
          </p:cNvPicPr>
          <p:nvPr userDrawn="1"/>
        </p:nvPicPr>
        <p:blipFill>
          <a:blip r:embed="rId11"/>
          <a:srcRect/>
          <a:stretch>
            <a:fillRect/>
          </a:stretch>
        </p:blipFill>
        <p:spPr bwMode="auto">
          <a:xfrm>
            <a:off x="6837363" y="4610100"/>
            <a:ext cx="2038350" cy="409575"/>
          </a:xfrm>
          <a:prstGeom prst="rect">
            <a:avLst/>
          </a:prstGeom>
          <a:noFill/>
          <a:ln w="9525">
            <a:noFill/>
            <a:miter lim="800000"/>
            <a:headEnd/>
            <a:tailEnd/>
          </a:ln>
        </p:spPr>
      </p:pic>
      <p:sp>
        <p:nvSpPr>
          <p:cNvPr id="8" name="Footer Placeholder 4"/>
          <p:cNvSpPr>
            <a:spLocks noGrp="1"/>
          </p:cNvSpPr>
          <p:nvPr>
            <p:ph type="ftr" sz="quarter" idx="3"/>
          </p:nvPr>
        </p:nvSpPr>
        <p:spPr>
          <a:xfrm>
            <a:off x="1331913" y="4700588"/>
            <a:ext cx="4608512" cy="274637"/>
          </a:xfrm>
          <a:prstGeom prst="rect">
            <a:avLst/>
          </a:prstGeom>
        </p:spPr>
        <p:txBody>
          <a:bodyPr vert="horz" lIns="91440" tIns="45720" rIns="91440" bIns="45720" rtlCol="0" anchor="ctr"/>
          <a:lstStyle>
            <a:lvl1pPr algn="l" fontAlgn="auto">
              <a:spcBef>
                <a:spcPts val="0"/>
              </a:spcBef>
              <a:spcAft>
                <a:spcPts val="0"/>
              </a:spcAft>
              <a:defRPr sz="1000" cap="all" baseline="0">
                <a:solidFill>
                  <a:srgbClr val="898989"/>
                </a:solidFill>
                <a:latin typeface="+mn-lt"/>
              </a:defRPr>
            </a:lvl1pPr>
          </a:lstStyle>
          <a:p>
            <a:pPr>
              <a:defRPr/>
            </a:pPr>
            <a:endParaRPr lang="en-US"/>
          </a:p>
        </p:txBody>
      </p:sp>
      <p:sp>
        <p:nvSpPr>
          <p:cNvPr id="9" name="Slide Number Placeholder 5"/>
          <p:cNvSpPr>
            <a:spLocks noGrp="1"/>
          </p:cNvSpPr>
          <p:nvPr>
            <p:ph type="sldNum" sz="quarter" idx="4"/>
          </p:nvPr>
        </p:nvSpPr>
        <p:spPr>
          <a:xfrm>
            <a:off x="6084888" y="4700588"/>
            <a:ext cx="409575" cy="274637"/>
          </a:xfrm>
          <a:prstGeom prst="rect">
            <a:avLst/>
          </a:prstGeom>
        </p:spPr>
        <p:txBody>
          <a:bodyPr vert="horz" lIns="91440" tIns="45720" rIns="91440" bIns="45720" rtlCol="0" anchor="ctr"/>
          <a:lstStyle>
            <a:lvl1pPr algn="r" fontAlgn="auto">
              <a:spcBef>
                <a:spcPts val="0"/>
              </a:spcBef>
              <a:spcAft>
                <a:spcPts val="0"/>
              </a:spcAft>
              <a:defRPr sz="1000" cap="all" baseline="0">
                <a:solidFill>
                  <a:srgbClr val="898989"/>
                </a:solidFill>
                <a:latin typeface="+mn-lt"/>
              </a:defRPr>
            </a:lvl1pPr>
          </a:lstStyle>
          <a:p>
            <a:pPr>
              <a:defRPr/>
            </a:pPr>
            <a:fld id="{7508CED1-D2B6-4C18-BC4B-93D33C3DE517}" type="slidenum">
              <a:rPr lang="en-US"/>
              <a:pPr>
                <a:defRPr/>
              </a:pPr>
              <a:t>‹#›</a:t>
            </a:fld>
            <a:endParaRPr lang="en-US"/>
          </a:p>
        </p:txBody>
      </p:sp>
    </p:spTree>
    <p:extLst>
      <p:ext uri="{BB962C8B-B14F-4D97-AF65-F5344CB8AC3E}">
        <p14:creationId xmlns:p14="http://schemas.microsoft.com/office/powerpoint/2010/main" val="32601448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Lst>
  <p:hf hdr="0" ftr="0" dt="0"/>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defRPr>
      </a:lvl2pPr>
      <a:lvl3pPr algn="ctr" rtl="0" eaLnBrk="0" fontAlgn="base" hangingPunct="0">
        <a:spcBef>
          <a:spcPct val="0"/>
        </a:spcBef>
        <a:spcAft>
          <a:spcPct val="0"/>
        </a:spcAft>
        <a:defRPr sz="3200">
          <a:solidFill>
            <a:schemeClr val="tx1"/>
          </a:solidFill>
          <a:latin typeface="Calibri" pitchFamily="34" charset="0"/>
        </a:defRPr>
      </a:lvl3pPr>
      <a:lvl4pPr algn="ctr" rtl="0" eaLnBrk="0" fontAlgn="base" hangingPunct="0">
        <a:spcBef>
          <a:spcPct val="0"/>
        </a:spcBef>
        <a:spcAft>
          <a:spcPct val="0"/>
        </a:spcAft>
        <a:defRPr sz="3200">
          <a:solidFill>
            <a:schemeClr val="tx1"/>
          </a:solidFill>
          <a:latin typeface="Calibri" pitchFamily="34" charset="0"/>
        </a:defRPr>
      </a:lvl4pPr>
      <a:lvl5pPr algn="ctr" rtl="0" eaLnBrk="0" fontAlgn="base" hangingPunct="0">
        <a:spcBef>
          <a:spcPct val="0"/>
        </a:spcBef>
        <a:spcAft>
          <a:spcPct val="0"/>
        </a:spcAft>
        <a:defRPr sz="3200">
          <a:solidFill>
            <a:schemeClr val="tx1"/>
          </a:solidFill>
          <a:latin typeface="Calibri" pitchFamily="34" charset="0"/>
        </a:defRPr>
      </a:lvl5pPr>
      <a:lvl6pPr marL="457200" algn="ctr" rtl="0" fontAlgn="base">
        <a:spcBef>
          <a:spcPct val="0"/>
        </a:spcBef>
        <a:spcAft>
          <a:spcPct val="0"/>
        </a:spcAft>
        <a:defRPr sz="3200">
          <a:solidFill>
            <a:schemeClr val="tx1"/>
          </a:solidFill>
          <a:latin typeface="Calibri" pitchFamily="34" charset="0"/>
        </a:defRPr>
      </a:lvl6pPr>
      <a:lvl7pPr marL="914400" algn="ctr" rtl="0" fontAlgn="base">
        <a:spcBef>
          <a:spcPct val="0"/>
        </a:spcBef>
        <a:spcAft>
          <a:spcPct val="0"/>
        </a:spcAft>
        <a:defRPr sz="3200">
          <a:solidFill>
            <a:schemeClr val="tx1"/>
          </a:solidFill>
          <a:latin typeface="Calibri" pitchFamily="34" charset="0"/>
        </a:defRPr>
      </a:lvl7pPr>
      <a:lvl8pPr marL="1371600" algn="ctr" rtl="0" fontAlgn="base">
        <a:spcBef>
          <a:spcPct val="0"/>
        </a:spcBef>
        <a:spcAft>
          <a:spcPct val="0"/>
        </a:spcAft>
        <a:defRPr sz="3200">
          <a:solidFill>
            <a:schemeClr val="tx1"/>
          </a:solidFill>
          <a:latin typeface="Calibri" pitchFamily="34" charset="0"/>
        </a:defRPr>
      </a:lvl8pPr>
      <a:lvl9pPr marL="1828800" algn="ctr" rtl="0" fontAlgn="base">
        <a:spcBef>
          <a:spcPct val="0"/>
        </a:spcBef>
        <a:spcAft>
          <a:spcPct val="0"/>
        </a:spcAft>
        <a:defRPr sz="32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pic>
        <p:nvPicPr>
          <p:cNvPr id="5" name="Imag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61399" y="4517318"/>
            <a:ext cx="2773297" cy="556266"/>
          </a:xfrm>
          <a:prstGeom prst="rect">
            <a:avLst/>
          </a:prstGeom>
        </p:spPr>
      </p:pic>
    </p:spTree>
    <p:extLst>
      <p:ext uri="{BB962C8B-B14F-4D97-AF65-F5344CB8AC3E}">
        <p14:creationId xmlns:p14="http://schemas.microsoft.com/office/powerpoint/2010/main" val="427088913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solidFill>
                  <a:prstClr val="black">
                    <a:tint val="75000"/>
                  </a:prstClr>
                </a:solidFill>
              </a:rPr>
              <a:pPr/>
              <a:t>11/23/2022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93317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933175"/>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6837247" y="4610264"/>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2499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xStyles>
    <p:titleStyle>
      <a:lvl1pPr algn="ctr" defTabSz="914378" rtl="0" eaLnBrk="1" latinLnBrk="0" hangingPunct="1">
        <a:spcBef>
          <a:spcPct val="0"/>
        </a:spcBef>
        <a:buNone/>
        <a:defRPr sz="32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1"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55" r:id="rId7"/>
    <p:sldLayoutId id="2147483756" r:id="rId8"/>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13"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3"/>
          </p:nvPr>
        </p:nvSpPr>
        <p:spPr>
          <a:xfrm>
            <a:off x="1331640" y="4700783"/>
            <a:ext cx="4608512" cy="273844"/>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dirty="0"/>
          </a:p>
        </p:txBody>
      </p:sp>
      <p:sp>
        <p:nvSpPr>
          <p:cNvPr id="9" name="Slide Number Placeholder 5"/>
          <p:cNvSpPr>
            <a:spLocks noGrp="1"/>
          </p:cNvSpPr>
          <p:nvPr>
            <p:ph type="sldNum" sz="quarter" idx="4"/>
          </p:nvPr>
        </p:nvSpPr>
        <p:spPr>
          <a:xfrm>
            <a:off x="6084167" y="4700783"/>
            <a:ext cx="410067" cy="273844"/>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14.xml"/><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126.xml"/><Relationship Id="rId5" Type="http://schemas.openxmlformats.org/officeDocument/2006/relationships/image" Target="../media/image122.png"/><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tiff"/><Relationship Id="rId4" Type="http://schemas.openxmlformats.org/officeDocument/2006/relationships/image" Target="../media/image125.png"/><Relationship Id="rId9" Type="http://schemas.openxmlformats.org/officeDocument/2006/relationships/image" Target="../media/image1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96.xml"/><Relationship Id="rId5" Type="http://schemas.openxmlformats.org/officeDocument/2006/relationships/image" Target="../media/image134.png"/><Relationship Id="rId4" Type="http://schemas.openxmlformats.org/officeDocument/2006/relationships/image" Target="../media/image1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9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6.xml"/><Relationship Id="rId1" Type="http://schemas.openxmlformats.org/officeDocument/2006/relationships/slideLayout" Target="../slideLayouts/slideLayout96.xml"/><Relationship Id="rId4" Type="http://schemas.openxmlformats.org/officeDocument/2006/relationships/image" Target="../media/image141.png"/></Relationships>
</file>

<file path=ppt/slides/_rels/slide1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emf"/><Relationship Id="rId2" Type="http://schemas.openxmlformats.org/officeDocument/2006/relationships/notesSlide" Target="../notesSlides/notesSlide17.xml"/><Relationship Id="rId1" Type="http://schemas.openxmlformats.org/officeDocument/2006/relationships/slideLayout" Target="../slideLayouts/slideLayout96.xml"/><Relationship Id="rId6" Type="http://schemas.openxmlformats.org/officeDocument/2006/relationships/image" Target="../media/image145.tiff"/><Relationship Id="rId5" Type="http://schemas.openxmlformats.org/officeDocument/2006/relationships/image" Target="../media/image144.jpeg"/><Relationship Id="rId4" Type="http://schemas.openxmlformats.org/officeDocument/2006/relationships/image" Target="../media/image143.jpeg"/></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0.xml.rels><?xml version="1.0" encoding="UTF-8" standalone="yes"?>
<Relationships xmlns="http://schemas.openxmlformats.org/package/2006/relationships"><Relationship Id="rId8" Type="http://schemas.openxmlformats.org/officeDocument/2006/relationships/hyperlink" Target="http://emergency.copernicus.eu/" TargetMode="External"/><Relationship Id="rId13" Type="http://schemas.openxmlformats.org/officeDocument/2006/relationships/image" Target="../media/image150.png"/><Relationship Id="rId3" Type="http://schemas.openxmlformats.org/officeDocument/2006/relationships/image" Target="../media/image147.jpeg"/><Relationship Id="rId7" Type="http://schemas.openxmlformats.org/officeDocument/2006/relationships/hyperlink" Target="http://marine.copernicus.eu/" TargetMode="External"/><Relationship Id="rId12" Type="http://schemas.openxmlformats.org/officeDocument/2006/relationships/image" Target="../media/image14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atmosphere.copernicus.eu/" TargetMode="External"/><Relationship Id="rId11" Type="http://schemas.openxmlformats.org/officeDocument/2006/relationships/hyperlink" Target="http://www.eumetcast.com/" TargetMode="External"/><Relationship Id="rId5" Type="http://schemas.openxmlformats.org/officeDocument/2006/relationships/hyperlink" Target="http://land.copernicus.eu/" TargetMode="External"/><Relationship Id="rId10" Type="http://schemas.openxmlformats.org/officeDocument/2006/relationships/image" Target="../media/image148.gif"/><Relationship Id="rId4" Type="http://schemas.openxmlformats.org/officeDocument/2006/relationships/hyperlink" Target="https://scihub.copernicus.eu/" TargetMode="External"/><Relationship Id="rId9" Type="http://schemas.openxmlformats.org/officeDocument/2006/relationships/hyperlink" Target="http://climate.copernicus.e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105.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emf"/><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119.xml"/><Relationship Id="rId5" Type="http://schemas.openxmlformats.org/officeDocument/2006/relationships/image" Target="../media/image110.jpe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635896" y="1491630"/>
            <a:ext cx="4680520" cy="108012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000" b="1" dirty="0" smtClean="0"/>
              <a:t>Copernicus </a:t>
            </a:r>
            <a:r>
              <a:rPr lang="en-US" sz="2000" b="1" dirty="0" smtClean="0"/>
              <a:t> - </a:t>
            </a:r>
          </a:p>
          <a:p>
            <a:pPr algn="ctr"/>
            <a:r>
              <a:rPr lang="en-US" sz="2000" b="1" dirty="0" smtClean="0"/>
              <a:t>European Union Earth Observation Data and Services - Overview</a:t>
            </a:r>
            <a:endParaRPr lang="en-US" sz="2200" b="1" dirty="0" smtClean="0"/>
          </a:p>
          <a:p>
            <a:pPr algn="ctr"/>
            <a:endParaRPr lang="en-US" sz="2200" b="1" dirty="0"/>
          </a:p>
        </p:txBody>
      </p:sp>
      <p:sp>
        <p:nvSpPr>
          <p:cNvPr id="9" name="Subtitle 2"/>
          <p:cNvSpPr txBox="1">
            <a:spLocks/>
          </p:cNvSpPr>
          <p:nvPr/>
        </p:nvSpPr>
        <p:spPr>
          <a:xfrm>
            <a:off x="3842239" y="3086964"/>
            <a:ext cx="4511228" cy="121297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300" dirty="0" smtClean="0"/>
              <a:t>Astrid – Christina Koch</a:t>
            </a:r>
          </a:p>
          <a:p>
            <a:r>
              <a:rPr lang="en-US" sz="1300" dirty="0" smtClean="0"/>
              <a:t>International Relations </a:t>
            </a:r>
          </a:p>
          <a:p>
            <a:r>
              <a:rPr lang="en-US" sz="1300" dirty="0" smtClean="0"/>
              <a:t>Directorate-General for </a:t>
            </a:r>
            <a:r>
              <a:rPr lang="en-US" sz="1300" dirty="0" err="1" smtClean="0"/>
              <a:t>Defence</a:t>
            </a:r>
            <a:r>
              <a:rPr lang="en-US" sz="1300" dirty="0" smtClean="0"/>
              <a:t> Industry and Space</a:t>
            </a:r>
          </a:p>
          <a:p>
            <a:r>
              <a:rPr lang="en-US" sz="1300" b="1" dirty="0" smtClean="0"/>
              <a:t>OGS – 2 December 2022</a:t>
            </a:r>
            <a:endParaRPr lang="en-US" sz="2200" b="1" dirty="0"/>
          </a:p>
        </p:txBody>
      </p:sp>
    </p:spTree>
    <p:extLst>
      <p:ext uri="{BB962C8B-B14F-4D97-AF65-F5344CB8AC3E}">
        <p14:creationId xmlns:p14="http://schemas.microsoft.com/office/powerpoint/2010/main" val="198730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타원 32"/>
          <p:cNvSpPr/>
          <p:nvPr/>
        </p:nvSpPr>
        <p:spPr>
          <a:xfrm>
            <a:off x="21045" y="2095432"/>
            <a:ext cx="1886659" cy="1852664"/>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04150" y="838916"/>
            <a:ext cx="4257863" cy="4418298"/>
          </a:xfrm>
          <a:prstGeom prst="rect">
            <a:avLst/>
          </a:prstGeom>
          <a:noFill/>
          <a:ln>
            <a:noFill/>
          </a:ln>
          <a:effectLst/>
        </p:spPr>
      </p:pic>
      <p:sp>
        <p:nvSpPr>
          <p:cNvPr id="2" name="Title 1"/>
          <p:cNvSpPr>
            <a:spLocks noGrp="1"/>
          </p:cNvSpPr>
          <p:nvPr>
            <p:ph type="title"/>
          </p:nvPr>
        </p:nvSpPr>
        <p:spPr>
          <a:xfrm>
            <a:off x="727633" y="167075"/>
            <a:ext cx="7886700" cy="478993"/>
          </a:xfrm>
        </p:spPr>
        <p:txBody>
          <a:bodyPr>
            <a:normAutofit fontScale="90000"/>
          </a:bodyPr>
          <a:lstStyle/>
          <a:p>
            <a:r>
              <a:rPr lang="de-DE" sz="2700" dirty="0" smtClean="0"/>
              <a:t>CMEMS in </a:t>
            </a:r>
            <a:r>
              <a:rPr lang="de-DE" sz="2700" dirty="0" err="1" smtClean="0"/>
              <a:t>support</a:t>
            </a:r>
            <a:r>
              <a:rPr lang="de-DE" sz="2700" dirty="0" smtClean="0"/>
              <a:t> </a:t>
            </a:r>
            <a:r>
              <a:rPr lang="de-DE" sz="2700" dirty="0" err="1" smtClean="0"/>
              <a:t>of</a:t>
            </a:r>
            <a:r>
              <a:rPr lang="de-DE" sz="2700" dirty="0" smtClean="0"/>
              <a:t> </a:t>
            </a:r>
            <a:r>
              <a:rPr lang="de-DE" sz="2700" dirty="0" err="1" smtClean="0"/>
              <a:t>policies</a:t>
            </a:r>
            <a:r>
              <a:rPr lang="de-DE" sz="2700" dirty="0" smtClean="0"/>
              <a:t> </a:t>
            </a:r>
            <a:endParaRPr lang="de-DE" sz="2700" dirty="0"/>
          </a:p>
        </p:txBody>
      </p:sp>
      <p:sp>
        <p:nvSpPr>
          <p:cNvPr id="6" name="Slide Number Placeholder 5"/>
          <p:cNvSpPr>
            <a:spLocks noGrp="1"/>
          </p:cNvSpPr>
          <p:nvPr>
            <p:ph type="sldNum" sz="quarter" idx="4294967295"/>
          </p:nvPr>
        </p:nvSpPr>
        <p:spPr>
          <a:xfrm>
            <a:off x="6457950" y="460895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93A25-E8F6-4B0C-913F-8AE93DCF7F09}" type="slidenum">
              <a:rPr kumimoji="0" lang="de-DE" sz="1000" b="0" i="0" u="none" strike="noStrike" kern="1200" cap="all"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de-DE" sz="1000" b="0" i="0" u="none" strike="noStrike" kern="1200" cap="all"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Image 6"/>
          <p:cNvPicPr/>
          <p:nvPr/>
        </p:nvPicPr>
        <p:blipFill>
          <a:blip r:embed="rId3" cstate="email">
            <a:extLst>
              <a:ext uri="{28A0092B-C50C-407E-A947-70E740481C1C}">
                <a14:useLocalDpi xmlns:a14="http://schemas.microsoft.com/office/drawing/2010/main"/>
              </a:ext>
            </a:extLst>
          </a:blip>
          <a:stretch>
            <a:fillRect/>
          </a:stretch>
        </p:blipFill>
        <p:spPr>
          <a:xfrm>
            <a:off x="154374" y="2211764"/>
            <a:ext cx="1620000" cy="1620000"/>
          </a:xfrm>
          <a:prstGeom prst="ellipse">
            <a:avLst/>
          </a:prstGeom>
          <a:ln w="190500" cap="rnd">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 name="Freeform 6"/>
          <p:cNvSpPr/>
          <p:nvPr/>
        </p:nvSpPr>
        <p:spPr>
          <a:xfrm>
            <a:off x="683224" y="726364"/>
            <a:ext cx="5111447" cy="1485346"/>
          </a:xfrm>
          <a:custGeom>
            <a:avLst/>
            <a:gdLst>
              <a:gd name="connsiteX0" fmla="*/ 0 w 1340580"/>
              <a:gd name="connsiteY0" fmla="*/ 78205 h 782046"/>
              <a:gd name="connsiteX1" fmla="*/ 78205 w 1340580"/>
              <a:gd name="connsiteY1" fmla="*/ 0 h 782046"/>
              <a:gd name="connsiteX2" fmla="*/ 1262375 w 1340580"/>
              <a:gd name="connsiteY2" fmla="*/ 0 h 782046"/>
              <a:gd name="connsiteX3" fmla="*/ 1340580 w 1340580"/>
              <a:gd name="connsiteY3" fmla="*/ 78205 h 782046"/>
              <a:gd name="connsiteX4" fmla="*/ 1340580 w 1340580"/>
              <a:gd name="connsiteY4" fmla="*/ 703841 h 782046"/>
              <a:gd name="connsiteX5" fmla="*/ 1262375 w 1340580"/>
              <a:gd name="connsiteY5" fmla="*/ 782046 h 782046"/>
              <a:gd name="connsiteX6" fmla="*/ 78205 w 1340580"/>
              <a:gd name="connsiteY6" fmla="*/ 782046 h 782046"/>
              <a:gd name="connsiteX7" fmla="*/ 0 w 1340580"/>
              <a:gd name="connsiteY7" fmla="*/ 703841 h 782046"/>
              <a:gd name="connsiteX8" fmla="*/ 0 w 1340580"/>
              <a:gd name="connsiteY8" fmla="*/ 78205 h 7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580" h="782046">
                <a:moveTo>
                  <a:pt x="0" y="78205"/>
                </a:moveTo>
                <a:cubicBezTo>
                  <a:pt x="0" y="35014"/>
                  <a:pt x="35014" y="0"/>
                  <a:pt x="78205" y="0"/>
                </a:cubicBezTo>
                <a:lnTo>
                  <a:pt x="1262375" y="0"/>
                </a:lnTo>
                <a:cubicBezTo>
                  <a:pt x="1305566" y="0"/>
                  <a:pt x="1340580" y="35014"/>
                  <a:pt x="1340580" y="78205"/>
                </a:cubicBezTo>
                <a:lnTo>
                  <a:pt x="1340580" y="703841"/>
                </a:lnTo>
                <a:cubicBezTo>
                  <a:pt x="1340580" y="747032"/>
                  <a:pt x="1305566" y="782046"/>
                  <a:pt x="1262375" y="782046"/>
                </a:cubicBezTo>
                <a:lnTo>
                  <a:pt x="78205" y="782046"/>
                </a:lnTo>
                <a:cubicBezTo>
                  <a:pt x="35014" y="782046"/>
                  <a:pt x="0" y="747032"/>
                  <a:pt x="0" y="703841"/>
                </a:cubicBezTo>
                <a:lnTo>
                  <a:pt x="0" y="78205"/>
                </a:lnTo>
                <a:close/>
              </a:path>
            </a:pathLst>
          </a:cu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6245" tIns="76245" rIns="76245" bIns="76245"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600" b="1" i="0" u="none" strike="noStrike" kern="1200" cap="none" spc="0" normalizeH="0" baseline="0" noProof="0" dirty="0">
                <a:ln>
                  <a:noFill/>
                </a:ln>
                <a:solidFill>
                  <a:prstClr val="white">
                    <a:lumMod val="50000"/>
                  </a:prstClr>
                </a:solidFill>
                <a:effectLst/>
                <a:uLnTx/>
                <a:uFillTx/>
                <a:latin typeface="Calibri"/>
                <a:ea typeface="+mn-ea"/>
                <a:cs typeface="+mn-cs"/>
              </a:rPr>
              <a:t>ESSENTIAL OCEAN VARIABLES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200" b="0" i="0" u="none" strike="noStrike" kern="1200" cap="none" spc="0" normalizeH="0" baseline="0" noProof="0" dirty="0">
                <a:ln>
                  <a:noFill/>
                </a:ln>
                <a:solidFill>
                  <a:prstClr val="white">
                    <a:lumMod val="50000"/>
                  </a:prstClr>
                </a:solidFill>
                <a:effectLst/>
                <a:uLnTx/>
                <a:uFillTx/>
                <a:latin typeface="Calibri"/>
                <a:ea typeface="+mn-ea"/>
                <a:cs typeface="+mn-cs"/>
              </a:rPr>
              <a:t>Ocean state report - Ocean monitoring </a:t>
            </a:r>
            <a:r>
              <a:rPr kumimoji="0" lang="fr-FR" altLang="fr-FR" sz="1200" b="0" i="0" u="none" strike="noStrike" kern="1200" cap="none" spc="0" normalizeH="0" baseline="0" noProof="0" dirty="0" err="1">
                <a:ln>
                  <a:noFill/>
                </a:ln>
                <a:solidFill>
                  <a:prstClr val="white">
                    <a:lumMod val="50000"/>
                  </a:prstClr>
                </a:solidFill>
                <a:effectLst/>
                <a:uLnTx/>
                <a:uFillTx/>
                <a:latin typeface="Calibri"/>
                <a:ea typeface="+mn-ea"/>
                <a:cs typeface="+mn-cs"/>
              </a:rPr>
              <a:t>indicators</a:t>
            </a:r>
            <a:endParaRPr kumimoji="0" lang="fr-FR" altLang="fr-FR" sz="1200" b="0"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200" b="0"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fr-FR" sz="1200" b="1"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8" name="Freeform 37"/>
          <p:cNvSpPr/>
          <p:nvPr/>
        </p:nvSpPr>
        <p:spPr>
          <a:xfrm>
            <a:off x="6003869" y="-1141012"/>
            <a:ext cx="2531754" cy="1211418"/>
          </a:xfrm>
          <a:custGeom>
            <a:avLst/>
            <a:gdLst>
              <a:gd name="connsiteX0" fmla="*/ 0 w 2531754"/>
              <a:gd name="connsiteY0" fmla="*/ 121142 h 1211418"/>
              <a:gd name="connsiteX1" fmla="*/ 121142 w 2531754"/>
              <a:gd name="connsiteY1" fmla="*/ 0 h 1211418"/>
              <a:gd name="connsiteX2" fmla="*/ 2410612 w 2531754"/>
              <a:gd name="connsiteY2" fmla="*/ 0 h 1211418"/>
              <a:gd name="connsiteX3" fmla="*/ 2531754 w 2531754"/>
              <a:gd name="connsiteY3" fmla="*/ 121142 h 1211418"/>
              <a:gd name="connsiteX4" fmla="*/ 2531754 w 2531754"/>
              <a:gd name="connsiteY4" fmla="*/ 1090276 h 1211418"/>
              <a:gd name="connsiteX5" fmla="*/ 2410612 w 2531754"/>
              <a:gd name="connsiteY5" fmla="*/ 1211418 h 1211418"/>
              <a:gd name="connsiteX6" fmla="*/ 121142 w 2531754"/>
              <a:gd name="connsiteY6" fmla="*/ 1211418 h 1211418"/>
              <a:gd name="connsiteX7" fmla="*/ 0 w 2531754"/>
              <a:gd name="connsiteY7" fmla="*/ 1090276 h 1211418"/>
              <a:gd name="connsiteX8" fmla="*/ 0 w 2531754"/>
              <a:gd name="connsiteY8" fmla="*/ 121142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1754" h="1211418">
                <a:moveTo>
                  <a:pt x="0" y="121142"/>
                </a:moveTo>
                <a:cubicBezTo>
                  <a:pt x="0" y="54237"/>
                  <a:pt x="54237" y="0"/>
                  <a:pt x="121142" y="0"/>
                </a:cubicBezTo>
                <a:lnTo>
                  <a:pt x="2410612" y="0"/>
                </a:lnTo>
                <a:cubicBezTo>
                  <a:pt x="2477517" y="0"/>
                  <a:pt x="2531754" y="54237"/>
                  <a:pt x="2531754" y="121142"/>
                </a:cubicBezTo>
                <a:lnTo>
                  <a:pt x="2531754" y="1090276"/>
                </a:lnTo>
                <a:cubicBezTo>
                  <a:pt x="2531754" y="1157181"/>
                  <a:pt x="2477517" y="1211418"/>
                  <a:pt x="2410612" y="1211418"/>
                </a:cubicBezTo>
                <a:lnTo>
                  <a:pt x="121142" y="1211418"/>
                </a:lnTo>
                <a:cubicBezTo>
                  <a:pt x="54237" y="1211418"/>
                  <a:pt x="0" y="1157181"/>
                  <a:pt x="0" y="1090276"/>
                </a:cubicBezTo>
                <a:lnTo>
                  <a:pt x="0" y="121142"/>
                </a:lnTo>
                <a:close/>
              </a:path>
            </a:pathLst>
          </a:custGeom>
          <a:no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81201" tIns="81201" rIns="81201" bIns="812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fr-FR" sz="1400" b="1" i="0" u="none" strike="noStrike" kern="1200" cap="none" spc="0" normalizeH="0" baseline="0" noProof="0" dirty="0">
              <a:ln>
                <a:noFill/>
              </a:ln>
              <a:solidFill>
                <a:srgbClr val="5AC4DD">
                  <a:lumMod val="50000"/>
                </a:srgbClr>
              </a:solidFill>
              <a:effectLst/>
              <a:uLnTx/>
              <a:uFillTx/>
              <a:latin typeface="Calibri"/>
              <a:ea typeface="+mn-ea"/>
              <a:cs typeface="+mn-cs"/>
            </a:endParaRP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7633" y="2819680"/>
            <a:ext cx="864001" cy="842785"/>
          </a:xfrm>
          <a:prstGeom prst="ellipse">
            <a:avLst/>
          </a:prstGeom>
          <a:ln w="28575" cap="rnd">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13" name="Ellipse 14"/>
          <p:cNvSpPr/>
          <p:nvPr/>
        </p:nvSpPr>
        <p:spPr>
          <a:xfrm>
            <a:off x="3846369" y="2651575"/>
            <a:ext cx="1014621" cy="969255"/>
          </a:xfrm>
          <a:prstGeom prst="ellipse">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AC4DD">
                    <a:lumMod val="75000"/>
                  </a:srgbClr>
                </a:solidFill>
                <a:effectLst/>
                <a:uLnTx/>
                <a:uFillTx/>
                <a:latin typeface="Calibri"/>
                <a:ea typeface="+mn-ea"/>
                <a:cs typeface="+mn-cs"/>
              </a:rPr>
              <a:t>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5AC4DD">
                    <a:lumMod val="75000"/>
                  </a:srgbClr>
                </a:solidFill>
                <a:effectLst/>
                <a:uLnTx/>
                <a:uFillTx/>
                <a:latin typeface="Calibri"/>
                <a:ea typeface="+mn-ea"/>
                <a:cs typeface="+mn-cs"/>
              </a:rPr>
              <a:t>(</a:t>
            </a:r>
            <a:r>
              <a:rPr kumimoji="0" lang="fr-FR" sz="1000" b="0" i="0" u="none" strike="noStrike" kern="1200" cap="none" spc="0" normalizeH="0" baseline="0" noProof="0" dirty="0" err="1">
                <a:ln>
                  <a:noFill/>
                </a:ln>
                <a:solidFill>
                  <a:srgbClr val="5AC4DD">
                    <a:lumMod val="75000"/>
                  </a:srgbClr>
                </a:solidFill>
                <a:effectLst/>
                <a:uLnTx/>
                <a:uFillTx/>
                <a:latin typeface="Calibri"/>
                <a:ea typeface="+mn-ea"/>
                <a:cs typeface="+mn-cs"/>
              </a:rPr>
              <a:t>Sea</a:t>
            </a:r>
            <a:r>
              <a:rPr kumimoji="0" lang="fr-FR" sz="1000" b="0" i="0" u="none" strike="noStrike" kern="1200" cap="none" spc="0" normalizeH="0" baseline="0" noProof="0" dirty="0">
                <a:ln>
                  <a:noFill/>
                </a:ln>
                <a:solidFill>
                  <a:srgbClr val="5AC4DD">
                    <a:lumMod val="75000"/>
                  </a:srgbClr>
                </a:solidFill>
                <a:effectLst/>
                <a:uLnTx/>
                <a:uFillTx/>
                <a:latin typeface="Calibri"/>
                <a:ea typeface="+mn-ea"/>
                <a:cs typeface="+mn-cs"/>
              </a:rPr>
              <a:t> </a:t>
            </a:r>
            <a:r>
              <a:rPr kumimoji="0" lang="fr-FR" sz="1000" b="0" i="0" u="none" strike="noStrike" kern="1200" cap="none" spc="0" normalizeH="0" baseline="0" noProof="0" dirty="0" err="1">
                <a:ln>
                  <a:noFill/>
                </a:ln>
                <a:solidFill>
                  <a:srgbClr val="5AC4DD">
                    <a:lumMod val="75000"/>
                  </a:srgbClr>
                </a:solidFill>
                <a:effectLst/>
                <a:uLnTx/>
                <a:uFillTx/>
                <a:latin typeface="Calibri"/>
                <a:ea typeface="+mn-ea"/>
                <a:cs typeface="+mn-cs"/>
              </a:rPr>
              <a:t>Ice</a:t>
            </a:r>
            <a:r>
              <a:rPr kumimoji="0" lang="fr-FR" sz="1000" b="0" i="0" u="none" strike="noStrike" kern="1200" cap="none" spc="0" normalizeH="0" baseline="0" noProof="0" dirty="0">
                <a:ln>
                  <a:noFill/>
                </a:ln>
                <a:solidFill>
                  <a:srgbClr val="5AC4DD">
                    <a:lumMod val="75000"/>
                  </a:srgbClr>
                </a:solidFill>
                <a:effectLst/>
                <a:uLnTx/>
                <a:uFillTx/>
                <a:latin typeface="Calibri"/>
                <a:ea typeface="+mn-ea"/>
                <a:cs typeface="+mn-cs"/>
              </a:rPr>
              <a:t>)</a:t>
            </a:r>
          </a:p>
        </p:txBody>
      </p:sp>
      <p:sp>
        <p:nvSpPr>
          <p:cNvPr id="14" name="Ellipse 15"/>
          <p:cNvSpPr/>
          <p:nvPr/>
        </p:nvSpPr>
        <p:spPr>
          <a:xfrm>
            <a:off x="5090256" y="2651575"/>
            <a:ext cx="1014621" cy="969255"/>
          </a:xfrm>
          <a:prstGeom prst="ellipse">
            <a:avLst/>
          </a:prstGeom>
          <a:solidFill>
            <a:srgbClr val="92D050">
              <a:alpha val="90000"/>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a:ea typeface="+mn-ea"/>
                <a:cs typeface="+mn-cs"/>
              </a:rPr>
              <a:t>(</a:t>
            </a:r>
            <a:r>
              <a:rPr kumimoji="0" lang="fr-FR" sz="1000" b="0" i="0" u="none" strike="noStrike" kern="1200" cap="none" spc="0" normalizeH="0" baseline="0" noProof="0" dirty="0" err="1">
                <a:ln>
                  <a:noFill/>
                </a:ln>
                <a:solidFill>
                  <a:prstClr val="white"/>
                </a:solidFill>
                <a:effectLst/>
                <a:uLnTx/>
                <a:uFillTx/>
                <a:latin typeface="Calibri"/>
                <a:ea typeface="+mn-ea"/>
                <a:cs typeface="+mn-cs"/>
              </a:rPr>
              <a:t>Biogeochemistry</a:t>
            </a:r>
            <a:r>
              <a:rPr kumimoji="0" lang="fr-FR" sz="10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8" name="타원 32"/>
          <p:cNvSpPr/>
          <p:nvPr/>
        </p:nvSpPr>
        <p:spPr>
          <a:xfrm>
            <a:off x="1612192" y="2107123"/>
            <a:ext cx="1886659" cy="1852664"/>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타원 34"/>
          <p:cNvSpPr/>
          <p:nvPr/>
        </p:nvSpPr>
        <p:spPr>
          <a:xfrm>
            <a:off x="1772886" y="2323365"/>
            <a:ext cx="1517658" cy="1490313"/>
          </a:xfrm>
          <a:prstGeom prst="ellipse">
            <a:avLst/>
          </a:prstGeom>
          <a:gradFill>
            <a:gsLst>
              <a:gs pos="0">
                <a:schemeClr val="accent1"/>
              </a:gs>
              <a:gs pos="61000">
                <a:schemeClr val="tx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 name="도넛 35"/>
          <p:cNvSpPr/>
          <p:nvPr/>
        </p:nvSpPr>
        <p:spPr>
          <a:xfrm>
            <a:off x="1755031" y="2259077"/>
            <a:ext cx="1606933" cy="1577978"/>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528870" y="2413921"/>
            <a:ext cx="2053302" cy="10005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a:ea typeface="+mn-ea"/>
                <a:cs typeface="+mn-cs"/>
              </a:rPr>
              <a:t>Physics</a:t>
            </a:r>
            <a:r>
              <a:rPr kumimoji="0" lang="en-IE" sz="24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IE" altLang="ko-KR" sz="2400" b="1" i="0" u="none" strike="noStrike" kern="1200" cap="none" spc="0" normalizeH="0" baseline="0" noProof="0" dirty="0">
                <a:ln>
                  <a:noFill/>
                </a:ln>
                <a:solidFill>
                  <a:prstClr val="white"/>
                </a:solidFill>
                <a:effectLst/>
                <a:uLnTx/>
                <a:uFillTx/>
                <a:latin typeface="Arial" pitchFamily="34" charset="0"/>
                <a:ea typeface="HY헤드라인M" pitchFamily="18" charset="-127"/>
                <a:cs typeface="Arial" pitchFamily="34" charset="0"/>
              </a:rPr>
              <a:t>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100" b="0" i="0" u="none" strike="noStrike" kern="1200" cap="none" spc="0" normalizeH="0" baseline="0" noProof="0" dirty="0">
                <a:ln>
                  <a:noFill/>
                </a:ln>
                <a:solidFill>
                  <a:prstClr val="white"/>
                </a:solidFill>
                <a:effectLst/>
                <a:uLnTx/>
                <a:uFillTx/>
                <a:latin typeface="Calibri"/>
                <a:ea typeface="+mn-ea"/>
                <a:cs typeface="+mn-cs"/>
              </a:rPr>
              <a:t>Winds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100" b="0" i="0" u="none" strike="noStrike" kern="1200" cap="none" spc="0" normalizeH="0" baseline="0" noProof="0" dirty="0">
                <a:ln>
                  <a:noFill/>
                </a:ln>
                <a:solidFill>
                  <a:prstClr val="white"/>
                </a:solidFill>
                <a:effectLst/>
                <a:uLnTx/>
                <a:uFillTx/>
                <a:latin typeface="Calibri"/>
                <a:ea typeface="+mn-ea"/>
                <a:cs typeface="+mn-cs"/>
              </a:rPr>
              <a:t>Waves</a:t>
            </a: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타원 32"/>
          <p:cNvSpPr/>
          <p:nvPr/>
        </p:nvSpPr>
        <p:spPr>
          <a:xfrm>
            <a:off x="3238948" y="2107123"/>
            <a:ext cx="1886658" cy="1852664"/>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 name="타원 34"/>
          <p:cNvSpPr/>
          <p:nvPr/>
        </p:nvSpPr>
        <p:spPr>
          <a:xfrm>
            <a:off x="3399642" y="2323365"/>
            <a:ext cx="1517658" cy="1490313"/>
          </a:xfrm>
          <a:prstGeom prst="ellipse">
            <a:avLst/>
          </a:prstGeom>
          <a:gradFill>
            <a:gsLst>
              <a:gs pos="0">
                <a:schemeClr val="bg1"/>
              </a:gs>
              <a:gs pos="50000">
                <a:schemeClr val="bg1">
                  <a:lumMod val="97000"/>
                  <a:lumOff val="3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5AC4DD">
                  <a:lumMod val="50000"/>
                </a:srgbClr>
              </a:solidFill>
              <a:effectLst/>
              <a:uLnTx/>
              <a:uFillTx/>
              <a:latin typeface="Calibri"/>
              <a:ea typeface="+mn-ea"/>
              <a:cs typeface="+mn-cs"/>
            </a:endParaRPr>
          </a:p>
        </p:txBody>
      </p:sp>
      <p:sp>
        <p:nvSpPr>
          <p:cNvPr id="25" name="도넛 35"/>
          <p:cNvSpPr/>
          <p:nvPr/>
        </p:nvSpPr>
        <p:spPr>
          <a:xfrm>
            <a:off x="3381787" y="2259077"/>
            <a:ext cx="1606933" cy="1577978"/>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3155626" y="2798505"/>
            <a:ext cx="2053302" cy="10268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IE" altLang="ko-KR" sz="2400" b="1" i="0" u="none" strike="noStrike" kern="1200" cap="none" spc="0" normalizeH="0" baseline="0" noProof="0" dirty="0">
                <a:ln>
                  <a:noFill/>
                </a:ln>
                <a:solidFill>
                  <a:srgbClr val="5AC4DD">
                    <a:lumMod val="50000"/>
                  </a:srgbClr>
                </a:solidFill>
                <a:effectLst/>
                <a:uLnTx/>
                <a:uFillTx/>
                <a:latin typeface="Arial" pitchFamily="34" charset="0"/>
                <a:ea typeface="HY헤드라인M" pitchFamily="18" charset="-127"/>
                <a:cs typeface="Arial" pitchFamily="34" charset="0"/>
              </a:rPr>
              <a:t>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100" b="0" i="0" u="none" strike="noStrike" kern="1200" cap="none" spc="0" normalizeH="0" baseline="0" noProof="0" dirty="0">
                <a:ln>
                  <a:noFill/>
                </a:ln>
                <a:solidFill>
                  <a:srgbClr val="25408F">
                    <a:lumMod val="50000"/>
                  </a:srgbClr>
                </a:solidFill>
                <a:effectLst/>
                <a:uLnTx/>
                <a:uFillTx/>
                <a:latin typeface="Calibri"/>
                <a:ea typeface="+mn-ea"/>
                <a:cs typeface="+mn-cs"/>
              </a:rPr>
              <a:t>Sea-ice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100" b="0" i="0" u="none" strike="noStrike" kern="1200" cap="none" spc="0" normalizeH="0" baseline="0" noProof="0" dirty="0">
                <a:ln>
                  <a:noFill/>
                </a:ln>
                <a:solidFill>
                  <a:srgbClr val="25408F">
                    <a:lumMod val="50000"/>
                  </a:srgbClr>
                </a:solidFill>
                <a:effectLst/>
                <a:uLnTx/>
                <a:uFillTx/>
                <a:latin typeface="Calibri"/>
                <a:ea typeface="+mn-ea"/>
                <a:cs typeface="+mn-cs"/>
              </a:rPr>
              <a:t>icebergs</a:t>
            </a:r>
            <a:endParaRPr kumimoji="0" lang="en-US" sz="1100" b="0" i="0" u="none" strike="noStrike" kern="1200" cap="none" spc="0" normalizeH="0" baseline="0" noProof="0" dirty="0">
              <a:ln>
                <a:noFill/>
              </a:ln>
              <a:solidFill>
                <a:srgbClr val="25408F">
                  <a:lumMod val="50000"/>
                </a:srgbClr>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ko-KR" sz="2400" b="1" i="0" u="none" strike="noStrike" kern="1200" cap="none" spc="0" normalizeH="0" baseline="0" noProof="0" dirty="0">
              <a:ln>
                <a:noFill/>
              </a:ln>
              <a:solidFill>
                <a:srgbClr val="5AC4DD">
                  <a:lumMod val="50000"/>
                </a:srgbClr>
              </a:solidFill>
              <a:effectLst/>
              <a:uLnTx/>
              <a:uFillTx/>
              <a:latin typeface="Arial" pitchFamily="34" charset="0"/>
              <a:ea typeface="HY헤드라인M" pitchFamily="18" charset="-127"/>
              <a:cs typeface="Arial" pitchFamily="34" charset="0"/>
            </a:endParaRPr>
          </a:p>
        </p:txBody>
      </p:sp>
      <p:sp>
        <p:nvSpPr>
          <p:cNvPr id="28" name="타원 32"/>
          <p:cNvSpPr/>
          <p:nvPr/>
        </p:nvSpPr>
        <p:spPr>
          <a:xfrm>
            <a:off x="4887482" y="2107123"/>
            <a:ext cx="1886659" cy="1852664"/>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 name="타원 34"/>
          <p:cNvSpPr/>
          <p:nvPr/>
        </p:nvSpPr>
        <p:spPr>
          <a:xfrm>
            <a:off x="5104150" y="2302909"/>
            <a:ext cx="1517658" cy="1490313"/>
          </a:xfrm>
          <a:prstGeom prst="ellipse">
            <a:avLst/>
          </a:prstGeom>
          <a:gradFill>
            <a:gsLst>
              <a:gs pos="0">
                <a:srgbClr val="92D050"/>
              </a:gs>
              <a:gs pos="61000">
                <a:srgbClr val="339966"/>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 name="도넛 35"/>
          <p:cNvSpPr/>
          <p:nvPr/>
        </p:nvSpPr>
        <p:spPr>
          <a:xfrm>
            <a:off x="5030321" y="2259077"/>
            <a:ext cx="1606933" cy="1577978"/>
          </a:xfrm>
          <a:prstGeom prst="donut">
            <a:avLst>
              <a:gd name="adj" fmla="val 12407"/>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4822698" y="2431124"/>
            <a:ext cx="2053302" cy="987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a:ea typeface="+mn-ea"/>
                <a:cs typeface="+mn-cs"/>
              </a:rPr>
              <a:t>Biology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white"/>
                </a:solidFill>
                <a:effectLst/>
                <a:uLnTx/>
                <a:uFillTx/>
                <a:latin typeface="Calibri"/>
                <a:ea typeface="+mn-ea"/>
                <a:cs typeface="+mn-cs"/>
              </a:rPr>
              <a:t>Carbon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IE" altLang="ko-KR" sz="2400" b="1" i="0" u="none" strike="noStrike" kern="1200" cap="none" spc="0" normalizeH="0" baseline="0" noProof="0" dirty="0">
                <a:ln>
                  <a:noFill/>
                </a:ln>
                <a:solidFill>
                  <a:prstClr val="white"/>
                </a:solidFill>
                <a:effectLst/>
                <a:uLnTx/>
                <a:uFillTx/>
                <a:latin typeface="Arial" pitchFamily="34" charset="0"/>
                <a:ea typeface="HY헤드라인M" pitchFamily="18" charset="-127"/>
                <a:cs typeface="Arial" pitchFamily="34" charset="0"/>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prstClr val="white"/>
                </a:solidFill>
                <a:effectLst/>
                <a:uLnTx/>
                <a:uFillTx/>
                <a:latin typeface="Calibri"/>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prstClr val="white"/>
                </a:solidFill>
                <a:effectLst/>
                <a:uLnTx/>
                <a:uFillTx/>
                <a:latin typeface="Calibri"/>
                <a:ea typeface="+mn-ea"/>
                <a:cs typeface="+mn-cs"/>
              </a:rPr>
              <a:t>Optical properties</a:t>
            </a:r>
          </a:p>
        </p:txBody>
      </p:sp>
      <p:sp>
        <p:nvSpPr>
          <p:cNvPr id="5" name="TextBox 4"/>
          <p:cNvSpPr txBox="1"/>
          <p:nvPr/>
        </p:nvSpPr>
        <p:spPr>
          <a:xfrm>
            <a:off x="-440879" y="4011910"/>
            <a:ext cx="5876975"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srgbClr val="0B6192">
                    <a:lumMod val="50000"/>
                  </a:srgbClr>
                </a:solidFill>
                <a:effectLst/>
                <a:uLnTx/>
                <a:uFillTx/>
                <a:latin typeface="Berlin Sans FB" panose="020E0602020502020306" pitchFamily="34" charset="0"/>
                <a:ea typeface="+mn-ea"/>
                <a:cs typeface="+mn-cs"/>
              </a:rPr>
              <a:t>174 product lines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000" b="0" i="0" u="none" strike="noStrike" kern="1200" cap="none" spc="0" normalizeH="0" baseline="0" noProof="0" dirty="0">
              <a:ln>
                <a:noFill/>
              </a:ln>
              <a:solidFill>
                <a:srgbClr val="0B6192">
                  <a:lumMod val="50000"/>
                </a:srgbClr>
              </a:solidFill>
              <a:effectLst/>
              <a:uLnTx/>
              <a:uFillTx/>
              <a:latin typeface="Berlin Sans FB" panose="020E0602020502020306" pitchFamily="34" charset="0"/>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0" i="0" u="none" strike="noStrike" kern="1200" cap="none" spc="0" normalizeH="0" baseline="0" noProof="0" dirty="0" err="1">
                <a:ln>
                  <a:noFill/>
                </a:ln>
                <a:solidFill>
                  <a:prstClr val="white">
                    <a:lumMod val="50000"/>
                  </a:prstClr>
                </a:solidFill>
                <a:effectLst/>
                <a:uLnTx/>
                <a:uFillTx/>
                <a:latin typeface="Calibri"/>
                <a:ea typeface="+mn-ea"/>
                <a:cs typeface="+mn-cs"/>
              </a:rPr>
              <a:t>Past</a:t>
            </a:r>
            <a:r>
              <a:rPr kumimoji="0" lang="fr-FR" sz="1400" b="0" i="0" u="none" strike="noStrike" kern="1200" cap="none" spc="0" normalizeH="0" baseline="0" noProof="0" dirty="0">
                <a:ln>
                  <a:noFill/>
                </a:ln>
                <a:solidFill>
                  <a:prstClr val="white">
                    <a:lumMod val="50000"/>
                  </a:prstClr>
                </a:solidFill>
                <a:effectLst/>
                <a:uLnTx/>
                <a:uFillTx/>
                <a:latin typeface="Calibri"/>
                <a:ea typeface="+mn-ea"/>
                <a:cs typeface="+mn-cs"/>
              </a:rPr>
              <a:t> 45 </a:t>
            </a:r>
            <a:r>
              <a:rPr kumimoji="0" lang="fr-FR" sz="1400" b="0" i="0" u="none" strike="noStrike" kern="1200" cap="none" spc="0" normalizeH="0" baseline="0" noProof="0" dirty="0" err="1">
                <a:ln>
                  <a:noFill/>
                </a:ln>
                <a:solidFill>
                  <a:prstClr val="white">
                    <a:lumMod val="50000"/>
                  </a:prstClr>
                </a:solidFill>
                <a:effectLst/>
                <a:uLnTx/>
                <a:uFillTx/>
                <a:latin typeface="Calibri"/>
                <a:ea typeface="+mn-ea"/>
                <a:cs typeface="+mn-cs"/>
              </a:rPr>
              <a:t>years</a:t>
            </a:r>
            <a:r>
              <a:rPr kumimoji="0" lang="fr-FR" sz="1400" b="0" i="0" u="none" strike="noStrike" kern="1200" cap="none" spc="0" normalizeH="0" baseline="0" noProof="0" dirty="0">
                <a:ln>
                  <a:noFill/>
                </a:ln>
                <a:solidFill>
                  <a:prstClr val="white">
                    <a:lumMod val="50000"/>
                  </a:prstClr>
                </a:solidFill>
                <a:effectLst/>
                <a:uLnTx/>
                <a:uFillTx/>
                <a:latin typeface="Calibri"/>
                <a:ea typeface="+mn-ea"/>
                <a:cs typeface="+mn-cs"/>
              </a:rPr>
              <a:t> 	Daily / </a:t>
            </a:r>
            <a:r>
              <a:rPr kumimoji="0" lang="fr-FR" sz="1400" b="0" i="0" u="none" strike="noStrike" kern="1200" cap="none" spc="0" normalizeH="0" baseline="0" noProof="0" dirty="0" err="1">
                <a:ln>
                  <a:noFill/>
                </a:ln>
                <a:solidFill>
                  <a:prstClr val="white">
                    <a:lumMod val="50000"/>
                  </a:prstClr>
                </a:solidFill>
                <a:effectLst/>
                <a:uLnTx/>
                <a:uFillTx/>
                <a:latin typeface="Calibri"/>
                <a:ea typeface="+mn-ea"/>
                <a:cs typeface="+mn-cs"/>
              </a:rPr>
              <a:t>hourly</a:t>
            </a:r>
            <a:r>
              <a:rPr kumimoji="0" lang="fr-FR" sz="1400" b="0" i="0" u="none" strike="noStrike" kern="1200" cap="none" spc="0" normalizeH="0" baseline="0" noProof="0" dirty="0">
                <a:ln>
                  <a:noFill/>
                </a:ln>
                <a:solidFill>
                  <a:prstClr val="white">
                    <a:lumMod val="50000"/>
                  </a:prstClr>
                </a:solidFill>
                <a:effectLst/>
                <a:uLnTx/>
                <a:uFillTx/>
                <a:latin typeface="Calibri"/>
                <a:ea typeface="+mn-ea"/>
                <a:cs typeface="+mn-cs"/>
              </a:rPr>
              <a:t>	 2 to 10 </a:t>
            </a:r>
            <a:r>
              <a:rPr kumimoji="0" lang="fr-FR" sz="1400" b="0" i="0" u="none" strike="noStrike" kern="1200" cap="none" spc="0" normalizeH="0" baseline="0" noProof="0" dirty="0" err="1">
                <a:ln>
                  <a:noFill/>
                </a:ln>
                <a:solidFill>
                  <a:prstClr val="white">
                    <a:lumMod val="50000"/>
                  </a:prstClr>
                </a:solidFill>
                <a:effectLst/>
                <a:uLnTx/>
                <a:uFillTx/>
                <a:latin typeface="Calibri"/>
                <a:ea typeface="+mn-ea"/>
                <a:cs typeface="+mn-cs"/>
              </a:rPr>
              <a:t>days</a:t>
            </a:r>
            <a:r>
              <a:rPr kumimoji="0" lang="fr-FR" sz="1400" b="0" i="0" u="none" strike="noStrike" kern="1200" cap="none" spc="0" normalizeH="0" baseline="0" noProof="0" dirty="0">
                <a:ln>
                  <a:noFill/>
                </a:ln>
                <a:solidFill>
                  <a:prstClr val="white">
                    <a:lumMod val="50000"/>
                  </a:prstClr>
                </a:solidFill>
                <a:effectLst/>
                <a:uLnTx/>
                <a:uFillTx/>
                <a:latin typeface="Calibri"/>
                <a:ea typeface="+mn-ea"/>
                <a:cs typeface="+mn-cs"/>
              </a:rPr>
              <a:t> </a:t>
            </a:r>
            <a:r>
              <a:rPr kumimoji="0" lang="fr-FR" sz="1400" b="0" i="0" u="none" strike="noStrike" kern="1200" cap="none" spc="0" normalizeH="0" baseline="0" noProof="0" dirty="0" err="1">
                <a:ln>
                  <a:noFill/>
                </a:ln>
                <a:solidFill>
                  <a:prstClr val="white">
                    <a:lumMod val="50000"/>
                  </a:prstClr>
                </a:solidFill>
                <a:effectLst/>
                <a:uLnTx/>
                <a:uFillTx/>
                <a:latin typeface="Calibri"/>
                <a:ea typeface="+mn-ea"/>
                <a:cs typeface="+mn-cs"/>
              </a:rPr>
              <a:t>forecasted</a:t>
            </a:r>
            <a:endParaRPr kumimoji="0" lang="fr-FR" sz="1400" b="0" i="0" u="none" strike="noStrike" kern="1200" cap="none" spc="0" normalizeH="0" baseline="0" noProof="0" dirty="0">
              <a:ln>
                <a:noFill/>
              </a:ln>
              <a:solidFill>
                <a:prstClr val="white">
                  <a:lumMod val="50000"/>
                </a:prstClr>
              </a:solidFill>
              <a:effectLst/>
              <a:uLnTx/>
              <a:uFillTx/>
              <a:latin typeface="Calibri"/>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a:ln>
                  <a:noFill/>
                </a:ln>
                <a:solidFill>
                  <a:prstClr val="white">
                    <a:lumMod val="50000"/>
                  </a:prstClr>
                </a:solidFill>
                <a:effectLst/>
                <a:uLnTx/>
                <a:uFillTx/>
                <a:latin typeface="Calibri"/>
                <a:ea typeface="+mn-ea"/>
                <a:cs typeface="+mn-cs"/>
              </a:rPr>
              <a:t>	      2-7 km pan-EU  	     12 km global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B6192">
                  <a:lumMod val="50000"/>
                </a:srgbClr>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285580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areas and products examples</a:t>
            </a:r>
          </a:p>
        </p:txBody>
      </p:sp>
      <p:sp>
        <p:nvSpPr>
          <p:cNvPr id="6" name="Rectangle 5"/>
          <p:cNvSpPr/>
          <p:nvPr/>
        </p:nvSpPr>
        <p:spPr>
          <a:xfrm>
            <a:off x="4067944" y="928626"/>
            <a:ext cx="4536504" cy="612068"/>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Air Quality and Atmospheric Composition</a:t>
            </a:r>
          </a:p>
        </p:txBody>
      </p:sp>
      <p:sp>
        <p:nvSpPr>
          <p:cNvPr id="7" name="Rectangle 6"/>
          <p:cNvSpPr/>
          <p:nvPr/>
        </p:nvSpPr>
        <p:spPr>
          <a:xfrm>
            <a:off x="4067944" y="1693711"/>
            <a:ext cx="4536504" cy="612068"/>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Climate forcing</a:t>
            </a:r>
          </a:p>
        </p:txBody>
      </p:sp>
      <p:sp>
        <p:nvSpPr>
          <p:cNvPr id="8" name="Rectangle 7"/>
          <p:cNvSpPr/>
          <p:nvPr/>
        </p:nvSpPr>
        <p:spPr>
          <a:xfrm>
            <a:off x="4067944" y="2458796"/>
            <a:ext cx="4536504" cy="612068"/>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Ozone layer &amp; UV</a:t>
            </a:r>
          </a:p>
        </p:txBody>
      </p:sp>
      <p:sp>
        <p:nvSpPr>
          <p:cNvPr id="9" name="Rectangle 8"/>
          <p:cNvSpPr/>
          <p:nvPr/>
        </p:nvSpPr>
        <p:spPr>
          <a:xfrm>
            <a:off x="4067944" y="3223881"/>
            <a:ext cx="4536504" cy="612068"/>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Solar radiation</a:t>
            </a:r>
          </a:p>
        </p:txBody>
      </p:sp>
      <p:sp>
        <p:nvSpPr>
          <p:cNvPr id="10" name="Rectangle 9"/>
          <p:cNvSpPr/>
          <p:nvPr/>
        </p:nvSpPr>
        <p:spPr>
          <a:xfrm>
            <a:off x="4067944" y="3988966"/>
            <a:ext cx="4536504" cy="612068"/>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Emissions and surface fluxes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5606" y="3988966"/>
            <a:ext cx="828842" cy="61206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6035" y="3224540"/>
            <a:ext cx="864635" cy="6385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035" y="2440794"/>
            <a:ext cx="864636" cy="63723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6035" y="1671042"/>
            <a:ext cx="864637" cy="64449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6036" y="915566"/>
            <a:ext cx="868412" cy="642678"/>
          </a:xfrm>
          <a:prstGeom prst="rect">
            <a:avLst/>
          </a:prstGeom>
        </p:spPr>
      </p:pic>
      <p:sp>
        <p:nvSpPr>
          <p:cNvPr id="17" name="Slide Number Placeholder 1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000" b="0" i="0" u="none" strike="noStrike" kern="1200" cap="all"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all" spc="0" normalizeH="0" baseline="0" noProof="0">
              <a:ln>
                <a:noFill/>
              </a:ln>
              <a:solidFill>
                <a:srgbClr val="898989"/>
              </a:solidFill>
              <a:effectLst/>
              <a:uLnTx/>
              <a:uFillTx/>
              <a:latin typeface="Calibri"/>
              <a:ea typeface="+mn-ea"/>
              <a:cs typeface="+mn-cs"/>
            </a:endParaRPr>
          </a:p>
        </p:txBody>
      </p:sp>
      <p:sp>
        <p:nvSpPr>
          <p:cNvPr id="18" name="Rectangle 17"/>
          <p:cNvSpPr/>
          <p:nvPr/>
        </p:nvSpPr>
        <p:spPr>
          <a:xfrm>
            <a:off x="1547664" y="929791"/>
            <a:ext cx="2448273" cy="36712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Renewable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3729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3703-3D74-0F45-95C2-324F0384DCBF}"/>
              </a:ext>
            </a:extLst>
          </p:cNvPr>
          <p:cNvSpPr>
            <a:spLocks noGrp="1"/>
          </p:cNvSpPr>
          <p:nvPr>
            <p:ph type="title"/>
          </p:nvPr>
        </p:nvSpPr>
        <p:spPr/>
        <p:txBody>
          <a:bodyPr/>
          <a:lstStyle/>
          <a:p>
            <a:r>
              <a:rPr lang="en-US" spc="225" dirty="0">
                <a:latin typeface="Arial Narrow" panose="020B0604020202020204" pitchFamily="34" charset="0"/>
                <a:cs typeface="Arial Narrow" panose="020B0604020202020204" pitchFamily="34" charset="0"/>
              </a:rPr>
              <a:t>CAMS IN ACTION : CAMS COVID-19 MINISITE</a:t>
            </a:r>
          </a:p>
        </p:txBody>
      </p:sp>
      <p:pic>
        <p:nvPicPr>
          <p:cNvPr id="4" name="Picture 3">
            <a:extLst>
              <a:ext uri="{FF2B5EF4-FFF2-40B4-BE49-F238E27FC236}">
                <a16:creationId xmlns:a16="http://schemas.microsoft.com/office/drawing/2014/main" id="{276B013A-9657-7B41-BE43-36F6746E8E56}"/>
              </a:ext>
            </a:extLst>
          </p:cNvPr>
          <p:cNvPicPr>
            <a:picLocks noChangeAspect="1"/>
          </p:cNvPicPr>
          <p:nvPr/>
        </p:nvPicPr>
        <p:blipFill>
          <a:blip r:embed="rId2"/>
          <a:stretch>
            <a:fillRect/>
          </a:stretch>
        </p:blipFill>
        <p:spPr>
          <a:xfrm>
            <a:off x="4584494" y="1055606"/>
            <a:ext cx="2727020" cy="1350000"/>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BED078B6-CAD1-9440-98A8-D69A731BDA61}"/>
              </a:ext>
            </a:extLst>
          </p:cNvPr>
          <p:cNvPicPr>
            <a:picLocks noChangeAspect="1"/>
          </p:cNvPicPr>
          <p:nvPr/>
        </p:nvPicPr>
        <p:blipFill>
          <a:blip r:embed="rId3"/>
          <a:stretch>
            <a:fillRect/>
          </a:stretch>
        </p:blipFill>
        <p:spPr>
          <a:xfrm>
            <a:off x="4584494" y="2527900"/>
            <a:ext cx="2727020" cy="1350000"/>
          </a:xfrm>
          <a:prstGeom prst="rect">
            <a:avLst/>
          </a:prstGeom>
          <a:ln>
            <a:solidFill>
              <a:schemeClr val="bg1">
                <a:lumMod val="65000"/>
              </a:schemeClr>
            </a:solidFill>
          </a:ln>
        </p:spPr>
      </p:pic>
      <p:sp>
        <p:nvSpPr>
          <p:cNvPr id="17" name="Text Box 13">
            <a:extLst>
              <a:ext uri="{FF2B5EF4-FFF2-40B4-BE49-F238E27FC236}">
                <a16:creationId xmlns:a16="http://schemas.microsoft.com/office/drawing/2014/main" id="{B0240074-79EC-4943-A408-1CDEDD36FECD}"/>
              </a:ext>
            </a:extLst>
          </p:cNvPr>
          <p:cNvSpPr txBox="1">
            <a:spLocks noChangeArrowheads="1"/>
          </p:cNvSpPr>
          <p:nvPr/>
        </p:nvSpPr>
        <p:spPr bwMode="auto">
          <a:xfrm>
            <a:off x="7432527" y="1019263"/>
            <a:ext cx="185834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378" rtl="0" eaLnBrk="1" fontAlgn="auto" latinLnBrk="0" hangingPunct="1">
              <a:lnSpc>
                <a:spcPts val="1800"/>
              </a:lnSpc>
              <a:spcBef>
                <a:spcPct val="5000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Air pollution across Europe compared to 2017-2019 and as a function of lockdown measures.</a:t>
            </a:r>
          </a:p>
          <a:p>
            <a:pPr marL="257175" marR="0" lvl="0" indent="-257175" algn="l" defTabSz="914378" rtl="0" eaLnBrk="1" fontAlgn="auto" latinLnBrk="0" hangingPunct="1">
              <a:lnSpc>
                <a:spcPts val="1800"/>
              </a:lnSpc>
              <a:spcBef>
                <a:spcPct val="50000"/>
              </a:spcBef>
              <a:spcAft>
                <a:spcPts val="0"/>
              </a:spcAft>
              <a:buClrTx/>
              <a:buSzTx/>
              <a:buFontTx/>
              <a:buChar char="•"/>
              <a:tabLst/>
              <a:defRPr/>
            </a:pPr>
            <a:endParaRPr kumimoji="0" lang="en-GB" altLang="en-US" sz="1200"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
        <p:nvSpPr>
          <p:cNvPr id="19" name="Text Box 13">
            <a:extLst>
              <a:ext uri="{FF2B5EF4-FFF2-40B4-BE49-F238E27FC236}">
                <a16:creationId xmlns:a16="http://schemas.microsoft.com/office/drawing/2014/main" id="{45A24753-EF50-9B4D-8C3C-C15D84FEBADE}"/>
              </a:ext>
            </a:extLst>
          </p:cNvPr>
          <p:cNvSpPr txBox="1">
            <a:spLocks noChangeArrowheads="1"/>
          </p:cNvSpPr>
          <p:nvPr/>
        </p:nvSpPr>
        <p:spPr bwMode="auto">
          <a:xfrm>
            <a:off x="7432527" y="2461534"/>
            <a:ext cx="170173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378" rtl="0" eaLnBrk="1" fontAlgn="auto" latinLnBrk="0" hangingPunct="1">
              <a:lnSpc>
                <a:spcPts val="1800"/>
              </a:lnSpc>
              <a:spcBef>
                <a:spcPct val="5000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How consistent are surface and satellite measurements?</a:t>
            </a:r>
          </a:p>
          <a:p>
            <a:pPr marL="257175" marR="0" lvl="0" indent="-257175" algn="l" defTabSz="914378" rtl="0" eaLnBrk="1" fontAlgn="auto" latinLnBrk="0" hangingPunct="1">
              <a:lnSpc>
                <a:spcPts val="1800"/>
              </a:lnSpc>
              <a:spcBef>
                <a:spcPct val="50000"/>
              </a:spcBef>
              <a:spcAft>
                <a:spcPts val="0"/>
              </a:spcAft>
              <a:buClrTx/>
              <a:buSzTx/>
              <a:buFontTx/>
              <a:buChar char="•"/>
              <a:tabLst/>
              <a:defRPr/>
            </a:pPr>
            <a:endParaRPr kumimoji="0" lang="en-GB" altLang="en-US" sz="1200"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pic>
        <p:nvPicPr>
          <p:cNvPr id="12" name="Picture 11" descr="A screenshot of a cell phone&#10;&#10;Description automatically generated">
            <a:extLst>
              <a:ext uri="{FF2B5EF4-FFF2-40B4-BE49-F238E27FC236}">
                <a16:creationId xmlns:a16="http://schemas.microsoft.com/office/drawing/2014/main" id="{50271A75-220F-6948-B9DD-C25146333C7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300271" y="2527900"/>
            <a:ext cx="2160000" cy="1350000"/>
          </a:xfrm>
          <a:prstGeom prst="rect">
            <a:avLst/>
          </a:prstGeom>
          <a:ln>
            <a:solidFill>
              <a:schemeClr val="bg1">
                <a:lumMod val="65000"/>
              </a:schemeClr>
            </a:solidFill>
          </a:ln>
        </p:spPr>
      </p:pic>
      <p:pic>
        <p:nvPicPr>
          <p:cNvPr id="21" name="Picture 20" descr="A picture containing sitting, cake, girl, colorful&#10;&#10;Description automatically generated">
            <a:extLst>
              <a:ext uri="{FF2B5EF4-FFF2-40B4-BE49-F238E27FC236}">
                <a16:creationId xmlns:a16="http://schemas.microsoft.com/office/drawing/2014/main" id="{FBD5FCF4-199E-1842-B6AE-658CB25E87E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00271" y="1055606"/>
            <a:ext cx="2160000" cy="1350000"/>
          </a:xfrm>
          <a:prstGeom prst="rect">
            <a:avLst/>
          </a:prstGeom>
          <a:ln>
            <a:solidFill>
              <a:schemeClr val="bg1">
                <a:lumMod val="65000"/>
              </a:schemeClr>
            </a:solidFill>
          </a:ln>
        </p:spPr>
      </p:pic>
      <p:sp>
        <p:nvSpPr>
          <p:cNvPr id="22" name="Text Box 13">
            <a:extLst>
              <a:ext uri="{FF2B5EF4-FFF2-40B4-BE49-F238E27FC236}">
                <a16:creationId xmlns:a16="http://schemas.microsoft.com/office/drawing/2014/main" id="{62F22544-0E9C-9E4E-85D3-7E630D9B0A91}"/>
              </a:ext>
            </a:extLst>
          </p:cNvPr>
          <p:cNvSpPr txBox="1">
            <a:spLocks noChangeArrowheads="1"/>
          </p:cNvSpPr>
          <p:nvPr/>
        </p:nvSpPr>
        <p:spPr bwMode="auto">
          <a:xfrm>
            <a:off x="655642" y="1019263"/>
            <a:ext cx="152040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378" rtl="0" eaLnBrk="1" fontAlgn="auto" latinLnBrk="0" hangingPunct="1">
              <a:lnSpc>
                <a:spcPts val="1800"/>
              </a:lnSpc>
              <a:spcBef>
                <a:spcPct val="5000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Maps and animations of the latest situation in Europe.</a:t>
            </a:r>
          </a:p>
          <a:p>
            <a:pPr marL="257175" marR="0" lvl="0" indent="-257175" algn="r" defTabSz="914378" rtl="0" eaLnBrk="1" fontAlgn="auto" latinLnBrk="0" hangingPunct="1">
              <a:lnSpc>
                <a:spcPts val="1800"/>
              </a:lnSpc>
              <a:spcBef>
                <a:spcPct val="50000"/>
              </a:spcBef>
              <a:spcAft>
                <a:spcPts val="0"/>
              </a:spcAft>
              <a:buClrTx/>
              <a:buSzTx/>
              <a:buFontTx/>
              <a:buChar char="•"/>
              <a:tabLst/>
              <a:defRPr/>
            </a:pPr>
            <a:endParaRPr kumimoji="0" lang="en-GB" altLang="en-US" sz="1200"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
        <p:nvSpPr>
          <p:cNvPr id="23" name="Text Box 13">
            <a:extLst>
              <a:ext uri="{FF2B5EF4-FFF2-40B4-BE49-F238E27FC236}">
                <a16:creationId xmlns:a16="http://schemas.microsoft.com/office/drawing/2014/main" id="{9C3391DD-33CC-BA4B-9D97-52AC422980E5}"/>
              </a:ext>
            </a:extLst>
          </p:cNvPr>
          <p:cNvSpPr txBox="1">
            <a:spLocks noChangeArrowheads="1"/>
          </p:cNvSpPr>
          <p:nvPr/>
        </p:nvSpPr>
        <p:spPr bwMode="auto">
          <a:xfrm>
            <a:off x="474316" y="2489187"/>
            <a:ext cx="170173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378" rtl="0" eaLnBrk="1" fontAlgn="auto" latinLnBrk="0" hangingPunct="1">
              <a:lnSpc>
                <a:spcPts val="1800"/>
              </a:lnSpc>
              <a:spcBef>
                <a:spcPct val="5000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Forecast model estimate of reduction in air pollution is expected on a daily basis accounting for weather effects.</a:t>
            </a:r>
          </a:p>
          <a:p>
            <a:pPr marL="257175" marR="0" lvl="0" indent="-257175" algn="r" defTabSz="914378" rtl="0" eaLnBrk="1" fontAlgn="auto" latinLnBrk="0" hangingPunct="1">
              <a:lnSpc>
                <a:spcPts val="1800"/>
              </a:lnSpc>
              <a:spcBef>
                <a:spcPct val="50000"/>
              </a:spcBef>
              <a:spcAft>
                <a:spcPts val="0"/>
              </a:spcAft>
              <a:buClrTx/>
              <a:buSzTx/>
              <a:buFontTx/>
              <a:buChar char="•"/>
              <a:tabLst/>
              <a:defRPr/>
            </a:pPr>
            <a:endParaRPr kumimoji="0" lang="en-GB" altLang="en-US" sz="1200"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
        <p:nvSpPr>
          <p:cNvPr id="24" name="TextBox 23">
            <a:extLst>
              <a:ext uri="{FF2B5EF4-FFF2-40B4-BE49-F238E27FC236}">
                <a16:creationId xmlns:a16="http://schemas.microsoft.com/office/drawing/2014/main" id="{F6D50F49-0D1A-5144-873A-DC1655E12CCD}"/>
              </a:ext>
            </a:extLst>
          </p:cNvPr>
          <p:cNvSpPr txBox="1"/>
          <p:nvPr/>
        </p:nvSpPr>
        <p:spPr>
          <a:xfrm>
            <a:off x="1025808" y="587063"/>
            <a:ext cx="7697941"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Narrow" panose="020B0604020202020204" pitchFamily="34" charset="0"/>
              </a:rPr>
              <a:t>https://atmosphere.copernicus.eu/european-air-quality-information-support-covid-19-crisis</a:t>
            </a:r>
          </a:p>
        </p:txBody>
      </p:sp>
      <p:sp>
        <p:nvSpPr>
          <p:cNvPr id="25" name="TextBox 24">
            <a:extLst>
              <a:ext uri="{FF2B5EF4-FFF2-40B4-BE49-F238E27FC236}">
                <a16:creationId xmlns:a16="http://schemas.microsoft.com/office/drawing/2014/main" id="{246E401C-03A0-FF48-9314-B840895BEB26}"/>
              </a:ext>
            </a:extLst>
          </p:cNvPr>
          <p:cNvSpPr txBox="1"/>
          <p:nvPr/>
        </p:nvSpPr>
        <p:spPr>
          <a:xfrm>
            <a:off x="5875851" y="4035379"/>
            <a:ext cx="3220753" cy="78483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CAMS regional air quality forecasts: Météo-France, Ineris (FR)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CAMS COVID-19 scenario forecasts: Ineris (FR)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CAMS website: ECMWF</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 Box 13">
            <a:extLst>
              <a:ext uri="{FF2B5EF4-FFF2-40B4-BE49-F238E27FC236}">
                <a16:creationId xmlns:a16="http://schemas.microsoft.com/office/drawing/2014/main" id="{FC2E9204-42A9-754F-8EDA-2B6B0DCFB692}"/>
              </a:ext>
            </a:extLst>
          </p:cNvPr>
          <p:cNvSpPr txBox="1">
            <a:spLocks noChangeArrowheads="1"/>
          </p:cNvSpPr>
          <p:nvPr/>
        </p:nvSpPr>
        <p:spPr bwMode="auto">
          <a:xfrm>
            <a:off x="867705" y="4002645"/>
            <a:ext cx="4742878"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378" rtl="0" eaLnBrk="1" fontAlgn="auto" latinLnBrk="0" hangingPunct="1">
              <a:lnSpc>
                <a:spcPts val="1800"/>
              </a:lnSpc>
              <a:spcBef>
                <a:spcPct val="50000"/>
              </a:spcBef>
              <a:spcAft>
                <a:spcPts val="0"/>
              </a:spcAft>
              <a:buClrTx/>
              <a:buSzTx/>
              <a:buFontTx/>
              <a:buNone/>
              <a:tabLst/>
              <a:defRPr/>
            </a:pPr>
            <a:r>
              <a:rPr kumimoji="0" lang="en-GB" altLang="en-US" sz="15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CAMS currently contributes to a number of epidemiological studies trying to evaluate the links between air pollution and COVID-19 (effects of long- and short-term exposure; fine particulate matter as a potential vector in air for the virus?...)</a:t>
            </a:r>
          </a:p>
          <a:p>
            <a:pPr marL="257175" marR="0" lvl="0" indent="-257175" algn="l" defTabSz="914378" rtl="0" eaLnBrk="1" fontAlgn="auto" latinLnBrk="0" hangingPunct="1">
              <a:lnSpc>
                <a:spcPts val="1800"/>
              </a:lnSpc>
              <a:spcBef>
                <a:spcPct val="50000"/>
              </a:spcBef>
              <a:spcAft>
                <a:spcPts val="0"/>
              </a:spcAft>
              <a:buClrTx/>
              <a:buSzTx/>
              <a:buFontTx/>
              <a:buChar char="•"/>
              <a:tabLst/>
              <a:defRPr/>
            </a:pPr>
            <a:endParaRPr kumimoji="0" lang="en-GB" altLang="en-US" sz="1400" b="0" i="1" u="none" strike="noStrike" kern="1200" cap="none" spc="0" normalizeH="0" baseline="0" noProof="0" dirty="0">
              <a:ln>
                <a:noFill/>
              </a:ln>
              <a:solidFill>
                <a:srgbClr val="000000"/>
              </a:solidFill>
              <a:effectLst/>
              <a:uLnTx/>
              <a:uFillTx/>
              <a:latin typeface="Calibri"/>
              <a:ea typeface="+mn-ea"/>
              <a:cs typeface="Calibri" pitchFamily="34" charset="0"/>
            </a:endParaRPr>
          </a:p>
        </p:txBody>
      </p:sp>
    </p:spTree>
    <p:extLst>
      <p:ext uri="{BB962C8B-B14F-4D97-AF65-F5344CB8AC3E}">
        <p14:creationId xmlns:p14="http://schemas.microsoft.com/office/powerpoint/2010/main" val="2779963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2473003" y="1914914"/>
            <a:ext cx="4757387" cy="2537816"/>
          </a:xfrm>
        </p:spPr>
        <p:txBody>
          <a:bodyPr>
            <a:noAutofit/>
          </a:bodyPr>
          <a:lstStyle/>
          <a:p>
            <a:r>
              <a:rPr lang="en-US" sz="3200" dirty="0"/>
              <a:t>Copernicus Climate Change Service (C3S)</a:t>
            </a:r>
          </a:p>
          <a:p>
            <a:endParaRPr lang="en-US" sz="2400" dirty="0"/>
          </a:p>
        </p:txBody>
      </p:sp>
      <p:sp>
        <p:nvSpPr>
          <p:cNvPr id="3" name="Subtitle 5">
            <a:extLst>
              <a:ext uri="{FF2B5EF4-FFF2-40B4-BE49-F238E27FC236}">
                <a16:creationId xmlns:a16="http://schemas.microsoft.com/office/drawing/2014/main" id="{DEC09222-A7F1-B54F-A9C7-C1405985FE3F}"/>
              </a:ext>
            </a:extLst>
          </p:cNvPr>
          <p:cNvSpPr txBox="1">
            <a:spLocks/>
          </p:cNvSpPr>
          <p:nvPr/>
        </p:nvSpPr>
        <p:spPr>
          <a:xfrm>
            <a:off x="2549871" y="3003799"/>
            <a:ext cx="4680520" cy="115212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9751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09388-0C4F-1C4A-9987-B91D45C7ED7A}"/>
              </a:ext>
            </a:extLst>
          </p:cNvPr>
          <p:cNvSpPr>
            <a:spLocks noGrp="1"/>
          </p:cNvSpPr>
          <p:nvPr>
            <p:ph type="title"/>
          </p:nvPr>
        </p:nvSpPr>
        <p:spPr/>
        <p:txBody>
          <a:bodyPr/>
          <a:lstStyle/>
          <a:p>
            <a:r>
              <a:rPr lang="en-US" sz="2100" spc="0" dirty="0"/>
              <a:t>What is C3S?</a:t>
            </a:r>
          </a:p>
        </p:txBody>
      </p:sp>
      <p:pic>
        <p:nvPicPr>
          <p:cNvPr id="1026" name="Picture 2">
            <a:extLst>
              <a:ext uri="{FF2B5EF4-FFF2-40B4-BE49-F238E27FC236}">
                <a16:creationId xmlns:a16="http://schemas.microsoft.com/office/drawing/2014/main" id="{EC88E9F3-07FB-0341-A4EB-B74F9DEF29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2975" y="716776"/>
            <a:ext cx="7743825" cy="3789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46D199-85AF-B749-99AB-518ECDAD3BC2}"/>
              </a:ext>
            </a:extLst>
          </p:cNvPr>
          <p:cNvSpPr txBox="1"/>
          <p:nvPr/>
        </p:nvSpPr>
        <p:spPr>
          <a:xfrm>
            <a:off x="1403648" y="4710330"/>
            <a:ext cx="26098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62626"/>
                </a:solidFill>
                <a:effectLst/>
                <a:uLnTx/>
                <a:uFillTx/>
                <a:latin typeface="Calibri"/>
                <a:ea typeface="+mn-ea"/>
                <a:cs typeface="+mn-cs"/>
              </a:rPr>
              <a:t>cds.climate.copernicus.eu</a:t>
            </a:r>
            <a:endParaRPr kumimoji="0" lang="en-US" sz="1800" b="0" i="0" u="none" strike="noStrike" kern="1200" cap="none" spc="0" normalizeH="0" baseline="0" noProof="0" dirty="0">
              <a:ln>
                <a:noFill/>
              </a:ln>
              <a:solidFill>
                <a:srgbClr val="262626"/>
              </a:solidFill>
              <a:effectLst/>
              <a:uLnTx/>
              <a:uFillTx/>
              <a:latin typeface="Calibri"/>
              <a:ea typeface="+mn-ea"/>
              <a:cs typeface="+mn-cs"/>
            </a:endParaRPr>
          </a:p>
        </p:txBody>
      </p:sp>
    </p:spTree>
    <p:extLst>
      <p:ext uri="{BB962C8B-B14F-4D97-AF65-F5344CB8AC3E}">
        <p14:creationId xmlns:p14="http://schemas.microsoft.com/office/powerpoint/2010/main" val="253892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3755" y="235007"/>
            <a:ext cx="8357738" cy="277539"/>
          </a:xfrm>
        </p:spPr>
        <p:txBody>
          <a:bodyPr/>
          <a:lstStyle/>
          <a:p>
            <a:r>
              <a:rPr lang="en-US" spc="150" dirty="0"/>
              <a:t>C3S portfolio: Access to past, present and future climate information</a:t>
            </a:r>
          </a:p>
        </p:txBody>
      </p:sp>
      <p:grpSp>
        <p:nvGrpSpPr>
          <p:cNvPr id="5" name="Group 4"/>
          <p:cNvGrpSpPr/>
          <p:nvPr/>
        </p:nvGrpSpPr>
        <p:grpSpPr>
          <a:xfrm>
            <a:off x="948219" y="601976"/>
            <a:ext cx="3385407" cy="1480422"/>
            <a:chOff x="754546" y="659279"/>
            <a:chExt cx="3528392" cy="1609541"/>
          </a:xfrm>
          <a:effectLst>
            <a:outerShdw blurRad="50800" dist="38100" dir="2700000" algn="tl" rotWithShape="0">
              <a:prstClr val="black">
                <a:alpha val="40000"/>
              </a:prstClr>
            </a:outerShdw>
          </a:effectLst>
        </p:grpSpPr>
        <p:sp>
          <p:nvSpPr>
            <p:cNvPr id="2" name="Rectangle 1"/>
            <p:cNvSpPr/>
            <p:nvPr/>
          </p:nvSpPr>
          <p:spPr>
            <a:xfrm>
              <a:off x="754546" y="659279"/>
              <a:ext cx="3528392" cy="1609541"/>
            </a:xfrm>
            <a:prstGeom prst="rect">
              <a:avLst/>
            </a:prstGeom>
            <a:solidFill>
              <a:schemeClr val="bg1"/>
            </a:solidFill>
            <a:ln w="12700">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a:grpSpLocks noChangeAspect="1"/>
            </p:cNvGrpSpPr>
            <p:nvPr/>
          </p:nvGrpSpPr>
          <p:grpSpPr>
            <a:xfrm>
              <a:off x="840433" y="729770"/>
              <a:ext cx="3381361" cy="1441392"/>
              <a:chOff x="877898" y="685354"/>
              <a:chExt cx="7924432" cy="4144642"/>
            </a:xfrm>
          </p:grpSpPr>
          <p:sp>
            <p:nvSpPr>
              <p:cNvPr id="16" name="Oval 15"/>
              <p:cNvSpPr/>
              <p:nvPr/>
            </p:nvSpPr>
            <p:spPr>
              <a:xfrm>
                <a:off x="4572000" y="771551"/>
                <a:ext cx="423004" cy="4052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898" y="771550"/>
                <a:ext cx="3022643" cy="4052073"/>
              </a:xfrm>
              <a:prstGeom prst="rect">
                <a:avLst/>
              </a:prstGeom>
            </p:spPr>
          </p:pic>
          <p:sp>
            <p:nvSpPr>
              <p:cNvPr id="18" name="Triangle 17"/>
              <p:cNvSpPr/>
              <p:nvPr/>
            </p:nvSpPr>
            <p:spPr>
              <a:xfrm rot="5400000">
                <a:off x="2149921" y="2551932"/>
                <a:ext cx="4052071" cy="504057"/>
              </a:xfrm>
              <a:prstGeom prst="triangle">
                <a:avLst>
                  <a:gd name="adj" fmla="val 5131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rot="5400000">
                <a:off x="2828626" y="2496033"/>
                <a:ext cx="3964990" cy="601406"/>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00"/>
                    </a:solidFill>
                    <a:effectLst/>
                    <a:uLnTx/>
                    <a:uFillTx/>
                    <a:latin typeface="Calibri"/>
                    <a:ea typeface="+mn-ea"/>
                    <a:cs typeface="+mn-cs"/>
                  </a:rPr>
                  <a:t>Earth system models</a:t>
                </a:r>
              </a:p>
            </p:txBody>
          </p:sp>
          <p:pic>
            <p:nvPicPr>
              <p:cNvPr id="20" name="Picture 19" descr="climateindicators.png"/>
              <p:cNvPicPr>
                <a:picLocks noChangeAspect="1"/>
              </p:cNvPicPr>
              <p:nvPr/>
            </p:nvPicPr>
            <p:blipFill>
              <a:blip r:embed="rId4" cstate="print"/>
              <a:stretch>
                <a:fillRect/>
              </a:stretch>
            </p:blipFill>
            <p:spPr>
              <a:xfrm>
                <a:off x="5796136" y="685354"/>
                <a:ext cx="3006194" cy="3038524"/>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083"/>
              <a:stretch/>
            </p:blipFill>
            <p:spPr>
              <a:xfrm>
                <a:off x="5759582" y="3723876"/>
                <a:ext cx="3042748" cy="1009637"/>
              </a:xfrm>
              <a:prstGeom prst="rect">
                <a:avLst/>
              </a:prstGeom>
            </p:spPr>
          </p:pic>
          <p:cxnSp>
            <p:nvCxnSpPr>
              <p:cNvPr id="22" name="Straight Arrow Connector 21"/>
              <p:cNvCxnSpPr/>
              <p:nvPr/>
            </p:nvCxnSpPr>
            <p:spPr>
              <a:xfrm flipV="1">
                <a:off x="5053601" y="1329070"/>
                <a:ext cx="681968" cy="612876"/>
              </a:xfrm>
              <a:prstGeom prst="straightConnector1">
                <a:avLst/>
              </a:prstGeom>
              <a:ln w="317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099768" y="2281884"/>
                <a:ext cx="635802" cy="298827"/>
              </a:xfrm>
              <a:prstGeom prst="straightConnector1">
                <a:avLst/>
              </a:prstGeom>
              <a:ln w="317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099768" y="3135553"/>
                <a:ext cx="635802" cy="12260"/>
              </a:xfrm>
              <a:prstGeom prst="straightConnector1">
                <a:avLst/>
              </a:prstGeom>
              <a:ln w="317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053601" y="3675614"/>
                <a:ext cx="681968" cy="336296"/>
              </a:xfrm>
              <a:prstGeom prst="straightConnector1">
                <a:avLst/>
              </a:prstGeom>
              <a:ln w="317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7" name="Picture 26"/>
          <p:cNvPicPr>
            <a:picLocks noChangeAspect="1"/>
          </p:cNvPicPr>
          <p:nvPr/>
        </p:nvPicPr>
        <p:blipFill>
          <a:blip r:embed="rId6"/>
          <a:stretch>
            <a:fillRect/>
          </a:stretch>
        </p:blipFill>
        <p:spPr>
          <a:xfrm>
            <a:off x="639424" y="2122968"/>
            <a:ext cx="1903600" cy="1695032"/>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grpSp>
        <p:nvGrpSpPr>
          <p:cNvPr id="4" name="Group 3"/>
          <p:cNvGrpSpPr/>
          <p:nvPr/>
        </p:nvGrpSpPr>
        <p:grpSpPr>
          <a:xfrm>
            <a:off x="4913194" y="3415946"/>
            <a:ext cx="3830642" cy="1532068"/>
            <a:chOff x="4427984" y="2859783"/>
            <a:chExt cx="4716016" cy="1872208"/>
          </a:xfrm>
          <a:effectLst>
            <a:outerShdw blurRad="50800" dist="38100" dir="2700000" algn="tl" rotWithShape="0">
              <a:prstClr val="black">
                <a:alpha val="40000"/>
              </a:prstClr>
            </a:outerShdw>
          </a:effectLst>
        </p:grpSpPr>
        <p:sp>
          <p:nvSpPr>
            <p:cNvPr id="36" name="Rectangle 35"/>
            <p:cNvSpPr/>
            <p:nvPr/>
          </p:nvSpPr>
          <p:spPr>
            <a:xfrm>
              <a:off x="4427984" y="2859783"/>
              <a:ext cx="4716016" cy="1872208"/>
            </a:xfrm>
            <a:prstGeom prst="rect">
              <a:avLst/>
            </a:prstGeom>
            <a:solidFill>
              <a:schemeClr val="bg1"/>
            </a:solidFill>
            <a:ln w="12700">
              <a:solidFill>
                <a:srgbClr val="4A7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5556" y="2985158"/>
              <a:ext cx="1667258" cy="1667258"/>
            </a:xfrm>
            <a:prstGeom prst="rect">
              <a:avLst/>
            </a:prstGeom>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l="4255"/>
            <a:stretch/>
          </p:blipFill>
          <p:spPr>
            <a:xfrm>
              <a:off x="6328877" y="2954812"/>
              <a:ext cx="2765482" cy="1720626"/>
            </a:xfrm>
            <a:prstGeom prst="rect">
              <a:avLst/>
            </a:prstGeom>
          </p:spPr>
        </p:pic>
      </p:grpSp>
      <p:sp>
        <p:nvSpPr>
          <p:cNvPr id="33" name="TextBox 32"/>
          <p:cNvSpPr txBox="1"/>
          <p:nvPr/>
        </p:nvSpPr>
        <p:spPr>
          <a:xfrm>
            <a:off x="5548502" y="540426"/>
            <a:ext cx="3602396" cy="2031325"/>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Observations and climate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reanalyses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Seasonal forecast data and products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Climate model simulations</a:t>
            </a:r>
          </a:p>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Sectoral climate impact indicators</a:t>
            </a:r>
          </a:p>
        </p:txBody>
      </p:sp>
      <p:pic>
        <p:nvPicPr>
          <p:cNvPr id="7" name="Picture 6" descr="A close up of a brick wall&#10;&#10;Description automatically generated">
            <a:extLst>
              <a:ext uri="{FF2B5EF4-FFF2-40B4-BE49-F238E27FC236}">
                <a16:creationId xmlns:a16="http://schemas.microsoft.com/office/drawing/2014/main" id="{9E80A58E-55A3-BD40-B40F-7E1E36F0BB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4901" y="2184597"/>
            <a:ext cx="1903600" cy="1072142"/>
          </a:xfrm>
          <a:prstGeom prst="rect">
            <a:avLst/>
          </a:prstGeom>
        </p:spPr>
      </p:pic>
      <p:pic>
        <p:nvPicPr>
          <p:cNvPr id="6" name="Picture 5">
            <a:extLst>
              <a:ext uri="{FF2B5EF4-FFF2-40B4-BE49-F238E27FC236}">
                <a16:creationId xmlns:a16="http://schemas.microsoft.com/office/drawing/2014/main" id="{12C110DE-E129-954C-A0EE-F6080F71FB02}"/>
              </a:ext>
            </a:extLst>
          </p:cNvPr>
          <p:cNvPicPr>
            <a:picLocks noChangeAspect="1"/>
          </p:cNvPicPr>
          <p:nvPr/>
        </p:nvPicPr>
        <p:blipFill>
          <a:blip r:embed="rId10"/>
          <a:stretch>
            <a:fillRect/>
          </a:stretch>
        </p:blipFill>
        <p:spPr>
          <a:xfrm>
            <a:off x="2706162" y="3436080"/>
            <a:ext cx="2019074" cy="1818503"/>
          </a:xfrm>
          <a:prstGeom prst="rect">
            <a:avLst/>
          </a:prstGeom>
        </p:spPr>
      </p:pic>
      <p:sp>
        <p:nvSpPr>
          <p:cNvPr id="8" name="TextBox 7">
            <a:extLst>
              <a:ext uri="{FF2B5EF4-FFF2-40B4-BE49-F238E27FC236}">
                <a16:creationId xmlns:a16="http://schemas.microsoft.com/office/drawing/2014/main" id="{F5BEAAD0-2457-D24E-928F-66D18ED3FF35}"/>
              </a:ext>
            </a:extLst>
          </p:cNvPr>
          <p:cNvSpPr txBox="1"/>
          <p:nvPr/>
        </p:nvSpPr>
        <p:spPr>
          <a:xfrm>
            <a:off x="255896" y="3920089"/>
            <a:ext cx="2415314" cy="12464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62626"/>
                </a:solidFill>
                <a:effectLst/>
                <a:uLnTx/>
                <a:uFillTx/>
                <a:latin typeface="Calibri"/>
                <a:ea typeface="+mn-ea"/>
                <a:cs typeface="+mn-cs"/>
              </a:rPr>
              <a:t>One stop shop Climate Data 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262626"/>
                </a:solidFill>
                <a:effectLst/>
                <a:uLnTx/>
                <a:uFillTx/>
                <a:latin typeface="Calibri"/>
                <a:ea typeface="+mn-ea"/>
                <a:cs typeface="+mn-cs"/>
              </a:rPr>
              <a:t>65 000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262626"/>
                </a:solidFill>
                <a:effectLst/>
                <a:uLnTx/>
                <a:uFillTx/>
                <a:latin typeface="Calibri"/>
                <a:ea typeface="+mn-ea"/>
                <a:cs typeface="+mn-cs"/>
              </a:rPr>
              <a:t>60 </a:t>
            </a:r>
            <a:r>
              <a:rPr kumimoji="0" lang="en-US" sz="1500" b="0" i="1" u="none" strike="noStrike" kern="1200" cap="none" spc="0" normalizeH="0" baseline="0" noProof="0" dirty="0" err="1">
                <a:ln>
                  <a:noFill/>
                </a:ln>
                <a:solidFill>
                  <a:srgbClr val="262626"/>
                </a:solidFill>
                <a:effectLst/>
                <a:uLnTx/>
                <a:uFillTx/>
                <a:latin typeface="Calibri"/>
                <a:ea typeface="+mn-ea"/>
                <a:cs typeface="+mn-cs"/>
              </a:rPr>
              <a:t>Tbytes</a:t>
            </a:r>
            <a:r>
              <a:rPr kumimoji="0" lang="en-US" sz="1500" b="0" i="1" u="none" strike="noStrike" kern="1200" cap="none" spc="0" normalizeH="0" baseline="0" noProof="0" dirty="0">
                <a:ln>
                  <a:noFill/>
                </a:ln>
                <a:solidFill>
                  <a:srgbClr val="262626"/>
                </a:solidFill>
                <a:effectLst/>
                <a:uLnTx/>
                <a:uFillTx/>
                <a:latin typeface="Calibri"/>
                <a:ea typeface="+mn-ea"/>
                <a:cs typeface="+mn-cs"/>
              </a:rPr>
              <a:t>/day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262626"/>
                </a:solidFill>
                <a:effectLst/>
                <a:uLnTx/>
                <a:uFillTx/>
                <a:latin typeface="Calibri"/>
                <a:ea typeface="+mn-ea"/>
                <a:cs typeface="+mn-cs"/>
              </a:rPr>
              <a:t>&gt;80 datasets and 20 Apps</a:t>
            </a:r>
          </a:p>
        </p:txBody>
      </p:sp>
    </p:spTree>
    <p:extLst>
      <p:ext uri="{BB962C8B-B14F-4D97-AF65-F5344CB8AC3E}">
        <p14:creationId xmlns:p14="http://schemas.microsoft.com/office/powerpoint/2010/main" val="13807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2BE1441-8C13-4392-8391-0DB144F869B7}"/>
              </a:ext>
            </a:extLst>
          </p:cNvPr>
          <p:cNvSpPr>
            <a:spLocks noGrp="1"/>
          </p:cNvSpPr>
          <p:nvPr>
            <p:ph type="title"/>
          </p:nvPr>
        </p:nvSpPr>
        <p:spPr>
          <a:xfrm>
            <a:off x="867705" y="235007"/>
            <a:ext cx="7819096" cy="277539"/>
          </a:xfrm>
        </p:spPr>
        <p:txBody>
          <a:bodyPr/>
          <a:lstStyle/>
          <a:p>
            <a:r>
              <a:rPr lang="en-US" dirty="0"/>
              <a:t>ECVs in C3S (satellite data)</a:t>
            </a:r>
          </a:p>
        </p:txBody>
      </p:sp>
      <p:pic>
        <p:nvPicPr>
          <p:cNvPr id="3" name="Picture 2">
            <a:extLst>
              <a:ext uri="{FF2B5EF4-FFF2-40B4-BE49-F238E27FC236}">
                <a16:creationId xmlns:a16="http://schemas.microsoft.com/office/drawing/2014/main" id="{CFEF9C1F-C13A-43DF-AEC8-7F72862FD819}"/>
              </a:ext>
            </a:extLst>
          </p:cNvPr>
          <p:cNvPicPr/>
          <p:nvPr/>
        </p:nvPicPr>
        <p:blipFill rotWithShape="1">
          <a:blip r:embed="rId3">
            <a:extLst>
              <a:ext uri="{28A0092B-C50C-407E-A947-70E740481C1C}">
                <a14:useLocalDpi xmlns:a14="http://schemas.microsoft.com/office/drawing/2010/main" val="0"/>
              </a:ext>
            </a:extLst>
          </a:blip>
          <a:srcRect t="8560" r="62163" b="5173"/>
          <a:stretch/>
        </p:blipFill>
        <p:spPr bwMode="auto">
          <a:xfrm>
            <a:off x="903876" y="1127543"/>
            <a:ext cx="1932434" cy="3807968"/>
          </a:xfrm>
          <a:prstGeom prst="rect">
            <a:avLst/>
          </a:prstGeom>
          <a:noFill/>
          <a:ln>
            <a:noFill/>
          </a:ln>
        </p:spPr>
      </p:pic>
      <p:sp>
        <p:nvSpPr>
          <p:cNvPr id="73" name="TextBox 72">
            <a:extLst>
              <a:ext uri="{FF2B5EF4-FFF2-40B4-BE49-F238E27FC236}">
                <a16:creationId xmlns:a16="http://schemas.microsoft.com/office/drawing/2014/main" id="{9406C348-EF4E-4ABF-BB27-C8CE5BD584FB}"/>
              </a:ext>
            </a:extLst>
          </p:cNvPr>
          <p:cNvSpPr txBox="1"/>
          <p:nvPr/>
        </p:nvSpPr>
        <p:spPr>
          <a:xfrm>
            <a:off x="867705" y="682218"/>
            <a:ext cx="2126672" cy="438582"/>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Calibri"/>
                <a:ea typeface="+mn-ea"/>
                <a:cs typeface="Calibri"/>
              </a:rPr>
              <a:t>C3S supports 22 ECV services grouped in 5 thematic areas:</a:t>
            </a:r>
            <a:endParaRPr kumimoji="0" lang="en-GB" sz="12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74" name="Picture 73">
            <a:extLst>
              <a:ext uri="{FF2B5EF4-FFF2-40B4-BE49-F238E27FC236}">
                <a16:creationId xmlns:a16="http://schemas.microsoft.com/office/drawing/2014/main" id="{9C48F955-4ADE-4080-9391-C90059CB0E43}"/>
              </a:ext>
            </a:extLst>
          </p:cNvPr>
          <p:cNvPicPr>
            <a:picLocks noChangeAspect="1"/>
          </p:cNvPicPr>
          <p:nvPr/>
        </p:nvPicPr>
        <p:blipFill>
          <a:blip r:embed="rId4"/>
          <a:stretch>
            <a:fillRect/>
          </a:stretch>
        </p:blipFill>
        <p:spPr>
          <a:xfrm>
            <a:off x="6358498" y="3258731"/>
            <a:ext cx="2588240" cy="1365494"/>
          </a:xfrm>
          <a:prstGeom prst="rect">
            <a:avLst/>
          </a:prstGeom>
        </p:spPr>
      </p:pic>
      <p:sp>
        <p:nvSpPr>
          <p:cNvPr id="72" name="TextBox 71">
            <a:extLst>
              <a:ext uri="{FF2B5EF4-FFF2-40B4-BE49-F238E27FC236}">
                <a16:creationId xmlns:a16="http://schemas.microsoft.com/office/drawing/2014/main" id="{51659796-6A57-4940-B434-172A881FC201}"/>
              </a:ext>
            </a:extLst>
          </p:cNvPr>
          <p:cNvSpPr txBox="1"/>
          <p:nvPr/>
        </p:nvSpPr>
        <p:spPr>
          <a:xfrm>
            <a:off x="3066266" y="678819"/>
            <a:ext cx="5611287" cy="2146742"/>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C00000"/>
                </a:solidFill>
                <a:effectLst/>
                <a:uLnTx/>
                <a:uFillTx/>
                <a:latin typeface="Calibri" panose="020F0502020204030204"/>
                <a:ea typeface="+mn-ea"/>
                <a:cs typeface="+mn-cs"/>
              </a:rPr>
              <a:t>New ECV products published recently</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Global GPCP precipitation dataset with monthly means since 1979 and daily means since 1996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Tropospheric humidity profiles averaged monthly and zonally from 2006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Sea ice products (thickness/concentration/edge/type)  </a:t>
            </a:r>
            <a:endParaRPr kumimoji="0" lang="en-GB" sz="1200" b="0" i="0" u="none" strike="noStrike" kern="1200" cap="none" spc="0" normalizeH="0" baseline="0" noProof="0" dirty="0">
              <a:ln>
                <a:noFill/>
              </a:ln>
              <a:solidFill>
                <a:srgbClr val="000000"/>
              </a:solidFill>
              <a:effectLst/>
              <a:uLnTx/>
              <a:uFillTx/>
              <a:latin typeface="Calibri"/>
              <a:ea typeface="+mn-ea"/>
              <a:cs typeface="Calibri"/>
            </a:endParaRPr>
          </a:p>
          <a:p>
            <a:pPr marL="342900" marR="0" lvl="1"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C00000"/>
                </a:solidFill>
                <a:effectLst/>
                <a:uLnTx/>
                <a:uFillTx/>
                <a:latin typeface="Calibri"/>
                <a:ea typeface="+mn-ea"/>
                <a:cs typeface="Calibri"/>
              </a:rPr>
              <a:t>New data added constantly to the catalogue</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Calibri"/>
                <a:ea typeface="+mn-ea"/>
                <a:cs typeface="Calibri"/>
              </a:rPr>
              <a:t>S3-SLSTR extends Surface Radiation Budget CDR</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Calibri"/>
              </a:rPr>
              <a:t>New GOMOS data for Aerosols </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Calibri"/>
              </a:rPr>
              <a:t>Recent v5 of ocean colour added </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4">
            <a:extLst>
              <a:ext uri="{FF2B5EF4-FFF2-40B4-BE49-F238E27FC236}">
                <a16:creationId xmlns:a16="http://schemas.microsoft.com/office/drawing/2014/main" id="{F91DE554-8DF5-4882-86B2-1BA152CA7786}"/>
              </a:ext>
            </a:extLst>
          </p:cNvPr>
          <p:cNvPicPr>
            <a:picLocks noChangeAspect="1"/>
          </p:cNvPicPr>
          <p:nvPr/>
        </p:nvPicPr>
        <p:blipFill>
          <a:blip r:embed="rId5"/>
          <a:stretch>
            <a:fillRect/>
          </a:stretch>
        </p:blipFill>
        <p:spPr>
          <a:xfrm>
            <a:off x="6786562" y="1648147"/>
            <a:ext cx="2157413" cy="1368576"/>
          </a:xfrm>
          <a:prstGeom prst="rect">
            <a:avLst/>
          </a:prstGeom>
        </p:spPr>
      </p:pic>
      <p:sp>
        <p:nvSpPr>
          <p:cNvPr id="9" name="TextBox 8">
            <a:extLst>
              <a:ext uri="{FF2B5EF4-FFF2-40B4-BE49-F238E27FC236}">
                <a16:creationId xmlns:a16="http://schemas.microsoft.com/office/drawing/2014/main" id="{19B73F0A-5E27-4BC8-80B2-BC53626AFD11}"/>
              </a:ext>
            </a:extLst>
          </p:cNvPr>
          <p:cNvSpPr txBox="1"/>
          <p:nvPr/>
        </p:nvSpPr>
        <p:spPr>
          <a:xfrm>
            <a:off x="2994828" y="2864806"/>
            <a:ext cx="5611287" cy="1015663"/>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C00000"/>
                </a:solidFill>
                <a:effectLst/>
                <a:uLnTx/>
                <a:uFillTx/>
                <a:latin typeface="Calibri"/>
                <a:ea typeface="+mn-ea"/>
                <a:cs typeface="+mn-cs"/>
              </a:rPr>
              <a:t>Quality Assurance tab implemented for several ECVs (more to come) </a:t>
            </a:r>
            <a:endParaRPr kumimoji="0" lang="en-GB" sz="1350" b="1" i="0" u="none" strike="noStrike" kern="1200" cap="none" spc="0" normalizeH="0" baseline="0" noProof="0" dirty="0">
              <a:ln>
                <a:noFill/>
              </a:ln>
              <a:solidFill>
                <a:srgbClr val="C00000"/>
              </a:solidFill>
              <a:effectLst/>
              <a:uLnTx/>
              <a:uFillTx/>
              <a:latin typeface="Calibri"/>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Transparency / traceability</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Uncertainty quantification</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Fitness for purpose</a:t>
            </a:r>
            <a:endParaRPr kumimoji="0" lang="en-GB" sz="12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p:sp>
        <p:nvSpPr>
          <p:cNvPr id="10" name="TextBox 9">
            <a:extLst>
              <a:ext uri="{FF2B5EF4-FFF2-40B4-BE49-F238E27FC236}">
                <a16:creationId xmlns:a16="http://schemas.microsoft.com/office/drawing/2014/main" id="{797AFF78-4C9C-48F2-A0C4-C13F9376CF9A}"/>
              </a:ext>
            </a:extLst>
          </p:cNvPr>
          <p:cNvSpPr txBox="1"/>
          <p:nvPr/>
        </p:nvSpPr>
        <p:spPr>
          <a:xfrm>
            <a:off x="2994828" y="3793493"/>
            <a:ext cx="3189556" cy="1223412"/>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C00000"/>
                </a:solidFill>
                <a:effectLst/>
                <a:uLnTx/>
                <a:uFillTx/>
                <a:latin typeface="Calibri"/>
                <a:ea typeface="+mn-ea"/>
                <a:cs typeface="+mn-cs"/>
              </a:rPr>
              <a:t>Enhancement of individual ECV services continues</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Toolbox applications submitted and will be integrated to the catalogue entries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a:ea typeface="+mn-ea"/>
                <a:cs typeface="Calibri"/>
                <a:sym typeface="Wingdings" panose="05000000000000000000" pitchFamily="2" charset="2"/>
              </a:rPr>
              <a:t>ECV products tutorials added</a:t>
            </a:r>
            <a:endParaRPr kumimoji="0" lang="en-GB" sz="1200" b="0" i="0" u="none" strike="noStrike" kern="1200" cap="none" spc="0" normalizeH="0" baseline="0" noProof="0" dirty="0">
              <a:ln>
                <a:noFill/>
              </a:ln>
              <a:solidFill>
                <a:prstClr val="black"/>
              </a:solidFill>
              <a:effectLst/>
              <a:uLnTx/>
              <a:uFillTx/>
              <a:latin typeface="Calibri"/>
              <a:ea typeface="+mn-ea"/>
              <a:cs typeface="Calibri"/>
            </a:endParaRP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Further evolution of catalogue entries</a:t>
            </a:r>
          </a:p>
        </p:txBody>
      </p:sp>
    </p:spTree>
    <p:extLst>
      <p:ext uri="{BB962C8B-B14F-4D97-AF65-F5344CB8AC3E}">
        <p14:creationId xmlns:p14="http://schemas.microsoft.com/office/powerpoint/2010/main" val="4201125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automatically generated">
            <a:extLst>
              <a:ext uri="{FF2B5EF4-FFF2-40B4-BE49-F238E27FC236}">
                <a16:creationId xmlns:a16="http://schemas.microsoft.com/office/drawing/2014/main" id="{E03129C6-39B3-6642-A064-B299462B436E}"/>
              </a:ext>
            </a:extLst>
          </p:cNvPr>
          <p:cNvPicPr>
            <a:picLocks noChangeAspect="1"/>
          </p:cNvPicPr>
          <p:nvPr/>
        </p:nvPicPr>
        <p:blipFill rotWithShape="1">
          <a:blip r:embed="rId3">
            <a:extLst>
              <a:ext uri="{28A0092B-C50C-407E-A947-70E740481C1C}">
                <a14:useLocalDpi xmlns:a14="http://schemas.microsoft.com/office/drawing/2010/main" val="0"/>
              </a:ext>
            </a:extLst>
          </a:blip>
          <a:srcRect b="9553"/>
          <a:stretch/>
        </p:blipFill>
        <p:spPr>
          <a:xfrm>
            <a:off x="4773735" y="2965987"/>
            <a:ext cx="3793954" cy="1626224"/>
          </a:xfrm>
          <a:prstGeom prst="rect">
            <a:avLst/>
          </a:prstGeom>
        </p:spPr>
      </p:pic>
      <p:sp>
        <p:nvSpPr>
          <p:cNvPr id="2" name="Title 2">
            <a:extLst>
              <a:ext uri="{FF2B5EF4-FFF2-40B4-BE49-F238E27FC236}">
                <a16:creationId xmlns:a16="http://schemas.microsoft.com/office/drawing/2014/main" id="{52BE1441-8C13-4392-8391-0DB144F869B7}"/>
              </a:ext>
            </a:extLst>
          </p:cNvPr>
          <p:cNvSpPr>
            <a:spLocks noGrp="1"/>
          </p:cNvSpPr>
          <p:nvPr>
            <p:ph type="title"/>
          </p:nvPr>
        </p:nvSpPr>
        <p:spPr/>
        <p:txBody>
          <a:bodyPr/>
          <a:lstStyle/>
          <a:p>
            <a:r>
              <a:rPr lang="en-US" sz="2000" b="1" spc="0"/>
              <a:t>ECVs as climate indicators</a:t>
            </a:r>
          </a:p>
        </p:txBody>
      </p:sp>
      <p:pic>
        <p:nvPicPr>
          <p:cNvPr id="6" name="Picture 5">
            <a:extLst>
              <a:ext uri="{FF2B5EF4-FFF2-40B4-BE49-F238E27FC236}">
                <a16:creationId xmlns:a16="http://schemas.microsoft.com/office/drawing/2014/main" id="{7D03BCF6-E8E5-4C59-A7E6-7628C1E659AE}"/>
              </a:ext>
            </a:extLst>
          </p:cNvPr>
          <p:cNvPicPr>
            <a:picLocks noChangeAspect="1"/>
          </p:cNvPicPr>
          <p:nvPr/>
        </p:nvPicPr>
        <p:blipFill rotWithShape="1">
          <a:blip r:embed="rId4">
            <a:extLst>
              <a:ext uri="{28A0092B-C50C-407E-A947-70E740481C1C}">
                <a14:useLocalDpi xmlns:a14="http://schemas.microsoft.com/office/drawing/2010/main" val="0"/>
              </a:ext>
            </a:extLst>
          </a:blip>
          <a:srcRect b="58570"/>
          <a:stretch/>
        </p:blipFill>
        <p:spPr>
          <a:xfrm>
            <a:off x="864186" y="1085157"/>
            <a:ext cx="2027250" cy="1252511"/>
          </a:xfrm>
          <a:prstGeom prst="rect">
            <a:avLst/>
          </a:prstGeom>
        </p:spPr>
      </p:pic>
      <p:pic>
        <p:nvPicPr>
          <p:cNvPr id="10" name="Picture 9">
            <a:extLst>
              <a:ext uri="{FF2B5EF4-FFF2-40B4-BE49-F238E27FC236}">
                <a16:creationId xmlns:a16="http://schemas.microsoft.com/office/drawing/2014/main" id="{62D3EBE1-B439-4E00-8FF8-E216F055F1EB}"/>
              </a:ext>
            </a:extLst>
          </p:cNvPr>
          <p:cNvPicPr>
            <a:picLocks noChangeAspect="1"/>
          </p:cNvPicPr>
          <p:nvPr/>
        </p:nvPicPr>
        <p:blipFill rotWithShape="1">
          <a:blip r:embed="rId5">
            <a:extLst>
              <a:ext uri="{28A0092B-C50C-407E-A947-70E740481C1C}">
                <a14:useLocalDpi xmlns:a14="http://schemas.microsoft.com/office/drawing/2010/main" val="0"/>
              </a:ext>
            </a:extLst>
          </a:blip>
          <a:srcRect r="11995" b="26053"/>
          <a:stretch/>
        </p:blipFill>
        <p:spPr>
          <a:xfrm>
            <a:off x="923733" y="2681685"/>
            <a:ext cx="3091674" cy="2453050"/>
          </a:xfrm>
          <a:prstGeom prst="rect">
            <a:avLst/>
          </a:prstGeom>
        </p:spPr>
      </p:pic>
      <p:sp>
        <p:nvSpPr>
          <p:cNvPr id="13" name="Title 1">
            <a:extLst>
              <a:ext uri="{FF2B5EF4-FFF2-40B4-BE49-F238E27FC236}">
                <a16:creationId xmlns:a16="http://schemas.microsoft.com/office/drawing/2014/main" id="{0A46D16B-8CA2-4495-80F0-C48E18E3239D}"/>
              </a:ext>
            </a:extLst>
          </p:cNvPr>
          <p:cNvSpPr txBox="1">
            <a:spLocks/>
          </p:cNvSpPr>
          <p:nvPr/>
        </p:nvSpPr>
        <p:spPr>
          <a:xfrm>
            <a:off x="864186" y="551289"/>
            <a:ext cx="7819098" cy="389070"/>
          </a:xfrm>
          <a:prstGeom prst="rect">
            <a:avLst/>
          </a:prstGeom>
          <a:noFill/>
          <a:ln w="12700">
            <a:miter lim="400000"/>
          </a:ln>
          <a:extLst>
            <a:ext uri="{C572A759-6A51-4108-AA02-DFA0A04FC94B}">
              <ma14:wrappingTextBoxFlag xmlns:ma14="http://schemas.microsoft.com/office/mac/drawingml/2011/main" xmlns="" val="1"/>
            </a:ext>
          </a:extLst>
        </p:spPr>
        <p:txBody>
          <a:bodyPr lIns="91423" tIns="91423" rIns="91423" bIns="91423" anchor="ctr">
            <a:noAutofit/>
          </a:bodyPr>
          <a:lstStyle>
            <a:lvl1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1pPr>
            <a:lvl2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2pPr>
            <a:lvl3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3pPr>
            <a:lvl4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4pPr>
            <a:lvl5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5pPr>
            <a:lvl6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6pPr>
            <a:lvl7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7pPr>
            <a:lvl8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8pPr>
            <a:lvl9pPr marL="0" marR="0" indent="0" algn="l" defTabSz="914378" rtl="0" latinLnBrk="0">
              <a:lnSpc>
                <a:spcPct val="100000"/>
              </a:lnSpc>
              <a:spcBef>
                <a:spcPts val="0"/>
              </a:spcBef>
              <a:spcAft>
                <a:spcPts val="0"/>
              </a:spcAft>
              <a:buClrTx/>
              <a:buSzTx/>
              <a:buFontTx/>
              <a:buNone/>
              <a:tabLst/>
              <a:defRPr sz="1800" b="0" i="0" u="none" strike="noStrike" cap="none" spc="0" baseline="0">
                <a:ln>
                  <a:noFill/>
                </a:ln>
                <a:solidFill>
                  <a:srgbClr val="FFFFFF"/>
                </a:solidFill>
                <a:uFillTx/>
                <a:latin typeface="Calibri"/>
                <a:ea typeface="Calibri"/>
                <a:cs typeface="Calibri"/>
                <a:sym typeface="Calibri"/>
              </a:defRPr>
            </a:lvl9p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Calibri"/>
                <a:cs typeface="Calibri"/>
                <a:sym typeface="Calibri"/>
              </a:rPr>
              <a:t>C3S </a:t>
            </a:r>
            <a:r>
              <a:rPr kumimoji="0" lang="en-GB" sz="1600" b="1" i="0" u="none" strike="noStrike" kern="0" cap="none" spc="0" normalizeH="0" baseline="0" noProof="0">
                <a:ln>
                  <a:noFill/>
                </a:ln>
                <a:solidFill>
                  <a:prstClr val="black"/>
                </a:solidFill>
                <a:effectLst/>
                <a:uLnTx/>
                <a:uFillTx/>
                <a:latin typeface="Calibri"/>
                <a:cs typeface="Calibri"/>
                <a:sym typeface="Calibri"/>
              </a:rPr>
              <a:t>ECV products </a:t>
            </a:r>
            <a:r>
              <a:rPr kumimoji="0" lang="en-GB" sz="1600" b="0" i="0" u="none" strike="noStrike" kern="0" cap="none" spc="0" normalizeH="0" baseline="0" noProof="0">
                <a:ln>
                  <a:noFill/>
                </a:ln>
                <a:solidFill>
                  <a:prstClr val="black"/>
                </a:solidFill>
                <a:effectLst/>
                <a:uLnTx/>
                <a:uFillTx/>
                <a:latin typeface="Calibri"/>
                <a:cs typeface="Calibri"/>
                <a:sym typeface="Calibri"/>
              </a:rPr>
              <a:t>are being used </a:t>
            </a:r>
            <a:r>
              <a:rPr kumimoji="0" lang="en-GB" sz="1600" b="1" i="0" u="none" strike="noStrike" kern="0" cap="none" spc="0" normalizeH="0" baseline="0" noProof="0">
                <a:ln>
                  <a:noFill/>
                </a:ln>
                <a:solidFill>
                  <a:prstClr val="black"/>
                </a:solidFill>
                <a:effectLst/>
                <a:uLnTx/>
                <a:uFillTx/>
                <a:latin typeface="Calibri"/>
                <a:cs typeface="Calibri"/>
                <a:sym typeface="Calibri"/>
              </a:rPr>
              <a:t>in the European State of the Climate</a:t>
            </a:r>
            <a:r>
              <a:rPr kumimoji="0" lang="en-GB" sz="1600" b="0" i="0" u="none" strike="noStrike" kern="0" cap="none" spc="0" normalizeH="0" baseline="0" noProof="0">
                <a:ln>
                  <a:noFill/>
                </a:ln>
                <a:solidFill>
                  <a:prstClr val="black"/>
                </a:solidFill>
                <a:effectLst/>
                <a:uLnTx/>
                <a:uFillTx/>
                <a:latin typeface="Calibri"/>
                <a:cs typeface="Calibri"/>
                <a:sym typeface="Calibri"/>
              </a:rPr>
              <a:t>, </a:t>
            </a:r>
            <a:r>
              <a:rPr kumimoji="0" lang="en-GB" sz="1600" b="1" i="0" u="none" strike="noStrike" kern="0" cap="none" spc="0" normalizeH="0" baseline="0" noProof="0">
                <a:ln>
                  <a:noFill/>
                </a:ln>
                <a:solidFill>
                  <a:prstClr val="black"/>
                </a:solidFill>
                <a:effectLst/>
                <a:uLnTx/>
                <a:uFillTx/>
                <a:latin typeface="Calibri"/>
                <a:cs typeface="Calibri"/>
                <a:sym typeface="Calibri"/>
              </a:rPr>
              <a:t>as climate indicators </a:t>
            </a:r>
            <a:r>
              <a:rPr kumimoji="0" lang="en-GB" sz="1600" b="0" i="0" u="none" strike="noStrike" kern="0" cap="none" spc="0" normalizeH="0" baseline="0" noProof="0">
                <a:ln>
                  <a:noFill/>
                </a:ln>
                <a:solidFill>
                  <a:prstClr val="black"/>
                </a:solidFill>
                <a:effectLst/>
                <a:uLnTx/>
                <a:uFillTx/>
                <a:latin typeface="Calibri"/>
                <a:cs typeface="Calibri"/>
                <a:sym typeface="Calibri"/>
              </a:rPr>
              <a:t>and as a measure of the state of health of our environment. </a:t>
            </a:r>
            <a:endParaRPr kumimoji="0" lang="en-US" sz="1600" b="0" i="0" u="none" strike="noStrike" kern="0" cap="none" spc="0" normalizeH="0" baseline="0" noProof="0">
              <a:ln>
                <a:noFill/>
              </a:ln>
              <a:solidFill>
                <a:prstClr val="black"/>
              </a:solidFill>
              <a:effectLst/>
              <a:uLnTx/>
              <a:uFillTx/>
              <a:latin typeface="Calibri"/>
              <a:cs typeface="Calibri"/>
              <a:sym typeface="Calibri"/>
            </a:endParaRPr>
          </a:p>
        </p:txBody>
      </p:sp>
      <p:pic>
        <p:nvPicPr>
          <p:cNvPr id="9" name="Picture 8">
            <a:extLst>
              <a:ext uri="{FF2B5EF4-FFF2-40B4-BE49-F238E27FC236}">
                <a16:creationId xmlns:a16="http://schemas.microsoft.com/office/drawing/2014/main" id="{E06C8262-946A-3547-AD16-E74A592C7E18}"/>
              </a:ext>
            </a:extLst>
          </p:cNvPr>
          <p:cNvPicPr>
            <a:picLocks noChangeAspect="1"/>
          </p:cNvPicPr>
          <p:nvPr/>
        </p:nvPicPr>
        <p:blipFill rotWithShape="1">
          <a:blip r:embed="rId4">
            <a:extLst>
              <a:ext uri="{28A0092B-C50C-407E-A947-70E740481C1C}">
                <a14:useLocalDpi xmlns:a14="http://schemas.microsoft.com/office/drawing/2010/main" val="0"/>
              </a:ext>
            </a:extLst>
          </a:blip>
          <a:srcRect t="40491"/>
          <a:stretch/>
        </p:blipFill>
        <p:spPr>
          <a:xfrm>
            <a:off x="2772984" y="994910"/>
            <a:ext cx="1900715" cy="1686775"/>
          </a:xfrm>
          <a:prstGeom prst="rect">
            <a:avLst/>
          </a:prstGeom>
        </p:spPr>
      </p:pic>
      <p:pic>
        <p:nvPicPr>
          <p:cNvPr id="23" name="Picture 22" descr="A close up of a map&#10;&#10;Description automatically generated">
            <a:extLst>
              <a:ext uri="{FF2B5EF4-FFF2-40B4-BE49-F238E27FC236}">
                <a16:creationId xmlns:a16="http://schemas.microsoft.com/office/drawing/2014/main" id="{4EA822C3-0BB7-8C45-B9E2-4A1379CDD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3735" y="1085157"/>
            <a:ext cx="1900715" cy="1835734"/>
          </a:xfrm>
          <a:prstGeom prst="rect">
            <a:avLst/>
          </a:prstGeom>
        </p:spPr>
      </p:pic>
      <p:pic>
        <p:nvPicPr>
          <p:cNvPr id="25" name="Picture 24">
            <a:extLst>
              <a:ext uri="{FF2B5EF4-FFF2-40B4-BE49-F238E27FC236}">
                <a16:creationId xmlns:a16="http://schemas.microsoft.com/office/drawing/2014/main" id="{1A87C6E7-FC0C-444C-BB01-EB3A9271F9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522" y="836677"/>
            <a:ext cx="2187926" cy="2187926"/>
          </a:xfrm>
          <a:prstGeom prst="rect">
            <a:avLst/>
          </a:prstGeom>
        </p:spPr>
      </p:pic>
      <p:sp>
        <p:nvSpPr>
          <p:cNvPr id="3" name="Rectangle 2"/>
          <p:cNvSpPr/>
          <p:nvPr/>
        </p:nvSpPr>
        <p:spPr>
          <a:xfrm>
            <a:off x="5930424" y="4592211"/>
            <a:ext cx="934370" cy="499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5722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00F7-0E1B-435A-BE6A-3EFEC2419655}"/>
              </a:ext>
            </a:extLst>
          </p:cNvPr>
          <p:cNvSpPr>
            <a:spLocks noGrp="1"/>
          </p:cNvSpPr>
          <p:nvPr>
            <p:ph type="title"/>
          </p:nvPr>
        </p:nvSpPr>
        <p:spPr/>
        <p:txBody>
          <a:bodyPr/>
          <a:lstStyle/>
          <a:p>
            <a:pPr algn="ctr"/>
            <a:r>
              <a:rPr lang="en-GB" sz="1400" dirty="0">
                <a:solidFill>
                  <a:srgbClr val="FFFFFF"/>
                </a:solidFill>
              </a:rPr>
              <a:t>Global Reanalysis: ERA5 and ERA5-Land</a:t>
            </a:r>
          </a:p>
        </p:txBody>
      </p:sp>
      <p:grpSp>
        <p:nvGrpSpPr>
          <p:cNvPr id="10" name="Group 9">
            <a:extLst>
              <a:ext uri="{FF2B5EF4-FFF2-40B4-BE49-F238E27FC236}">
                <a16:creationId xmlns:a16="http://schemas.microsoft.com/office/drawing/2014/main" id="{F95B41E2-AA41-429A-A34D-FCAA12C2F346}"/>
              </a:ext>
            </a:extLst>
          </p:cNvPr>
          <p:cNvGrpSpPr/>
          <p:nvPr/>
        </p:nvGrpSpPr>
        <p:grpSpPr>
          <a:xfrm>
            <a:off x="611561" y="3294336"/>
            <a:ext cx="8238941" cy="1437654"/>
            <a:chOff x="1101908" y="3651870"/>
            <a:chExt cx="7742445" cy="1437654"/>
          </a:xfrm>
        </p:grpSpPr>
        <p:sp>
          <p:nvSpPr>
            <p:cNvPr id="11" name="Platshållare för innehåll 3">
              <a:extLst>
                <a:ext uri="{FF2B5EF4-FFF2-40B4-BE49-F238E27FC236}">
                  <a16:creationId xmlns:a16="http://schemas.microsoft.com/office/drawing/2014/main" id="{1E9A8430-64C2-44AA-92B8-B2648A230CD4}"/>
                </a:ext>
              </a:extLst>
            </p:cNvPr>
            <p:cNvSpPr txBox="1">
              <a:spLocks/>
            </p:cNvSpPr>
            <p:nvPr/>
          </p:nvSpPr>
          <p:spPr>
            <a:xfrm>
              <a:off x="1101908" y="3793380"/>
              <a:ext cx="3528392" cy="6480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00" b="1" i="0" u="none" strike="noStrike" kern="0" cap="none" spc="0" normalizeH="0" baseline="0" noProof="0" dirty="0">
                  <a:ln>
                    <a:noFill/>
                  </a:ln>
                  <a:solidFill>
                    <a:prstClr val="black"/>
                  </a:solidFill>
                  <a:effectLst/>
                  <a:uLnTx/>
                  <a:uFillTx/>
                  <a:latin typeface="PF Square Sans Pro" charset="0"/>
                  <a:ea typeface="+mn-ea"/>
                  <a:cs typeface="+mn-cs"/>
                </a:rPr>
                <a:t>ERA5-Land: </a:t>
              </a:r>
              <a:r>
                <a:rPr kumimoji="0" lang="en-US" sz="1400" b="0" i="1" u="none" strike="noStrike" kern="0" cap="none" spc="0" normalizeH="0" baseline="0" noProof="0" dirty="0">
                  <a:ln>
                    <a:noFill/>
                  </a:ln>
                  <a:solidFill>
                    <a:srgbClr val="C00000"/>
                  </a:solidFill>
                  <a:effectLst/>
                  <a:uLnTx/>
                  <a:uFillTx/>
                  <a:latin typeface="PF Square Sans Pro" charset="0"/>
                  <a:ea typeface="+mn-ea"/>
                  <a:cs typeface="+mn-cs"/>
                </a:rPr>
                <a:t>a dynamical downscaling to 9km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Available from 1981, updates 2-3 months latency</a:t>
              </a:r>
            </a:p>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Back extension from 1950 to complete in April</a:t>
              </a:r>
            </a:p>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Timely updates 5 days behind real time in preparation</a:t>
              </a:r>
            </a:p>
          </p:txBody>
        </p:sp>
        <p:pic>
          <p:nvPicPr>
            <p:cNvPr id="12" name="Picture 11">
              <a:extLst>
                <a:ext uri="{FF2B5EF4-FFF2-40B4-BE49-F238E27FC236}">
                  <a16:creationId xmlns:a16="http://schemas.microsoft.com/office/drawing/2014/main" id="{B430C78F-76E7-4547-9AD2-FE8F96D214C7}"/>
                </a:ext>
              </a:extLst>
            </p:cNvPr>
            <p:cNvPicPr/>
            <p:nvPr/>
          </p:nvPicPr>
          <p:blipFill>
            <a:blip r:embed="rId3"/>
            <a:stretch>
              <a:fillRect/>
            </a:stretch>
          </p:blipFill>
          <p:spPr bwMode="auto">
            <a:xfrm>
              <a:off x="4523873" y="3867894"/>
              <a:ext cx="4320480" cy="1221630"/>
            </a:xfrm>
            <a:prstGeom prst="rect">
              <a:avLst/>
            </a:prstGeom>
            <a:noFill/>
            <a:ln>
              <a:noFill/>
            </a:ln>
          </p:spPr>
        </p:pic>
        <p:sp>
          <p:nvSpPr>
            <p:cNvPr id="14" name="Platshållare för innehåll 3">
              <a:extLst>
                <a:ext uri="{FF2B5EF4-FFF2-40B4-BE49-F238E27FC236}">
                  <a16:creationId xmlns:a16="http://schemas.microsoft.com/office/drawing/2014/main" id="{C582535C-517F-43A7-81B1-75596ADC65D7}"/>
                </a:ext>
              </a:extLst>
            </p:cNvPr>
            <p:cNvSpPr txBox="1">
              <a:spLocks/>
            </p:cNvSpPr>
            <p:nvPr/>
          </p:nvSpPr>
          <p:spPr>
            <a:xfrm>
              <a:off x="4644008" y="3651870"/>
              <a:ext cx="936104" cy="2160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ERA-Interim</a:t>
              </a:r>
            </a:p>
          </p:txBody>
        </p:sp>
        <p:sp>
          <p:nvSpPr>
            <p:cNvPr id="16" name="Platshållare för innehåll 3">
              <a:extLst>
                <a:ext uri="{FF2B5EF4-FFF2-40B4-BE49-F238E27FC236}">
                  <a16:creationId xmlns:a16="http://schemas.microsoft.com/office/drawing/2014/main" id="{2F12491C-499B-42DD-A038-9862BFD5E61C}"/>
                </a:ext>
              </a:extLst>
            </p:cNvPr>
            <p:cNvSpPr txBox="1">
              <a:spLocks/>
            </p:cNvSpPr>
            <p:nvPr/>
          </p:nvSpPr>
          <p:spPr>
            <a:xfrm>
              <a:off x="6300192" y="3651870"/>
              <a:ext cx="936104" cy="2160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ERA5</a:t>
              </a:r>
            </a:p>
          </p:txBody>
        </p:sp>
        <p:sp>
          <p:nvSpPr>
            <p:cNvPr id="17" name="Platshållare för innehåll 3">
              <a:extLst>
                <a:ext uri="{FF2B5EF4-FFF2-40B4-BE49-F238E27FC236}">
                  <a16:creationId xmlns:a16="http://schemas.microsoft.com/office/drawing/2014/main" id="{4E1366C2-6CB5-4633-9C80-12193FBC7039}"/>
                </a:ext>
              </a:extLst>
            </p:cNvPr>
            <p:cNvSpPr txBox="1">
              <a:spLocks/>
            </p:cNvSpPr>
            <p:nvPr/>
          </p:nvSpPr>
          <p:spPr>
            <a:xfrm>
              <a:off x="7668344" y="3651870"/>
              <a:ext cx="936104" cy="21602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ERA5-Land</a:t>
              </a:r>
            </a:p>
          </p:txBody>
        </p:sp>
      </p:grpSp>
      <p:grpSp>
        <p:nvGrpSpPr>
          <p:cNvPr id="3" name="Group 2">
            <a:extLst>
              <a:ext uri="{FF2B5EF4-FFF2-40B4-BE49-F238E27FC236}">
                <a16:creationId xmlns:a16="http://schemas.microsoft.com/office/drawing/2014/main" id="{9E2C3296-5615-4DFF-8993-BE73B15803C5}"/>
              </a:ext>
            </a:extLst>
          </p:cNvPr>
          <p:cNvGrpSpPr/>
          <p:nvPr/>
        </p:nvGrpSpPr>
        <p:grpSpPr>
          <a:xfrm>
            <a:off x="611561" y="1275606"/>
            <a:ext cx="8411656" cy="1896947"/>
            <a:chOff x="611560" y="1178859"/>
            <a:chExt cx="8411656" cy="1896947"/>
          </a:xfrm>
        </p:grpSpPr>
        <p:sp>
          <p:nvSpPr>
            <p:cNvPr id="4" name="TextBox 3">
              <a:extLst>
                <a:ext uri="{FF2B5EF4-FFF2-40B4-BE49-F238E27FC236}">
                  <a16:creationId xmlns:a16="http://schemas.microsoft.com/office/drawing/2014/main" id="{23FF677A-A1B6-440B-BE5F-5045DA38C29E}"/>
                </a:ext>
              </a:extLst>
            </p:cNvPr>
            <p:cNvSpPr txBox="1"/>
            <p:nvPr/>
          </p:nvSpPr>
          <p:spPr>
            <a:xfrm>
              <a:off x="611560" y="1178859"/>
              <a:ext cx="4176464" cy="744819"/>
            </a:xfrm>
            <a:prstGeom prst="rect">
              <a:avLst/>
            </a:prstGeom>
            <a:noFill/>
          </p:spPr>
          <p:txBody>
            <a:bodyPr wrap="square" rtlCol="0">
              <a:spAutoFit/>
            </a:bodyPr>
            <a:lstStyle/>
            <a:p>
              <a:pPr marL="0" marR="0" lvl="0" indent="0" algn="l" defTabSz="685800" rtl="0" eaLnBrk="0" fontAlgn="base" latinLnBrk="0" hangingPunct="0">
                <a:lnSpc>
                  <a:spcPct val="100000"/>
                </a:lnSpc>
                <a:spcBef>
                  <a:spcPct val="20000"/>
                </a:spcBef>
                <a:spcAft>
                  <a:spcPct val="0"/>
                </a:spcAft>
                <a:buClr>
                  <a:prstClr val="black"/>
                </a:buClr>
                <a:buSzTx/>
                <a:buFontTx/>
                <a:buNone/>
                <a:tabLst/>
                <a:defRPr/>
              </a:pPr>
              <a:r>
                <a:rPr kumimoji="0" lang="en-US" sz="1400" b="1" i="0" u="none" strike="noStrike" kern="0" cap="none" spc="0" normalizeH="0" baseline="0" noProof="0" dirty="0">
                  <a:ln>
                    <a:noFill/>
                  </a:ln>
                  <a:solidFill>
                    <a:prstClr val="black"/>
                  </a:solidFill>
                  <a:effectLst/>
                  <a:uLnTx/>
                  <a:uFillTx/>
                  <a:latin typeface="PF Square Sans Pro" charset="0"/>
                  <a:ea typeface="PF Square Sans Pro" charset="0"/>
                  <a:cs typeface="PF Square Sans Pro" charset="0"/>
                </a:rPr>
                <a:t>ERA5:</a:t>
              </a:r>
              <a:r>
                <a:rPr kumimoji="0" lang="en-US" sz="1400" b="0" i="1" u="none" strike="noStrike" kern="0" cap="none" spc="0" normalizeH="0" baseline="0" noProof="0" dirty="0">
                  <a:ln>
                    <a:noFill/>
                  </a:ln>
                  <a:solidFill>
                    <a:srgbClr val="C00000"/>
                  </a:solidFill>
                  <a:effectLst/>
                  <a:uLnTx/>
                  <a:uFillTx/>
                  <a:latin typeface="PF Square Sans Pro" charset="0"/>
                  <a:ea typeface="PF Square Sans Pro" charset="0"/>
                  <a:cs typeface="PF Square Sans Pro" charset="0"/>
                </a:rPr>
                <a:t> A full-observing-system global reanalysis for the atmosphere, land and ocean waves</a:t>
              </a:r>
            </a:p>
            <a:p>
              <a:pPr marL="0" marR="0" lvl="0" indent="0" algn="l" defTabSz="685800" rtl="0" eaLnBrk="0" fontAlgn="base" latinLnBrk="0" hangingPunct="0">
                <a:lnSpc>
                  <a:spcPct val="100000"/>
                </a:lnSpc>
                <a:spcBef>
                  <a:spcPct val="20000"/>
                </a:spcBef>
                <a:spcAft>
                  <a:spcPct val="0"/>
                </a:spcAft>
                <a:buClr>
                  <a:prstClr val="black"/>
                </a:buClr>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Daily updates 5 days behind real time</a:t>
              </a:r>
            </a:p>
          </p:txBody>
        </p:sp>
        <p:sp>
          <p:nvSpPr>
            <p:cNvPr id="9" name="TextBox 8">
              <a:extLst>
                <a:ext uri="{FF2B5EF4-FFF2-40B4-BE49-F238E27FC236}">
                  <a16:creationId xmlns:a16="http://schemas.microsoft.com/office/drawing/2014/main" id="{B0FCEC82-287C-4F20-900C-2A105A5F2C35}"/>
                </a:ext>
              </a:extLst>
            </p:cNvPr>
            <p:cNvSpPr txBox="1"/>
            <p:nvPr/>
          </p:nvSpPr>
          <p:spPr>
            <a:xfrm>
              <a:off x="611560" y="2060143"/>
              <a:ext cx="4176464"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C00000"/>
                </a:buClr>
                <a:buSzTx/>
                <a:buFontTx/>
                <a:buNone/>
                <a:tabLst/>
                <a:defRPr/>
              </a:pPr>
              <a:r>
                <a:rPr kumimoji="0" lang="en-GB" sz="1200" b="0" i="0" u="none" strike="noStrike" kern="1200" cap="none" spc="0" normalizeH="0" baseline="0" noProof="0" dirty="0">
                  <a:ln>
                    <a:noFill/>
                  </a:ln>
                  <a:solidFill>
                    <a:srgbClr val="C00000"/>
                  </a:solidFill>
                  <a:effectLst/>
                  <a:uLnTx/>
                  <a:uFillTx/>
                  <a:latin typeface="Calibri"/>
                  <a:ea typeface="+mn-ea"/>
                  <a:cs typeface="+mn-cs"/>
                </a:rPr>
                <a:t>New:</a:t>
              </a:r>
            </a:p>
            <a:p>
              <a:pPr marL="0" marR="0" lvl="0" indent="0" algn="l" defTabSz="685800" rtl="0" eaLnBrk="1" fontAlgn="auto" latinLnBrk="0" hangingPunct="1">
                <a:lnSpc>
                  <a:spcPct val="100000"/>
                </a:lnSpc>
                <a:spcBef>
                  <a:spcPts val="0"/>
                </a:spcBef>
                <a:spcAft>
                  <a:spcPts val="0"/>
                </a:spcAft>
                <a:buClr>
                  <a:srgbClr val="C00000"/>
                </a:buClr>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Back extension from 1950 to 1978 is now available</a:t>
              </a:r>
            </a:p>
            <a:p>
              <a:pPr marL="0" marR="0" lvl="0" indent="0" algn="l" defTabSz="685800" rtl="0" eaLnBrk="1" fontAlgn="auto" latinLnBrk="0" hangingPunct="1">
                <a:lnSpc>
                  <a:spcPct val="100000"/>
                </a:lnSpc>
                <a:spcBef>
                  <a:spcPts val="0"/>
                </a:spcBef>
                <a:spcAft>
                  <a:spcPts val="0"/>
                </a:spcAft>
                <a:buClr>
                  <a:srgbClr val="C00000"/>
                </a:buClr>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Suitable for many users</a:t>
              </a:r>
            </a:p>
            <a:p>
              <a:pPr marL="0" marR="0" lvl="0" indent="0" algn="l" defTabSz="685800" rtl="0" eaLnBrk="1" fontAlgn="auto" latinLnBrk="0" hangingPunct="1">
                <a:lnSpc>
                  <a:spcPct val="100000"/>
                </a:lnSpc>
                <a:spcBef>
                  <a:spcPts val="0"/>
                </a:spcBef>
                <a:spcAft>
                  <a:spcPts val="0"/>
                </a:spcAft>
                <a:buClr>
                  <a:srgbClr val="C00000"/>
                </a:buClr>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However sub-optimal for tropical cyclones (extremes)</a:t>
              </a:r>
            </a:p>
            <a:p>
              <a:pPr marL="0" marR="0" lvl="0" indent="0" algn="l" defTabSz="685800" rtl="0" eaLnBrk="1" fontAlgn="auto" latinLnBrk="0" hangingPunct="1">
                <a:lnSpc>
                  <a:spcPct val="100000"/>
                </a:lnSpc>
                <a:spcBef>
                  <a:spcPts val="0"/>
                </a:spcBef>
                <a:spcAft>
                  <a:spcPts val="0"/>
                </a:spcAft>
                <a:buClr>
                  <a:srgbClr val="C00000"/>
                </a:buClr>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Production of an improved version is to start very soon</a:t>
              </a:r>
            </a:p>
          </p:txBody>
        </p:sp>
        <p:pic>
          <p:nvPicPr>
            <p:cNvPr id="13" name="Picture 12" descr="A picture containing graphical user interface, text&#10;&#10;Description automatically generated">
              <a:extLst>
                <a:ext uri="{FF2B5EF4-FFF2-40B4-BE49-F238E27FC236}">
                  <a16:creationId xmlns:a16="http://schemas.microsoft.com/office/drawing/2014/main" id="{5CB43FF7-BD33-4F33-86AC-0666846F79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 t="30781" r="692" b="3426"/>
            <a:stretch/>
          </p:blipFill>
          <p:spPr>
            <a:xfrm>
              <a:off x="4762205" y="1316729"/>
              <a:ext cx="4261011" cy="1615061"/>
            </a:xfrm>
            <a:prstGeom prst="rect">
              <a:avLst/>
            </a:prstGeom>
          </p:spPr>
        </p:pic>
      </p:grpSp>
      <p:sp>
        <p:nvSpPr>
          <p:cNvPr id="15" name="TextBox 14">
            <a:extLst>
              <a:ext uri="{FF2B5EF4-FFF2-40B4-BE49-F238E27FC236}">
                <a16:creationId xmlns:a16="http://schemas.microsoft.com/office/drawing/2014/main" id="{D39887B7-E6A5-4505-A0EC-56140AED0753}"/>
              </a:ext>
            </a:extLst>
          </p:cNvPr>
          <p:cNvSpPr txBox="1"/>
          <p:nvPr/>
        </p:nvSpPr>
        <p:spPr>
          <a:xfrm>
            <a:off x="1043608" y="823814"/>
            <a:ext cx="7920881" cy="307777"/>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2060"/>
              </a:buClr>
              <a:buSzTx/>
              <a:buFontTx/>
              <a:buNone/>
              <a:tabLst/>
              <a:defRPr/>
            </a:pPr>
            <a:r>
              <a:rPr kumimoji="0" lang="en-GB" sz="1400" b="1" i="1" u="none" strike="noStrike" kern="0" cap="none" spc="0" normalizeH="0" baseline="0" noProof="0" dirty="0">
                <a:ln>
                  <a:noFill/>
                </a:ln>
                <a:solidFill>
                  <a:srgbClr val="002060"/>
                </a:solidFill>
                <a:effectLst/>
                <a:uLnTx/>
                <a:uFillTx/>
                <a:latin typeface="PF Square Sans Pro" charset="0"/>
                <a:ea typeface="PF Square Sans Pro" charset="0"/>
                <a:cs typeface="PF Square Sans Pro" charset="0"/>
              </a:rPr>
              <a:t>Over 42,000 C3S Climate Data Store users; typically over 400 </a:t>
            </a:r>
            <a:r>
              <a:rPr kumimoji="0" lang="en-GB" sz="1400" b="1" i="1" u="none" strike="noStrike" kern="0" cap="none" spc="0" normalizeH="0" baseline="0" noProof="0" dirty="0" err="1">
                <a:ln>
                  <a:noFill/>
                </a:ln>
                <a:solidFill>
                  <a:srgbClr val="002060"/>
                </a:solidFill>
                <a:effectLst/>
                <a:uLnTx/>
                <a:uFillTx/>
                <a:latin typeface="PF Square Sans Pro" charset="0"/>
                <a:ea typeface="PF Square Sans Pro" charset="0"/>
                <a:cs typeface="PF Square Sans Pro" charset="0"/>
              </a:rPr>
              <a:t>Tbyte</a:t>
            </a:r>
            <a:r>
              <a:rPr kumimoji="0" lang="en-GB" sz="1400" b="1" i="1" u="none" strike="noStrike" kern="0" cap="none" spc="0" normalizeH="0" baseline="0" noProof="0" dirty="0">
                <a:ln>
                  <a:noFill/>
                </a:ln>
                <a:solidFill>
                  <a:srgbClr val="002060"/>
                </a:solidFill>
                <a:effectLst/>
                <a:uLnTx/>
                <a:uFillTx/>
                <a:latin typeface="PF Square Sans Pro" charset="0"/>
                <a:ea typeface="PF Square Sans Pro" charset="0"/>
                <a:cs typeface="PF Square Sans Pro" charset="0"/>
              </a:rPr>
              <a:t> of downloads per week</a:t>
            </a:r>
          </a:p>
        </p:txBody>
      </p:sp>
    </p:spTree>
    <p:extLst>
      <p:ext uri="{BB962C8B-B14F-4D97-AF65-F5344CB8AC3E}">
        <p14:creationId xmlns:p14="http://schemas.microsoft.com/office/powerpoint/2010/main" val="22858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AC0CB23-DCB1-4F0E-B25D-EE1A60386F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348"/>
          <a:stretch/>
        </p:blipFill>
        <p:spPr>
          <a:xfrm>
            <a:off x="2747796" y="2947358"/>
            <a:ext cx="1595574" cy="1034967"/>
          </a:xfrm>
          <a:prstGeom prst="rect">
            <a:avLst/>
          </a:prstGeom>
        </p:spPr>
      </p:pic>
      <p:sp>
        <p:nvSpPr>
          <p:cNvPr id="6" name="Title 5"/>
          <p:cNvSpPr>
            <a:spLocks noGrp="1"/>
          </p:cNvSpPr>
          <p:nvPr>
            <p:ph type="title"/>
          </p:nvPr>
        </p:nvSpPr>
        <p:spPr/>
        <p:txBody>
          <a:bodyPr/>
          <a:lstStyle/>
          <a:p>
            <a:r>
              <a:rPr lang="en-US" spc="400" dirty="0"/>
              <a:t>Collection and processing of in situ observations</a:t>
            </a:r>
          </a:p>
        </p:txBody>
      </p:sp>
      <p:sp>
        <p:nvSpPr>
          <p:cNvPr id="8" name="TextBox 7"/>
          <p:cNvSpPr txBox="1"/>
          <p:nvPr/>
        </p:nvSpPr>
        <p:spPr>
          <a:xfrm rot="19952515">
            <a:off x="7099162" y="2967444"/>
            <a:ext cx="1195694" cy="954107"/>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23000</a:t>
            </a:r>
            <a:r>
              <a:rPr kumimoji="0" lang="en-US" sz="1600" b="1" i="0" u="none" strike="noStrike" kern="1200" cap="none" spc="0" normalizeH="0" baseline="0" noProof="0">
                <a:ln>
                  <a:noFill/>
                </a:ln>
                <a:solidFill>
                  <a:prstClr val="white"/>
                </a:solidFill>
                <a:effectLst/>
                <a:uLnTx/>
                <a:uFillTx/>
                <a:latin typeface="Calibri"/>
                <a:ea typeface="+mn-ea"/>
                <a:cs typeface="+mn-cs"/>
              </a:rPr>
              <a:t>+</a:t>
            </a:r>
            <a:endParaRPr kumimoji="0" lang="en-US" sz="2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registered  users</a:t>
            </a: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11" name="Tekstvak 2">
            <a:extLst>
              <a:ext uri="{FF2B5EF4-FFF2-40B4-BE49-F238E27FC236}">
                <a16:creationId xmlns:a16="http://schemas.microsoft.com/office/drawing/2014/main" id="{7132C58B-4867-4041-83FD-BCBED3718E92}"/>
              </a:ext>
            </a:extLst>
          </p:cNvPr>
          <p:cNvSpPr txBox="1"/>
          <p:nvPr/>
        </p:nvSpPr>
        <p:spPr>
          <a:xfrm>
            <a:off x="4788024" y="555527"/>
            <a:ext cx="4104456" cy="113107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Calibri"/>
                <a:ea typeface="+mn-ea"/>
                <a:cs typeface="+mn-cs"/>
              </a:rPr>
              <a:t>Historical in situ observations play an important role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Calibri"/>
                <a:ea typeface="+mn-ea"/>
                <a:cs typeface="+mn-cs"/>
              </a:rPr>
              <a:t>in C3S, e.g.:</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for accurate climate monitoring,</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as input to global and regional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reanalyses</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as ‘ground truth’ for verification of ECV products.</a:t>
            </a:r>
          </a:p>
        </p:txBody>
      </p:sp>
      <p:sp>
        <p:nvSpPr>
          <p:cNvPr id="13" name="Tekstvak 2">
            <a:extLst>
              <a:ext uri="{FF2B5EF4-FFF2-40B4-BE49-F238E27FC236}">
                <a16:creationId xmlns:a16="http://schemas.microsoft.com/office/drawing/2014/main" id="{7168117F-451F-45C7-968B-824C625E8B13}"/>
              </a:ext>
            </a:extLst>
          </p:cNvPr>
          <p:cNvSpPr txBox="1"/>
          <p:nvPr/>
        </p:nvSpPr>
        <p:spPr>
          <a:xfrm>
            <a:off x="4788024" y="1656696"/>
            <a:ext cx="4104456" cy="113107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Calibri"/>
                <a:ea typeface="+mn-ea"/>
                <a:cs typeface="+mn-cs"/>
              </a:rPr>
              <a:t>C3S focuses on:</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the facilitation of data rescue activities,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the improvement of historical records,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collection into well-maintained archives,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to provide access via the C3S Climate Data Store.</a:t>
            </a:r>
          </a:p>
        </p:txBody>
      </p:sp>
      <p:sp>
        <p:nvSpPr>
          <p:cNvPr id="14" name="Tekstvak 2">
            <a:extLst>
              <a:ext uri="{FF2B5EF4-FFF2-40B4-BE49-F238E27FC236}">
                <a16:creationId xmlns:a16="http://schemas.microsoft.com/office/drawing/2014/main" id="{4830A9E7-A2F0-45E7-9862-A69ADAE5C8F6}"/>
              </a:ext>
            </a:extLst>
          </p:cNvPr>
          <p:cNvSpPr txBox="1"/>
          <p:nvPr/>
        </p:nvSpPr>
        <p:spPr>
          <a:xfrm>
            <a:off x="4788024" y="2825374"/>
            <a:ext cx="4248472" cy="1477328"/>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Calibri"/>
                <a:ea typeface="+mn-ea"/>
                <a:cs typeface="+mn-cs"/>
              </a:rPr>
              <a:t>What C3S offers: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Data rescue service (linked with KNMI/WMO I-DARE)</a:t>
            </a:r>
          </a:p>
          <a:p>
            <a:pPr marL="671496"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data rescue activities</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In-situ data deposit service</a:t>
            </a:r>
          </a:p>
          <a:p>
            <a:pPr marL="671496"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allows uploads of additional collections</a:t>
            </a:r>
          </a:p>
          <a:p>
            <a:pPr marL="671496" marR="0" lvl="1"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e.g., Chilean data from EC cooperation agreement</a:t>
            </a:r>
          </a:p>
          <a:p>
            <a:pPr marL="214308" marR="0" lvl="0" indent="-214308"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Access of datasets via the C3S Climate Data Store</a:t>
            </a:r>
          </a:p>
        </p:txBody>
      </p:sp>
      <p:pic>
        <p:nvPicPr>
          <p:cNvPr id="16" name="Picture 7" descr="CHIMES_Jul1817">
            <a:extLst>
              <a:ext uri="{FF2B5EF4-FFF2-40B4-BE49-F238E27FC236}">
                <a16:creationId xmlns:a16="http://schemas.microsoft.com/office/drawing/2014/main" id="{18059CA0-A80A-42BE-94D6-F5FBD70010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948" t="50023" r="58022"/>
          <a:stretch>
            <a:fillRect/>
          </a:stretch>
        </p:blipFill>
        <p:spPr bwMode="auto">
          <a:xfrm>
            <a:off x="968018" y="914669"/>
            <a:ext cx="1083703" cy="142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typing-keyboard-pha-news">
            <a:extLst>
              <a:ext uri="{FF2B5EF4-FFF2-40B4-BE49-F238E27FC236}">
                <a16:creationId xmlns:a16="http://schemas.microsoft.com/office/drawing/2014/main" id="{413267DF-0ADF-475A-88E8-5C0A45CEB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77" r="42067"/>
          <a:stretch>
            <a:fillRect/>
          </a:stretch>
        </p:blipFill>
        <p:spPr bwMode="auto">
          <a:xfrm>
            <a:off x="2843808" y="929246"/>
            <a:ext cx="1203036" cy="142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1D94ADE0-A4B7-428D-9CB4-80AF50623F2E}"/>
              </a:ext>
            </a:extLst>
          </p:cNvPr>
          <p:cNvPicPr/>
          <p:nvPr/>
        </p:nvPicPr>
        <p:blipFill>
          <a:blip r:embed="rId6"/>
          <a:stretch/>
        </p:blipFill>
        <p:spPr>
          <a:xfrm>
            <a:off x="2695805" y="2907697"/>
            <a:ext cx="1715236" cy="1540116"/>
          </a:xfrm>
          <a:prstGeom prst="rect">
            <a:avLst/>
          </a:prstGeom>
          <a:ln>
            <a:noFill/>
          </a:ln>
        </p:spPr>
      </p:pic>
      <p:pic>
        <p:nvPicPr>
          <p:cNvPr id="23" name="Picture 22">
            <a:extLst>
              <a:ext uri="{FF2B5EF4-FFF2-40B4-BE49-F238E27FC236}">
                <a16:creationId xmlns:a16="http://schemas.microsoft.com/office/drawing/2014/main" id="{058A5EBB-17D1-4B3B-9F53-731A8B43FB94}"/>
              </a:ext>
            </a:extLst>
          </p:cNvPr>
          <p:cNvPicPr>
            <a:picLocks noChangeAspect="1"/>
          </p:cNvPicPr>
          <p:nvPr/>
        </p:nvPicPr>
        <p:blipFill>
          <a:blip r:embed="rId7"/>
          <a:stretch>
            <a:fillRect/>
          </a:stretch>
        </p:blipFill>
        <p:spPr>
          <a:xfrm>
            <a:off x="716996" y="2977810"/>
            <a:ext cx="1770300" cy="933374"/>
          </a:xfrm>
          <a:prstGeom prst="rect">
            <a:avLst/>
          </a:prstGeom>
        </p:spPr>
      </p:pic>
    </p:spTree>
    <p:extLst>
      <p:ext uri="{BB962C8B-B14F-4D97-AF65-F5344CB8AC3E}">
        <p14:creationId xmlns:p14="http://schemas.microsoft.com/office/powerpoint/2010/main" val="195283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3636" y="139222"/>
            <a:ext cx="7886700" cy="586768"/>
          </a:xfrm>
        </p:spPr>
        <p:txBody>
          <a:bodyPr/>
          <a:lstStyle/>
          <a:p>
            <a:r>
              <a:rPr lang="en-GB" sz="2400" b="1" dirty="0"/>
              <a:t>The EU Space Programme</a:t>
            </a:r>
          </a:p>
        </p:txBody>
      </p:sp>
      <p:sp>
        <p:nvSpPr>
          <p:cNvPr id="4" name="Slide Number Placeholder 2"/>
          <p:cNvSpPr>
            <a:spLocks noGrp="1"/>
          </p:cNvSpPr>
          <p:nvPr>
            <p:ph type="sldNum" sz="quarter" idx="12"/>
          </p:nvPr>
        </p:nvSpPr>
        <p:spPr>
          <a:xfrm>
            <a:off x="375348" y="4752266"/>
            <a:ext cx="2057400" cy="273844"/>
          </a:xfrm>
        </p:spPr>
        <p:txBody>
          <a:bodyPr/>
          <a:lstStyle/>
          <a:p>
            <a:pPr defTabSz="685800"/>
            <a:fld id="{F46C79FD-C571-418B-AB0F-5EE936C85276}" type="slidenum">
              <a:rPr lang="en-GB">
                <a:solidFill>
                  <a:srgbClr val="4D4D4D">
                    <a:tint val="75000"/>
                  </a:srgbClr>
                </a:solidFill>
                <a:latin typeface="Arial"/>
              </a:rPr>
              <a:pPr defTabSz="685800"/>
              <a:t>2</a:t>
            </a:fld>
            <a:endParaRPr lang="en-GB" dirty="0">
              <a:solidFill>
                <a:srgbClr val="4D4D4D">
                  <a:tint val="75000"/>
                </a:srgbClr>
              </a:solidFill>
              <a:latin typeface="Arial"/>
            </a:endParaRPr>
          </a:p>
        </p:txBody>
      </p:sp>
      <p:sp>
        <p:nvSpPr>
          <p:cNvPr id="3" name="Content Placeholder 2"/>
          <p:cNvSpPr>
            <a:spLocks noGrp="1"/>
          </p:cNvSpPr>
          <p:nvPr>
            <p:ph sz="half" idx="1"/>
          </p:nvPr>
        </p:nvSpPr>
        <p:spPr/>
        <p:txBody>
          <a:bodyPr/>
          <a:lstStyle/>
          <a:p>
            <a:endParaRPr lang="en-GB"/>
          </a:p>
        </p:txBody>
      </p:sp>
      <p:pic>
        <p:nvPicPr>
          <p:cNvPr id="6" name="Content Placeholder 5"/>
          <p:cNvPicPr>
            <a:picLocks noChangeAspect="1"/>
          </p:cNvPicPr>
          <p:nvPr/>
        </p:nvPicPr>
        <p:blipFill>
          <a:blip r:embed="rId3"/>
          <a:stretch>
            <a:fillRect/>
          </a:stretch>
        </p:blipFill>
        <p:spPr>
          <a:xfrm>
            <a:off x="132036" y="801490"/>
            <a:ext cx="5392986" cy="3887849"/>
          </a:xfrm>
          <a:prstGeom prst="rect">
            <a:avLst/>
          </a:prstGeom>
          <a:noFill/>
          <a:ln>
            <a:noFill/>
          </a:ln>
        </p:spPr>
      </p:pic>
      <p:pic>
        <p:nvPicPr>
          <p:cNvPr id="7" name="Picture 6"/>
          <p:cNvPicPr>
            <a:picLocks noChangeAspect="1"/>
          </p:cNvPicPr>
          <p:nvPr/>
        </p:nvPicPr>
        <p:blipFill>
          <a:blip r:embed="rId4"/>
          <a:stretch>
            <a:fillRect/>
          </a:stretch>
        </p:blipFill>
        <p:spPr>
          <a:xfrm>
            <a:off x="6156779" y="1317990"/>
            <a:ext cx="1337998" cy="1506452"/>
          </a:xfrm>
          <a:prstGeom prst="rect">
            <a:avLst/>
          </a:prstGeom>
        </p:spPr>
      </p:pic>
      <p:pic>
        <p:nvPicPr>
          <p:cNvPr id="8" name="Picture 7"/>
          <p:cNvPicPr>
            <a:picLocks noChangeAspect="1"/>
          </p:cNvPicPr>
          <p:nvPr/>
        </p:nvPicPr>
        <p:blipFill>
          <a:blip r:embed="rId5"/>
          <a:stretch>
            <a:fillRect/>
          </a:stretch>
        </p:blipFill>
        <p:spPr>
          <a:xfrm>
            <a:off x="7495851" y="1406382"/>
            <a:ext cx="1134485" cy="1528876"/>
          </a:xfrm>
          <a:prstGeom prst="rect">
            <a:avLst/>
          </a:prstGeom>
        </p:spPr>
      </p:pic>
      <p:pic>
        <p:nvPicPr>
          <p:cNvPr id="9" name="Picture 8"/>
          <p:cNvPicPr>
            <a:picLocks noChangeAspect="1"/>
          </p:cNvPicPr>
          <p:nvPr/>
        </p:nvPicPr>
        <p:blipFill>
          <a:blip r:embed="rId6"/>
          <a:stretch>
            <a:fillRect/>
          </a:stretch>
        </p:blipFill>
        <p:spPr>
          <a:xfrm>
            <a:off x="6158566" y="2950106"/>
            <a:ext cx="1140500" cy="1520666"/>
          </a:xfrm>
          <a:prstGeom prst="rect">
            <a:avLst/>
          </a:prstGeom>
        </p:spPr>
      </p:pic>
      <p:pic>
        <p:nvPicPr>
          <p:cNvPr id="10" name="Picture 9"/>
          <p:cNvPicPr>
            <a:picLocks noChangeAspect="1"/>
          </p:cNvPicPr>
          <p:nvPr/>
        </p:nvPicPr>
        <p:blipFill>
          <a:blip r:embed="rId7"/>
          <a:stretch>
            <a:fillRect/>
          </a:stretch>
        </p:blipFill>
        <p:spPr>
          <a:xfrm>
            <a:off x="7326658" y="2950106"/>
            <a:ext cx="1337576" cy="1520666"/>
          </a:xfrm>
          <a:prstGeom prst="rect">
            <a:avLst/>
          </a:prstGeom>
        </p:spPr>
      </p:pic>
      <p:pic>
        <p:nvPicPr>
          <p:cNvPr id="11" name="Picture 10"/>
          <p:cNvPicPr>
            <a:picLocks noChangeAspect="1"/>
          </p:cNvPicPr>
          <p:nvPr/>
        </p:nvPicPr>
        <p:blipFill>
          <a:blip r:embed="rId8"/>
          <a:stretch>
            <a:fillRect/>
          </a:stretch>
        </p:blipFill>
        <p:spPr>
          <a:xfrm>
            <a:off x="6574479" y="801491"/>
            <a:ext cx="1645147" cy="212277"/>
          </a:xfrm>
          <a:prstGeom prst="rect">
            <a:avLst/>
          </a:prstGeom>
        </p:spPr>
      </p:pic>
      <p:pic>
        <p:nvPicPr>
          <p:cNvPr id="12" name="Picture 11"/>
          <p:cNvPicPr>
            <a:picLocks noChangeAspect="1"/>
          </p:cNvPicPr>
          <p:nvPr/>
        </p:nvPicPr>
        <p:blipFill>
          <a:blip r:embed="rId9"/>
          <a:stretch>
            <a:fillRect/>
          </a:stretch>
        </p:blipFill>
        <p:spPr>
          <a:xfrm>
            <a:off x="6276475" y="1060519"/>
            <a:ext cx="2241155" cy="200030"/>
          </a:xfrm>
          <a:prstGeom prst="rect">
            <a:avLst/>
          </a:prstGeom>
        </p:spPr>
      </p:pic>
      <p:sp>
        <p:nvSpPr>
          <p:cNvPr id="13" name="Oval 12"/>
          <p:cNvSpPr/>
          <p:nvPr/>
        </p:nvSpPr>
        <p:spPr>
          <a:xfrm>
            <a:off x="64700" y="2674189"/>
            <a:ext cx="1384539" cy="218248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4" name="Oval 13"/>
          <p:cNvSpPr/>
          <p:nvPr/>
        </p:nvSpPr>
        <p:spPr>
          <a:xfrm>
            <a:off x="6120849" y="1300097"/>
            <a:ext cx="1337998" cy="16500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8" name="Oval 17">
            <a:extLst>
              <a:ext uri="{FF2B5EF4-FFF2-40B4-BE49-F238E27FC236}">
                <a16:creationId xmlns:a16="http://schemas.microsoft.com/office/drawing/2014/main" id="{40534C14-99DB-46DD-B824-CBCF05C18FC5}"/>
              </a:ext>
            </a:extLst>
          </p:cNvPr>
          <p:cNvSpPr/>
          <p:nvPr/>
        </p:nvSpPr>
        <p:spPr>
          <a:xfrm>
            <a:off x="7423392" y="1319174"/>
            <a:ext cx="1337998" cy="16500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19" name="Oval 18">
            <a:extLst>
              <a:ext uri="{FF2B5EF4-FFF2-40B4-BE49-F238E27FC236}">
                <a16:creationId xmlns:a16="http://schemas.microsoft.com/office/drawing/2014/main" id="{1C5B99F7-C669-41D8-BE95-4AFDBA9BA85D}"/>
              </a:ext>
            </a:extLst>
          </p:cNvPr>
          <p:cNvSpPr/>
          <p:nvPr/>
        </p:nvSpPr>
        <p:spPr>
          <a:xfrm>
            <a:off x="6071598" y="2940425"/>
            <a:ext cx="1337998" cy="16500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
        <p:nvSpPr>
          <p:cNvPr id="20" name="Oval 19">
            <a:extLst>
              <a:ext uri="{FF2B5EF4-FFF2-40B4-BE49-F238E27FC236}">
                <a16:creationId xmlns:a16="http://schemas.microsoft.com/office/drawing/2014/main" id="{EDB5DDCA-B17F-45D7-8177-028B6B137BE0}"/>
              </a:ext>
            </a:extLst>
          </p:cNvPr>
          <p:cNvSpPr/>
          <p:nvPr/>
        </p:nvSpPr>
        <p:spPr>
          <a:xfrm>
            <a:off x="7326237" y="3022466"/>
            <a:ext cx="1337998" cy="16500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a:endParaRPr>
          </a:p>
        </p:txBody>
      </p:sp>
    </p:spTree>
    <p:extLst>
      <p:ext uri="{BB962C8B-B14F-4D97-AF65-F5344CB8AC3E}">
        <p14:creationId xmlns:p14="http://schemas.microsoft.com/office/powerpoint/2010/main" val="298546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988873" y="1034600"/>
            <a:ext cx="2338190" cy="20889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441722" y="1015221"/>
            <a:ext cx="2338190" cy="207812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s-ES" dirty="0"/>
              <a:t>COPERNICUS DATA ACCESS: KEY LINKS</a:t>
            </a:r>
            <a:endParaRPr lang="en-US" dirty="0"/>
          </a:p>
        </p:txBody>
      </p:sp>
      <p:sp>
        <p:nvSpPr>
          <p:cNvPr id="12" name="Rectangle 11"/>
          <p:cNvSpPr/>
          <p:nvPr/>
        </p:nvSpPr>
        <p:spPr>
          <a:xfrm>
            <a:off x="1441722" y="698546"/>
            <a:ext cx="7162726" cy="276999"/>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a:ea typeface="+mn-ea"/>
                <a:cs typeface="+mn-cs"/>
              </a:rPr>
              <a:t>Access to </a:t>
            </a:r>
            <a:r>
              <a:rPr kumimoji="0" lang="en-US" sz="1200" b="1" i="1" u="none" strike="noStrike" kern="1200" cap="none" spc="0" normalizeH="0" baseline="0" noProof="0">
                <a:ln>
                  <a:noFill/>
                </a:ln>
                <a:solidFill>
                  <a:prstClr val="white"/>
                </a:solidFill>
                <a:effectLst/>
                <a:uLnTx/>
                <a:uFillTx/>
                <a:latin typeface="Calibri"/>
                <a:ea typeface="+mn-ea"/>
                <a:cs typeface="+mn-cs"/>
              </a:rPr>
              <a:t>Satellite data</a:t>
            </a:r>
            <a:endParaRPr kumimoji="0" lang="en-US" sz="12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1032" name="Picture 8" descr="Scientific Data Hu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6" t="5817" r="2976" b="4274"/>
          <a:stretch/>
        </p:blipFill>
        <p:spPr bwMode="auto">
          <a:xfrm>
            <a:off x="1781174" y="1180972"/>
            <a:ext cx="1727673" cy="1602628"/>
          </a:xfrm>
          <a:prstGeom prst="rect">
            <a:avLst/>
          </a:prstGeom>
          <a:solidFill>
            <a:schemeClr val="accent1"/>
          </a:solidFill>
          <a:extLst/>
        </p:spPr>
      </p:pic>
      <p:sp>
        <p:nvSpPr>
          <p:cNvPr id="14" name="TextBox 13"/>
          <p:cNvSpPr txBox="1"/>
          <p:nvPr/>
        </p:nvSpPr>
        <p:spPr>
          <a:xfrm>
            <a:off x="1441722" y="2859782"/>
            <a:ext cx="23381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5408F"/>
                </a:solidFill>
                <a:effectLst/>
                <a:uLnTx/>
                <a:uFillTx/>
                <a:latin typeface="Calibri"/>
                <a:ea typeface="+mn-ea"/>
                <a:cs typeface="+mn-cs"/>
                <a:hlinkClick r:id="rId4"/>
              </a:rPr>
              <a:t>https://scihub.copernicus.eu/</a:t>
            </a:r>
            <a:r>
              <a:rPr kumimoji="0" lang="en-US" sz="1200" b="1" i="0" u="none" strike="noStrike" kern="1200" cap="none" spc="0" normalizeH="0" baseline="0" noProof="0" dirty="0">
                <a:ln>
                  <a:noFill/>
                </a:ln>
                <a:solidFill>
                  <a:srgbClr val="25408F"/>
                </a:solidFill>
                <a:effectLst/>
                <a:uLnTx/>
                <a:uFillTx/>
                <a:latin typeface="Calibri"/>
                <a:ea typeface="+mn-ea"/>
                <a:cs typeface="+mn-cs"/>
              </a:rPr>
              <a:t> </a:t>
            </a:r>
          </a:p>
        </p:txBody>
      </p:sp>
      <p:sp>
        <p:nvSpPr>
          <p:cNvPr id="18" name="TextBox 17"/>
          <p:cNvSpPr txBox="1"/>
          <p:nvPr/>
        </p:nvSpPr>
        <p:spPr>
          <a:xfrm rot="20109762">
            <a:off x="1458243" y="1059000"/>
            <a:ext cx="877043" cy="646331"/>
          </a:xfrm>
          <a:prstGeom prst="rect">
            <a:avLst/>
          </a:prstGeom>
          <a:solidFill>
            <a:schemeClr val="bg1"/>
          </a:solidFill>
          <a:ln>
            <a:solidFill>
              <a:srgbClr val="00B050"/>
            </a:solidFill>
          </a:ln>
        </p:spPr>
        <p:txBody>
          <a:bodyPr wrap="square">
            <a:spAutoFit/>
          </a:bodyPr>
          <a:lstStyle>
            <a:defPPr>
              <a:defRPr lang="en-US"/>
            </a:defPPr>
            <a:lvl1pPr algn="ctr">
              <a:defRPr sz="1200" b="1" i="1">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B050"/>
                </a:solidFill>
                <a:effectLst/>
                <a:uLnTx/>
                <a:uFillTx/>
                <a:latin typeface="Calibri"/>
                <a:ea typeface="+mn-ea"/>
                <a:cs typeface="+mn-cs"/>
              </a:rPr>
              <a:t>FULL, FREE AND </a:t>
            </a:r>
            <a:r>
              <a:rPr kumimoji="0" lang="en-US" sz="1200" b="1" i="1" u="none" strike="noStrike" kern="1200" cap="none" spc="0" normalizeH="0" baseline="0" noProof="0" dirty="0" smtClean="0">
                <a:ln>
                  <a:noFill/>
                </a:ln>
                <a:solidFill>
                  <a:srgbClr val="00B050"/>
                </a:solidFill>
                <a:effectLst/>
                <a:uLnTx/>
                <a:uFillTx/>
                <a:latin typeface="Calibri"/>
                <a:ea typeface="+mn-ea"/>
                <a:cs typeface="+mn-cs"/>
              </a:rPr>
              <a:t>OPEN *</a:t>
            </a:r>
            <a:endParaRPr kumimoji="0" lang="en-US" sz="1200" b="1" i="1" u="none" strike="noStrike" kern="1200" cap="none" spc="0" normalizeH="0" baseline="0" noProof="0" dirty="0">
              <a:ln>
                <a:noFill/>
              </a:ln>
              <a:solidFill>
                <a:srgbClr val="00B050"/>
              </a:solidFill>
              <a:effectLst/>
              <a:uLnTx/>
              <a:uFillTx/>
              <a:latin typeface="Calibri"/>
              <a:ea typeface="+mn-ea"/>
              <a:cs typeface="+mn-cs"/>
            </a:endParaRPr>
          </a:p>
        </p:txBody>
      </p:sp>
      <p:sp>
        <p:nvSpPr>
          <p:cNvPr id="19" name="Rectangle 18"/>
          <p:cNvSpPr/>
          <p:nvPr/>
        </p:nvSpPr>
        <p:spPr>
          <a:xfrm>
            <a:off x="2555776" y="3502353"/>
            <a:ext cx="5218510" cy="1015663"/>
          </a:xfrm>
          <a:prstGeom prst="rect">
            <a:avLst/>
          </a:prstGeom>
          <a:solidFill>
            <a:schemeClr val="tx2">
              <a:lumMod val="20000"/>
              <a:lumOff val="8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5408F"/>
                </a:solidFill>
                <a:effectLst/>
                <a:uLnTx/>
                <a:uFillTx/>
                <a:latin typeface="Calibri"/>
                <a:ea typeface="+mn-ea"/>
                <a:cs typeface="+mn-cs"/>
              </a:rPr>
              <a:t>Land-related data: </a:t>
            </a:r>
            <a:r>
              <a:rPr kumimoji="0" lang="en-US" sz="1200" b="0" i="0" u="sng" strike="noStrike" kern="1200" cap="none" spc="0" normalizeH="0" baseline="0" noProof="0" dirty="0">
                <a:ln>
                  <a:noFill/>
                </a:ln>
                <a:solidFill>
                  <a:srgbClr val="25408F"/>
                </a:solidFill>
                <a:effectLst/>
                <a:uLnTx/>
                <a:uFillTx/>
                <a:latin typeface="Calibri"/>
                <a:ea typeface="+mn-ea"/>
                <a:cs typeface="+mn-cs"/>
                <a:hlinkClick r:id="rId5"/>
              </a:rPr>
              <a:t>http://land.copernicus.eu</a:t>
            </a:r>
            <a:endParaRPr kumimoji="0" lang="en-US" sz="1200" b="0" i="0" u="sng" strike="noStrike" kern="1200" cap="none" spc="0" normalizeH="0" baseline="0" noProof="0" dirty="0">
              <a:ln>
                <a:noFill/>
              </a:ln>
              <a:solidFill>
                <a:srgbClr val="25408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5408F"/>
                </a:solidFill>
                <a:effectLst/>
                <a:uLnTx/>
                <a:uFillTx/>
                <a:latin typeface="Calibri"/>
                <a:ea typeface="+mn-ea"/>
                <a:cs typeface="+mn-cs"/>
              </a:rPr>
              <a:t>Atmosphere-related data: </a:t>
            </a:r>
            <a:r>
              <a:rPr kumimoji="0" lang="en-US" sz="1200" b="0" i="0" u="sng" strike="noStrike" kern="1200" cap="none" spc="0" normalizeH="0" baseline="0" noProof="0" dirty="0">
                <a:ln>
                  <a:noFill/>
                </a:ln>
                <a:solidFill>
                  <a:srgbClr val="25408F"/>
                </a:solidFill>
                <a:effectLst/>
                <a:uLnTx/>
                <a:uFillTx/>
                <a:latin typeface="Calibri"/>
                <a:ea typeface="+mn-ea"/>
                <a:cs typeface="+mn-cs"/>
                <a:hlinkClick r:id="rId6"/>
              </a:rPr>
              <a:t>http://atmosphere.copernicus.eu</a:t>
            </a:r>
            <a:endParaRPr kumimoji="0" lang="en-US" sz="1200" b="0" i="0" u="sng" strike="noStrike" kern="1200" cap="none" spc="0" normalizeH="0" baseline="0" noProof="0" dirty="0">
              <a:ln>
                <a:noFill/>
              </a:ln>
              <a:solidFill>
                <a:srgbClr val="25408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5408F"/>
                </a:solidFill>
                <a:effectLst/>
                <a:uLnTx/>
                <a:uFillTx/>
                <a:latin typeface="Calibri"/>
                <a:ea typeface="+mn-ea"/>
                <a:cs typeface="+mn-cs"/>
              </a:rPr>
              <a:t>Marine-related data: </a:t>
            </a:r>
            <a:r>
              <a:rPr kumimoji="0" lang="en-US" sz="1200" b="0" i="0" u="sng" strike="noStrike" kern="1200" cap="none" spc="0" normalizeH="0" baseline="0" noProof="0" dirty="0">
                <a:ln>
                  <a:noFill/>
                </a:ln>
                <a:solidFill>
                  <a:srgbClr val="25408F"/>
                </a:solidFill>
                <a:effectLst/>
                <a:uLnTx/>
                <a:uFillTx/>
                <a:latin typeface="Calibri"/>
                <a:ea typeface="+mn-ea"/>
                <a:cs typeface="+mn-cs"/>
                <a:hlinkClick r:id="rId7"/>
              </a:rPr>
              <a:t>http://marine.copernicus.eu</a:t>
            </a:r>
            <a:endParaRPr kumimoji="0" lang="en-US" sz="1200" b="0" i="0" u="sng" strike="noStrike" kern="1200" cap="none" spc="0" normalizeH="0" baseline="0" noProof="0" dirty="0">
              <a:ln>
                <a:noFill/>
              </a:ln>
              <a:solidFill>
                <a:srgbClr val="25408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5408F"/>
                </a:solidFill>
                <a:effectLst/>
                <a:uLnTx/>
                <a:uFillTx/>
                <a:latin typeface="Calibri"/>
                <a:ea typeface="+mn-ea"/>
                <a:cs typeface="+mn-cs"/>
              </a:rPr>
              <a:t>Emergency-related data: </a:t>
            </a:r>
            <a:r>
              <a:rPr kumimoji="0" lang="en-US" sz="1200" b="0" i="0" u="sng" strike="noStrike" kern="1200" cap="none" spc="0" normalizeH="0" baseline="0" noProof="0" dirty="0">
                <a:ln>
                  <a:noFill/>
                </a:ln>
                <a:solidFill>
                  <a:srgbClr val="25408F"/>
                </a:solidFill>
                <a:effectLst/>
                <a:uLnTx/>
                <a:uFillTx/>
                <a:latin typeface="Calibri"/>
                <a:ea typeface="+mn-ea"/>
                <a:cs typeface="+mn-cs"/>
                <a:hlinkClick r:id="rId8"/>
              </a:rPr>
              <a:t>http://emergency.copernicus.eu</a:t>
            </a:r>
            <a:endParaRPr kumimoji="0" lang="en-US" sz="1200" b="0" i="0" u="sng" strike="noStrike" kern="1200" cap="none" spc="0" normalizeH="0" baseline="0" noProof="0" dirty="0">
              <a:ln>
                <a:noFill/>
              </a:ln>
              <a:solidFill>
                <a:srgbClr val="25408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5408F"/>
                </a:solidFill>
                <a:effectLst/>
                <a:uLnTx/>
                <a:uFillTx/>
                <a:latin typeface="Calibri"/>
                <a:ea typeface="+mn-ea"/>
                <a:cs typeface="+mn-cs"/>
              </a:rPr>
              <a:t>Climate change-related data: </a:t>
            </a:r>
            <a:r>
              <a:rPr kumimoji="0" lang="en-US" sz="1200" b="0" i="0" u="sng" strike="noStrike" kern="1200" cap="none" spc="0" normalizeH="0" baseline="0" noProof="0" dirty="0">
                <a:ln>
                  <a:noFill/>
                </a:ln>
                <a:solidFill>
                  <a:srgbClr val="25408F"/>
                </a:solidFill>
                <a:effectLst/>
                <a:uLnTx/>
                <a:uFillTx/>
                <a:latin typeface="Calibri"/>
                <a:ea typeface="+mn-ea"/>
                <a:cs typeface="+mn-cs"/>
                <a:hlinkClick r:id="rId9"/>
              </a:rPr>
              <a:t>http://climate.copernicus.eu (Beta version)</a:t>
            </a:r>
            <a:endParaRPr kumimoji="0" lang="en-US" sz="1200" b="0" i="0" u="none" strike="noStrike" kern="1200" cap="none" spc="0" normalizeH="0" baseline="0" noProof="0" dirty="0">
              <a:ln>
                <a:noFill/>
              </a:ln>
              <a:solidFill>
                <a:srgbClr val="25408F"/>
              </a:solidFill>
              <a:effectLst/>
              <a:uLnTx/>
              <a:uFillTx/>
              <a:latin typeface="Calibri"/>
              <a:ea typeface="+mn-ea"/>
              <a:cs typeface="+mn-cs"/>
            </a:endParaRPr>
          </a:p>
        </p:txBody>
      </p:sp>
      <p:sp>
        <p:nvSpPr>
          <p:cNvPr id="21" name="Rectangle 20"/>
          <p:cNvSpPr/>
          <p:nvPr/>
        </p:nvSpPr>
        <p:spPr>
          <a:xfrm>
            <a:off x="2555776" y="3222876"/>
            <a:ext cx="5218510" cy="276999"/>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a:ea typeface="+mn-ea"/>
                <a:cs typeface="+mn-cs"/>
              </a:rPr>
              <a:t>Access </a:t>
            </a:r>
            <a:r>
              <a:rPr kumimoji="0" lang="en-US" sz="1200" b="1" i="1" u="none" strike="noStrike" kern="1200" cap="none" spc="0" normalizeH="0" baseline="0" noProof="0">
                <a:ln>
                  <a:noFill/>
                </a:ln>
                <a:solidFill>
                  <a:prstClr val="white"/>
                </a:solidFill>
                <a:effectLst/>
                <a:uLnTx/>
                <a:uFillTx/>
                <a:latin typeface="Calibri"/>
                <a:ea typeface="+mn-ea"/>
                <a:cs typeface="+mn-cs"/>
              </a:rPr>
              <a:t>to Copernicus Services Data</a:t>
            </a:r>
            <a:endParaRPr kumimoji="0" lang="en-US" sz="1200" b="1" i="1"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rot="867163">
            <a:off x="6842753" y="3334688"/>
            <a:ext cx="877043" cy="461665"/>
          </a:xfrm>
          <a:prstGeom prst="rect">
            <a:avLst/>
          </a:prstGeom>
          <a:solidFill>
            <a:schemeClr val="bg1"/>
          </a:solidFill>
          <a:ln>
            <a:solidFill>
              <a:srgbClr val="00B050"/>
            </a:solidFill>
          </a:ln>
        </p:spPr>
        <p:txBody>
          <a:bodyPr wrap="square">
            <a:spAutoFit/>
          </a:bodyPr>
          <a:lstStyle>
            <a:defPPr>
              <a:defRPr lang="en-US"/>
            </a:defPPr>
            <a:lvl1pPr algn="ctr">
              <a:defRPr sz="1200" b="1" i="1">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B050"/>
                </a:solidFill>
                <a:effectLst/>
                <a:uLnTx/>
                <a:uFillTx/>
                <a:latin typeface="Calibri"/>
                <a:ea typeface="+mn-ea"/>
                <a:cs typeface="+mn-cs"/>
              </a:rPr>
              <a:t>FULL, FREE AND OPEN</a:t>
            </a:r>
          </a:p>
        </p:txBody>
      </p:sp>
      <p:sp>
        <p:nvSpPr>
          <p:cNvPr id="25" name="TextBox 24"/>
          <p:cNvSpPr txBox="1"/>
          <p:nvPr/>
        </p:nvSpPr>
        <p:spPr>
          <a:xfrm>
            <a:off x="1519894" y="4803998"/>
            <a:ext cx="37721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2626"/>
                </a:solidFill>
                <a:effectLst/>
                <a:uLnTx/>
                <a:uFillTx/>
                <a:latin typeface="Calibri"/>
                <a:ea typeface="+mn-ea"/>
                <a:cs typeface="+mn-cs"/>
              </a:rPr>
              <a:t>(*) Includes instructions on how to access </a:t>
            </a:r>
            <a:r>
              <a:rPr kumimoji="0" lang="en-US" sz="1000" b="0" i="0" u="none" strike="noStrike" kern="1200" cap="none" spc="0" normalizeH="0" baseline="0" noProof="0">
                <a:ln>
                  <a:noFill/>
                </a:ln>
                <a:solidFill>
                  <a:srgbClr val="262626"/>
                </a:solidFill>
                <a:effectLst/>
                <a:uLnTx/>
                <a:uFillTx/>
                <a:latin typeface="Calibri"/>
                <a:ea typeface="+mn-ea"/>
                <a:cs typeface="+mn-cs"/>
              </a:rPr>
              <a:t>Contributing Missions data</a:t>
            </a:r>
          </a:p>
        </p:txBody>
      </p:sp>
      <p:sp>
        <p:nvSpPr>
          <p:cNvPr id="26" name="Slide Number Placeholder 2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000" b="0" i="0" u="none" strike="noStrike" kern="1200" cap="all"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all" spc="0" normalizeH="0" baseline="0" noProof="0">
              <a:ln>
                <a:noFill/>
              </a:ln>
              <a:solidFill>
                <a:srgbClr val="898989"/>
              </a:solidFill>
              <a:effectLst/>
              <a:uLnTx/>
              <a:uFillTx/>
              <a:latin typeface="Calibri"/>
              <a:ea typeface="+mn-ea"/>
              <a:cs typeface="+mn-cs"/>
            </a:endParaRPr>
          </a:p>
        </p:txBody>
      </p:sp>
      <p:sp>
        <p:nvSpPr>
          <p:cNvPr id="3" name="Rectangle 2"/>
          <p:cNvSpPr/>
          <p:nvPr/>
        </p:nvSpPr>
        <p:spPr>
          <a:xfrm>
            <a:off x="3846058" y="2859782"/>
            <a:ext cx="2411730" cy="276999"/>
          </a:xfrm>
          <a:prstGeom prst="rect">
            <a:avLst/>
          </a:prstGeom>
        </p:spPr>
        <p:txBody>
          <a:bodyPr wrap="square">
            <a:spAutoFit/>
          </a:bodyPr>
          <a:lstStyle/>
          <a:p>
            <a:pPr marL="7938" marR="0" lvl="1"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25408F"/>
                </a:solidFill>
                <a:effectLst/>
                <a:uLnTx/>
                <a:uFillTx/>
                <a:latin typeface="Calibri"/>
                <a:ea typeface="+mn-ea"/>
                <a:cs typeface="+mn-cs"/>
              </a:rPr>
              <a:t>https://</a:t>
            </a:r>
            <a:r>
              <a:rPr kumimoji="0" lang="fr-FR" sz="1200" b="1" i="0" u="none" strike="noStrike" kern="1200" cap="none" spc="0" normalizeH="0" baseline="0" noProof="0" dirty="0" err="1">
                <a:ln>
                  <a:noFill/>
                </a:ln>
                <a:solidFill>
                  <a:srgbClr val="25408F"/>
                </a:solidFill>
                <a:effectLst/>
                <a:uLnTx/>
                <a:uFillTx/>
                <a:latin typeface="Calibri"/>
                <a:ea typeface="+mn-ea"/>
                <a:cs typeface="+mn-cs"/>
              </a:rPr>
              <a:t>spacedata.copernicus.eu</a:t>
            </a:r>
            <a:r>
              <a:rPr kumimoji="0" lang="fr-FR" sz="1200" b="1" i="0" u="none" strike="noStrike" kern="1200" cap="none" spc="0" normalizeH="0" baseline="0" noProof="0" dirty="0">
                <a:ln>
                  <a:noFill/>
                </a:ln>
                <a:solidFill>
                  <a:srgbClr val="25408F"/>
                </a:solidFill>
                <a:effectLst/>
                <a:uLnTx/>
                <a:uFillTx/>
                <a:latin typeface="Calibri"/>
                <a:ea typeface="+mn-ea"/>
                <a:cs typeface="+mn-cs"/>
              </a:rPr>
              <a:t>/ </a:t>
            </a:r>
          </a:p>
        </p:txBody>
      </p:sp>
      <p:pic>
        <p:nvPicPr>
          <p:cNvPr id="27" name="Picture 2" descr="ESA Dark Blue"/>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059832" y="1056617"/>
            <a:ext cx="620965" cy="27076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246577" y="1015221"/>
            <a:ext cx="2338190" cy="20889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8138"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fr-FR" sz="1800" b="0" i="0" u="none" strike="noStrike" kern="1200" cap="none" spc="0" normalizeH="0" baseline="0" noProof="0" dirty="0">
              <a:ln>
                <a:noFill/>
              </a:ln>
              <a:solidFill>
                <a:srgbClr val="25408F"/>
              </a:solidFill>
              <a:effectLst/>
              <a:uLnTx/>
              <a:uFillTx/>
              <a:latin typeface="Calibri"/>
              <a:ea typeface="+mn-ea"/>
              <a:cs typeface="+mn-cs"/>
            </a:endParaRPr>
          </a:p>
          <a:p>
            <a:pPr marL="338138"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fr-FR" sz="1600" b="0" i="0" u="none" strike="noStrike" kern="1200" cap="none" spc="0" normalizeH="0" baseline="0" noProof="0" dirty="0">
              <a:ln>
                <a:noFill/>
              </a:ln>
              <a:solidFill>
                <a:srgbClr val="25408F"/>
              </a:solidFill>
              <a:effectLst/>
              <a:uLnTx/>
              <a:uFillTx/>
              <a:latin typeface="Calibri"/>
              <a:ea typeface="+mn-ea"/>
              <a:cs typeface="+mn-cs"/>
            </a:endParaRPr>
          </a:p>
          <a:p>
            <a:pPr marL="338138"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fr-FR" sz="1600" b="0" i="0" u="none" strike="noStrike" kern="1200" cap="none" spc="0" normalizeH="0" baseline="0" noProof="0" dirty="0">
                <a:ln>
                  <a:noFill/>
                </a:ln>
                <a:solidFill>
                  <a:srgbClr val="25408F"/>
                </a:solidFill>
                <a:effectLst/>
                <a:uLnTx/>
                <a:uFillTx/>
                <a:latin typeface="Calibri"/>
                <a:ea typeface="+mn-ea"/>
                <a:cs typeface="+mn-cs"/>
              </a:rPr>
              <a:t>Copernicus  Online Data Access  (CODA)</a:t>
            </a:r>
          </a:p>
          <a:p>
            <a:pPr marL="52388" marR="0" lvl="1"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5408F"/>
                </a:solidFill>
                <a:effectLst/>
                <a:uLnTx/>
                <a:uFillTx/>
                <a:latin typeface="Calibri"/>
                <a:ea typeface="+mn-ea"/>
                <a:cs typeface="+mn-cs"/>
              </a:rPr>
              <a:t> </a:t>
            </a:r>
          </a:p>
          <a:p>
            <a:pPr marL="338138"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fr-FR" sz="1600" b="0" i="0" u="none" strike="noStrike" kern="1200" cap="none" spc="0" normalizeH="0" baseline="0" noProof="0" dirty="0" err="1">
                <a:ln>
                  <a:noFill/>
                </a:ln>
                <a:solidFill>
                  <a:srgbClr val="25408F"/>
                </a:solidFill>
                <a:effectLst/>
                <a:uLnTx/>
                <a:uFillTx/>
                <a:latin typeface="Calibri"/>
                <a:ea typeface="+mn-ea"/>
                <a:cs typeface="+mn-cs"/>
              </a:rPr>
              <a:t>EUMETCast</a:t>
            </a:r>
            <a:r>
              <a:rPr kumimoji="0" lang="fr-FR" sz="1600" b="0" i="0" u="none" strike="noStrike" kern="1200" cap="none" spc="0" normalizeH="0" baseline="0" noProof="0" dirty="0">
                <a:ln>
                  <a:noFill/>
                </a:ln>
                <a:solidFill>
                  <a:srgbClr val="25408F"/>
                </a:solidFill>
                <a:effectLst/>
                <a:uLnTx/>
                <a:uFillTx/>
                <a:latin typeface="Calibri"/>
                <a:ea typeface="+mn-ea"/>
                <a:cs typeface="+mn-cs"/>
              </a:rPr>
              <a:t>: </a:t>
            </a:r>
            <a:r>
              <a:rPr kumimoji="0" lang="fr-FR" sz="1200" b="1" i="0" u="none" strike="noStrike" kern="1200" cap="none" spc="0" normalizeH="0" baseline="0" noProof="0" dirty="0">
                <a:ln>
                  <a:noFill/>
                </a:ln>
                <a:solidFill>
                  <a:srgbClr val="25408F"/>
                </a:solidFill>
                <a:effectLst/>
                <a:uLnTx/>
                <a:uFillTx/>
                <a:latin typeface="Calibri"/>
                <a:ea typeface="+mn-ea"/>
                <a:cs typeface="+mn-cs"/>
                <a:hlinkClick r:id="rId11"/>
              </a:rPr>
              <a:t>www.eumetcast.com</a:t>
            </a:r>
            <a:endParaRPr kumimoji="0" lang="fr-FR" sz="1200" b="1" i="0" u="none" strike="noStrike" kern="1200" cap="none" spc="0" normalizeH="0" baseline="0" noProof="0" dirty="0">
              <a:ln>
                <a:noFill/>
              </a:ln>
              <a:solidFill>
                <a:srgbClr val="25408F"/>
              </a:solidFill>
              <a:effectLst/>
              <a:uLnTx/>
              <a:uFillTx/>
              <a:latin typeface="Calibri"/>
              <a:ea typeface="+mn-ea"/>
              <a:cs typeface="+mn-cs"/>
            </a:endParaRPr>
          </a:p>
          <a:p>
            <a:pPr marL="338138"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fr-FR" sz="1200" b="0" i="1" u="none" strike="noStrike" kern="1200" cap="none" spc="0" normalizeH="0" baseline="0" noProof="0" dirty="0">
              <a:ln>
                <a:noFill/>
              </a:ln>
              <a:solidFill>
                <a:srgbClr val="25408F"/>
              </a:solidFill>
              <a:effectLst/>
              <a:uLnTx/>
              <a:uFillTx/>
              <a:latin typeface="Calibri"/>
              <a:ea typeface="+mn-ea"/>
              <a:cs typeface="+mn-cs"/>
            </a:endParaRPr>
          </a:p>
        </p:txBody>
      </p:sp>
      <p:pic>
        <p:nvPicPr>
          <p:cNvPr id="33" name="Image 8"/>
          <p:cNvPicPr>
            <a:picLocks noChangeAspect="1"/>
          </p:cNvPicPr>
          <p:nvPr/>
        </p:nvPicPr>
        <p:blipFill>
          <a:blip r:embed="rId12" cstate="print"/>
          <a:stretch>
            <a:fillRect/>
          </a:stretch>
        </p:blipFill>
        <p:spPr>
          <a:xfrm>
            <a:off x="7503518" y="1068787"/>
            <a:ext cx="1003877" cy="249300"/>
          </a:xfrm>
          <a:prstGeom prst="rect">
            <a:avLst/>
          </a:prstGeom>
        </p:spPr>
      </p:pic>
      <p:sp>
        <p:nvSpPr>
          <p:cNvPr id="8" name="Rectangle 7"/>
          <p:cNvSpPr/>
          <p:nvPr/>
        </p:nvSpPr>
        <p:spPr>
          <a:xfrm>
            <a:off x="6231037" y="2783600"/>
            <a:ext cx="267855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25408F"/>
                </a:solidFill>
                <a:effectLst/>
                <a:uLnTx/>
                <a:uFillTx/>
                <a:latin typeface="Calibri"/>
                <a:ea typeface="+mn-ea"/>
                <a:cs typeface="+mn-cs"/>
              </a:rPr>
              <a:t>Needs to get a station and pay a yearly fee </a:t>
            </a:r>
          </a:p>
        </p:txBody>
      </p:sp>
      <p:sp>
        <p:nvSpPr>
          <p:cNvPr id="35" name="TextBox 34"/>
          <p:cNvSpPr txBox="1"/>
          <p:nvPr/>
        </p:nvSpPr>
        <p:spPr>
          <a:xfrm rot="20109762">
            <a:off x="6310825" y="1001791"/>
            <a:ext cx="877043" cy="646331"/>
          </a:xfrm>
          <a:prstGeom prst="rect">
            <a:avLst/>
          </a:prstGeom>
          <a:solidFill>
            <a:schemeClr val="bg1"/>
          </a:solidFill>
          <a:ln>
            <a:solidFill>
              <a:srgbClr val="00B050"/>
            </a:solidFill>
          </a:ln>
        </p:spPr>
        <p:txBody>
          <a:bodyPr wrap="square">
            <a:spAutoFit/>
          </a:bodyPr>
          <a:lstStyle>
            <a:defPPr>
              <a:defRPr lang="en-US"/>
            </a:defPPr>
            <a:lvl1pPr algn="ctr">
              <a:defRPr sz="1200" b="1" i="1">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B050"/>
                </a:solidFill>
                <a:effectLst/>
                <a:uLnTx/>
                <a:uFillTx/>
                <a:latin typeface="Calibri"/>
                <a:ea typeface="+mn-ea"/>
                <a:cs typeface="+mn-cs"/>
              </a:rPr>
              <a:t>FULL, FREE AND </a:t>
            </a:r>
            <a:r>
              <a:rPr kumimoji="0" lang="en-US" sz="1200" b="1" i="1" u="none" strike="noStrike" kern="1200" cap="none" spc="0" normalizeH="0" baseline="0" noProof="0" dirty="0" smtClean="0">
                <a:ln>
                  <a:noFill/>
                </a:ln>
                <a:solidFill>
                  <a:srgbClr val="00B050"/>
                </a:solidFill>
                <a:effectLst/>
                <a:uLnTx/>
                <a:uFillTx/>
                <a:latin typeface="Calibri"/>
                <a:ea typeface="+mn-ea"/>
                <a:cs typeface="+mn-cs"/>
              </a:rPr>
              <a:t>OPEN *</a:t>
            </a:r>
            <a:endParaRPr kumimoji="0" lang="en-US" sz="1200" b="1" i="1" u="none" strike="noStrike" kern="1200" cap="none" spc="0" normalizeH="0" baseline="0" noProof="0" dirty="0">
              <a:ln>
                <a:noFill/>
              </a:ln>
              <a:solidFill>
                <a:srgbClr val="00B050"/>
              </a:solidFill>
              <a:effectLst/>
              <a:uLnTx/>
              <a:uFillTx/>
              <a:latin typeface="Calibri"/>
              <a:ea typeface="+mn-ea"/>
              <a:cs typeface="+mn-cs"/>
            </a:endParaRPr>
          </a:p>
        </p:txBody>
      </p:sp>
      <p:pic>
        <p:nvPicPr>
          <p:cNvPr id="23" name="Picture 22"/>
          <p:cNvPicPr/>
          <p:nvPr/>
        </p:nvPicPr>
        <p:blipFill rotWithShape="1">
          <a:blip r:embed="rId13" cstate="print">
            <a:extLst>
              <a:ext uri="{28A0092B-C50C-407E-A947-70E740481C1C}">
                <a14:useLocalDpi xmlns:a14="http://schemas.microsoft.com/office/drawing/2010/main" val="0"/>
              </a:ext>
            </a:extLst>
          </a:blip>
          <a:srcRect t="10636" b="12056"/>
          <a:stretch/>
        </p:blipFill>
        <p:spPr bwMode="auto">
          <a:xfrm>
            <a:off x="4071114" y="1329123"/>
            <a:ext cx="1966458" cy="893443"/>
          </a:xfrm>
          <a:prstGeom prst="rect">
            <a:avLst/>
          </a:prstGeom>
          <a:noFill/>
          <a:ln>
            <a:noFill/>
          </a:ln>
        </p:spPr>
      </p:pic>
      <p:sp>
        <p:nvSpPr>
          <p:cNvPr id="20" name="Rectangle 19"/>
          <p:cNvSpPr/>
          <p:nvPr/>
        </p:nvSpPr>
        <p:spPr>
          <a:xfrm>
            <a:off x="3994121" y="2283718"/>
            <a:ext cx="2120444" cy="64633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5408F"/>
                </a:solidFill>
                <a:effectLst/>
                <a:uLnTx/>
                <a:uFillTx/>
                <a:latin typeface="Calibri"/>
                <a:ea typeface="+mn-ea"/>
                <a:cs typeface="+mn-cs"/>
              </a:rPr>
              <a:t>Copernicus Space Component Data Access Portal*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25408F"/>
                </a:solidFill>
                <a:effectLst/>
                <a:uLnTx/>
                <a:uFillTx/>
                <a:latin typeface="Calibri"/>
                <a:ea typeface="+mn-ea"/>
                <a:cs typeface="+mn-cs"/>
              </a:rPr>
              <a:t>CSC-DA</a:t>
            </a:r>
          </a:p>
        </p:txBody>
      </p:sp>
      <p:pic>
        <p:nvPicPr>
          <p:cNvPr id="29" name="Picture 2" descr="ESA Dark Blue"/>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90357" y="1045588"/>
            <a:ext cx="620965" cy="270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2381" y="3723878"/>
            <a:ext cx="182883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262626"/>
                </a:solidFill>
                <a:effectLst/>
                <a:uLnTx/>
                <a:uFillTx/>
                <a:latin typeface="Calibri"/>
                <a:ea typeface="+mn-ea"/>
                <a:cs typeface="+mn-cs"/>
              </a:rPr>
              <a:t>* Not for Security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262626"/>
                </a:solidFill>
                <a:effectLst/>
                <a:uLnTx/>
                <a:uFillTx/>
                <a:latin typeface="Calibri"/>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262626"/>
                </a:solidFill>
                <a:effectLst/>
                <a:uLnTx/>
                <a:uFillTx/>
                <a:latin typeface="Calibri"/>
                <a:ea typeface="+mn-ea"/>
                <a:cs typeface="+mn-cs"/>
              </a:rPr>
              <a:t>Data purchased from third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262626"/>
                </a:solidFill>
                <a:effectLst/>
                <a:uLnTx/>
                <a:uFillTx/>
                <a:latin typeface="Calibri"/>
                <a:ea typeface="+mn-ea"/>
                <a:cs typeface="+mn-cs"/>
              </a:rPr>
              <a:t>parties</a:t>
            </a:r>
            <a:endParaRPr kumimoji="0" lang="en-GB" sz="1200" b="0" i="0" u="none" strike="noStrike" kern="1200" cap="none" spc="0" normalizeH="0" baseline="0" noProof="0" dirty="0">
              <a:ln>
                <a:noFill/>
              </a:ln>
              <a:solidFill>
                <a:srgbClr val="262626"/>
              </a:solidFill>
              <a:effectLst/>
              <a:uLnTx/>
              <a:uFillTx/>
              <a:latin typeface="Calibri"/>
              <a:ea typeface="+mn-ea"/>
              <a:cs typeface="+mn-cs"/>
            </a:endParaRPr>
          </a:p>
        </p:txBody>
      </p:sp>
    </p:spTree>
    <p:extLst>
      <p:ext uri="{BB962C8B-B14F-4D97-AF65-F5344CB8AC3E}">
        <p14:creationId xmlns:p14="http://schemas.microsoft.com/office/powerpoint/2010/main" val="2800482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480" y="771550"/>
            <a:ext cx="7452320" cy="3923048"/>
          </a:xfrm>
          <a:prstGeom prst="rect">
            <a:avLst/>
          </a:prstGeom>
        </p:spPr>
      </p:pic>
      <p:sp>
        <p:nvSpPr>
          <p:cNvPr id="6" name="Slide Number Placeholder 5"/>
          <p:cNvSpPr>
            <a:spLocks noGrp="1"/>
          </p:cNvSpPr>
          <p:nvPr>
            <p:ph type="sldNum" sz="quarter" idx="11"/>
          </p:nvPr>
        </p:nvSpPr>
        <p:spPr/>
        <p:txBody>
          <a:bodyPr/>
          <a:lstStyle/>
          <a:p>
            <a:fld id="{C5037BC8-653A-774F-861D-6A080A1C2452}" type="slidenum">
              <a:rPr lang="en-US" smtClean="0"/>
              <a:pPr/>
              <a:t>21</a:t>
            </a:fld>
            <a:endParaRPr lang="en-US" dirty="0"/>
          </a:p>
        </p:txBody>
      </p:sp>
      <p:sp>
        <p:nvSpPr>
          <p:cNvPr id="3" name="TextBox 2"/>
          <p:cNvSpPr txBox="1"/>
          <p:nvPr/>
        </p:nvSpPr>
        <p:spPr>
          <a:xfrm>
            <a:off x="867704" y="3939902"/>
            <a:ext cx="2038891" cy="369332"/>
          </a:xfrm>
          <a:prstGeom prst="rect">
            <a:avLst/>
          </a:prstGeom>
          <a:noFill/>
        </p:spPr>
        <p:txBody>
          <a:bodyPr wrap="none" rtlCol="0">
            <a:spAutoFit/>
          </a:bodyPr>
          <a:lstStyle/>
          <a:p>
            <a:r>
              <a:rPr lang="en-GB" dirty="0" smtClean="0"/>
              <a:t>www.copernicus.eu</a:t>
            </a:r>
            <a:endParaRPr lang="en-GB" dirty="0"/>
          </a:p>
        </p:txBody>
      </p:sp>
    </p:spTree>
    <p:extLst>
      <p:ext uri="{BB962C8B-B14F-4D97-AF65-F5344CB8AC3E}">
        <p14:creationId xmlns:p14="http://schemas.microsoft.com/office/powerpoint/2010/main" val="1717784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kern="0" dirty="0"/>
              <a:t>COPERNICUS ARCHITECTURE</a:t>
            </a:r>
            <a:endParaRPr lang="en-US" dirty="0"/>
          </a:p>
        </p:txBody>
      </p:sp>
      <p:pic>
        <p:nvPicPr>
          <p:cNvPr id="5" name="Content Placeholder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489" y="771550"/>
            <a:ext cx="2191326" cy="1650666"/>
          </a:xfrm>
          <a:prstGeom prst="rect">
            <a:avLst/>
          </a:prstGeom>
        </p:spPr>
      </p:pic>
      <p:sp>
        <p:nvSpPr>
          <p:cNvPr id="13" name="Bent Arrow 12"/>
          <p:cNvSpPr/>
          <p:nvPr/>
        </p:nvSpPr>
        <p:spPr bwMode="auto">
          <a:xfrm rot="10800000" flipH="1">
            <a:off x="1176905" y="2931789"/>
            <a:ext cx="1352410" cy="776634"/>
          </a:xfrm>
          <a:prstGeom prst="bentArrow">
            <a:avLst>
              <a:gd name="adj1" fmla="val 25000"/>
              <a:gd name="adj2" fmla="val 24436"/>
              <a:gd name="adj3" fmla="val 31708"/>
              <a:gd name="adj4" fmla="val 50123"/>
            </a:avLst>
          </a:prstGeom>
          <a:solidFill>
            <a:srgbClr val="073451"/>
          </a:solidFill>
          <a:ln>
            <a:noFill/>
          </a:ln>
          <a:effectLst/>
        </p:spPr>
        <p:txBody>
          <a:bodyPr anchor="ctr"/>
          <a:lstStyle/>
          <a:p>
            <a:pPr marL="3175" defTabSz="685800">
              <a:defRPr/>
            </a:pPr>
            <a:endParaRPr lang="en-GB">
              <a:solidFill>
                <a:srgbClr val="C00000"/>
              </a:solidFill>
              <a:latin typeface="Arial"/>
            </a:endParaRPr>
          </a:p>
        </p:txBody>
      </p:sp>
      <p:sp>
        <p:nvSpPr>
          <p:cNvPr id="14" name="Bent Arrow 13"/>
          <p:cNvSpPr/>
          <p:nvPr/>
        </p:nvSpPr>
        <p:spPr bwMode="auto">
          <a:xfrm rot="10800000">
            <a:off x="6908548" y="2770429"/>
            <a:ext cx="1119836" cy="580754"/>
          </a:xfrm>
          <a:prstGeom prst="bentArrow">
            <a:avLst>
              <a:gd name="adj1" fmla="val 25000"/>
              <a:gd name="adj2" fmla="val 24436"/>
              <a:gd name="adj3" fmla="val 31708"/>
              <a:gd name="adj4" fmla="val 50123"/>
            </a:avLst>
          </a:prstGeom>
          <a:solidFill>
            <a:srgbClr val="073451"/>
          </a:solidFill>
          <a:ln>
            <a:noFill/>
          </a:ln>
          <a:effectLst/>
        </p:spPr>
        <p:txBody>
          <a:bodyPr anchor="ctr"/>
          <a:lstStyle/>
          <a:p>
            <a:pPr marL="3175" defTabSz="685800">
              <a:defRPr/>
            </a:pPr>
            <a:endParaRPr lang="en-GB">
              <a:solidFill>
                <a:srgbClr val="C00000"/>
              </a:solidFill>
              <a:latin typeface="Arial"/>
            </a:endParaRPr>
          </a:p>
        </p:txBody>
      </p:sp>
      <p:sp>
        <p:nvSpPr>
          <p:cNvPr id="15" name="Bent Arrow 14"/>
          <p:cNvSpPr/>
          <p:nvPr/>
        </p:nvSpPr>
        <p:spPr bwMode="auto">
          <a:xfrm rot="10800000" flipV="1">
            <a:off x="6948266" y="3419772"/>
            <a:ext cx="1152127" cy="630535"/>
          </a:xfrm>
          <a:prstGeom prst="bentArrow">
            <a:avLst>
              <a:gd name="adj1" fmla="val 25000"/>
              <a:gd name="adj2" fmla="val 24436"/>
              <a:gd name="adj3" fmla="val 31708"/>
              <a:gd name="adj4" fmla="val 50123"/>
            </a:avLst>
          </a:prstGeom>
          <a:solidFill>
            <a:srgbClr val="073451"/>
          </a:solidFill>
          <a:ln>
            <a:noFill/>
          </a:ln>
          <a:effectLst/>
        </p:spPr>
        <p:txBody>
          <a:bodyPr anchor="ctr"/>
          <a:lstStyle/>
          <a:p>
            <a:pPr marL="3175" defTabSz="685800">
              <a:defRPr/>
            </a:pPr>
            <a:endParaRPr lang="en-GB">
              <a:solidFill>
                <a:srgbClr val="C00000"/>
              </a:solidFill>
              <a:latin typeface="Arial"/>
            </a:endParaRPr>
          </a:p>
        </p:txBody>
      </p:sp>
      <p:pic>
        <p:nvPicPr>
          <p:cNvPr id="16" name="Picture 1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2280" y="3898807"/>
            <a:ext cx="1264146" cy="758702"/>
          </a:xfrm>
          <a:prstGeom prst="rect">
            <a:avLst/>
          </a:prstGeom>
          <a:solidFill>
            <a:schemeClr val="accent2"/>
          </a:solidFill>
        </p:spPr>
      </p:pic>
      <p:sp>
        <p:nvSpPr>
          <p:cNvPr id="22" name="Rectangle 21"/>
          <p:cNvSpPr/>
          <p:nvPr/>
        </p:nvSpPr>
        <p:spPr>
          <a:xfrm>
            <a:off x="2910844" y="4676024"/>
            <a:ext cx="3521096" cy="369332"/>
          </a:xfrm>
          <a:prstGeom prst="rect">
            <a:avLst/>
          </a:prstGeom>
        </p:spPr>
        <p:txBody>
          <a:bodyPr wrap="square">
            <a:spAutoFit/>
          </a:bodyPr>
          <a:lstStyle/>
          <a:p>
            <a:pPr defTabSz="685800">
              <a:spcBef>
                <a:spcPct val="0"/>
              </a:spcBef>
              <a:defRPr/>
            </a:pPr>
            <a:r>
              <a:rPr lang="en-GB" altLang="en-US" b="1" dirty="0">
                <a:solidFill>
                  <a:srgbClr val="D3E8F9">
                    <a:lumMod val="25000"/>
                  </a:srgbClr>
                </a:solidFill>
                <a:latin typeface="Arial"/>
                <a:cs typeface="Arial" charset="0"/>
              </a:rPr>
              <a:t>…added-value products</a:t>
            </a:r>
          </a:p>
        </p:txBody>
      </p:sp>
      <p:sp>
        <p:nvSpPr>
          <p:cNvPr id="23" name="Striped Right Arrow 22"/>
          <p:cNvSpPr/>
          <p:nvPr/>
        </p:nvSpPr>
        <p:spPr bwMode="auto">
          <a:xfrm rot="5400000">
            <a:off x="4166209" y="4081453"/>
            <a:ext cx="475335" cy="768296"/>
          </a:xfrm>
          <a:prstGeom prst="stripedRightArrow">
            <a:avLst/>
          </a:prstGeom>
          <a:solidFill>
            <a:srgbClr val="C00000"/>
          </a:solidFill>
          <a:ln>
            <a:noFill/>
          </a:ln>
          <a:effectLst/>
        </p:spPr>
        <p:txBody>
          <a:bodyPr anchor="ctr"/>
          <a:lstStyle/>
          <a:p>
            <a:pPr marL="3175" defTabSz="685800">
              <a:defRPr/>
            </a:pPr>
            <a:endParaRPr lang="en-GB" sz="1200">
              <a:solidFill>
                <a:srgbClr val="C00000"/>
              </a:solidFill>
              <a:latin typeface="Arial"/>
              <a:cs typeface="Arial" charset="0"/>
            </a:endParaRPr>
          </a:p>
        </p:txBody>
      </p:sp>
      <p:sp>
        <p:nvSpPr>
          <p:cNvPr id="24" name="Rectangle 23"/>
          <p:cNvSpPr/>
          <p:nvPr/>
        </p:nvSpPr>
        <p:spPr>
          <a:xfrm>
            <a:off x="681782" y="2714557"/>
            <a:ext cx="2448271" cy="369332"/>
          </a:xfrm>
          <a:prstGeom prst="rect">
            <a:avLst/>
          </a:prstGeom>
        </p:spPr>
        <p:txBody>
          <a:bodyPr wrap="square">
            <a:spAutoFit/>
          </a:bodyPr>
          <a:lstStyle/>
          <a:p>
            <a:pPr algn="ctr" defTabSz="685800">
              <a:spcBef>
                <a:spcPct val="0"/>
              </a:spcBef>
            </a:pPr>
            <a:r>
              <a:rPr lang="en-GB" altLang="en-US" b="1" dirty="0">
                <a:solidFill>
                  <a:srgbClr val="D3E8F9">
                    <a:lumMod val="25000"/>
                  </a:srgbClr>
                </a:solidFill>
                <a:latin typeface="Arial"/>
                <a:cs typeface="Arial" charset="0"/>
              </a:rPr>
              <a:t>Sentinels</a:t>
            </a:r>
          </a:p>
        </p:txBody>
      </p:sp>
      <p:sp>
        <p:nvSpPr>
          <p:cNvPr id="25" name="Rectangle 24"/>
          <p:cNvSpPr/>
          <p:nvPr/>
        </p:nvSpPr>
        <p:spPr>
          <a:xfrm>
            <a:off x="6535443" y="2422217"/>
            <a:ext cx="2357038" cy="646331"/>
          </a:xfrm>
          <a:prstGeom prst="rect">
            <a:avLst/>
          </a:prstGeom>
        </p:spPr>
        <p:txBody>
          <a:bodyPr wrap="square">
            <a:spAutoFit/>
          </a:bodyPr>
          <a:lstStyle/>
          <a:p>
            <a:pPr algn="ctr" defTabSz="685800">
              <a:spcBef>
                <a:spcPct val="0"/>
              </a:spcBef>
            </a:pPr>
            <a:r>
              <a:rPr lang="en-GB" altLang="en-US" b="1" dirty="0">
                <a:solidFill>
                  <a:srgbClr val="D3E8F9">
                    <a:lumMod val="25000"/>
                  </a:srgbClr>
                </a:solidFill>
                <a:latin typeface="Arial"/>
                <a:cs typeface="Arial" charset="0"/>
              </a:rPr>
              <a:t>Contributing missions</a:t>
            </a:r>
          </a:p>
        </p:txBody>
      </p:sp>
      <p:sp>
        <p:nvSpPr>
          <p:cNvPr id="27" name="Rectangle 26"/>
          <p:cNvSpPr/>
          <p:nvPr/>
        </p:nvSpPr>
        <p:spPr>
          <a:xfrm>
            <a:off x="2768535" y="1139283"/>
            <a:ext cx="3528392" cy="1015663"/>
          </a:xfrm>
          <a:prstGeom prst="rect">
            <a:avLst/>
          </a:prstGeom>
        </p:spPr>
        <p:txBody>
          <a:bodyPr wrap="square">
            <a:spAutoFit/>
          </a:bodyPr>
          <a:lstStyle/>
          <a:p>
            <a:pPr algn="ctr" defTabSz="685800">
              <a:defRPr/>
            </a:pPr>
            <a:r>
              <a:rPr lang="en-GB" altLang="en-US" sz="2000" b="1" dirty="0">
                <a:solidFill>
                  <a:srgbClr val="D3E8F9">
                    <a:lumMod val="25000"/>
                  </a:srgbClr>
                </a:solidFill>
                <a:latin typeface="Arial"/>
                <a:ea typeface="MS PGothic" pitchFamily="34" charset="-128"/>
                <a:cs typeface="Arial" charset="0"/>
              </a:rPr>
              <a:t>6 services use Earth Observation data to deliver…</a:t>
            </a:r>
            <a:endParaRPr lang="en-GB" altLang="en-US" sz="2000" b="1" dirty="0">
              <a:solidFill>
                <a:srgbClr val="D3E8F9">
                  <a:lumMod val="25000"/>
                </a:srgbClr>
              </a:solidFill>
              <a:latin typeface="Arial"/>
              <a:cs typeface="Arial" charset="0"/>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00" y="915567"/>
            <a:ext cx="1735153" cy="1735153"/>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9053" y="2139703"/>
            <a:ext cx="3937245" cy="2221083"/>
          </a:xfrm>
          <a:prstGeom prst="rect">
            <a:avLst/>
          </a:prstGeom>
        </p:spPr>
      </p:pic>
      <p:sp>
        <p:nvSpPr>
          <p:cNvPr id="43" name="TextBox 42"/>
          <p:cNvSpPr txBox="1"/>
          <p:nvPr/>
        </p:nvSpPr>
        <p:spPr>
          <a:xfrm rot="1534533">
            <a:off x="5656914" y="243933"/>
            <a:ext cx="1280026" cy="1200329"/>
          </a:xfrm>
          <a:prstGeom prst="rect">
            <a:avLst/>
          </a:prstGeom>
          <a:solidFill>
            <a:schemeClr val="bg1"/>
          </a:solidFill>
          <a:ln w="28575">
            <a:solidFill>
              <a:srgbClr val="FF0000"/>
            </a:solidFill>
          </a:ln>
        </p:spPr>
        <p:txBody>
          <a:bodyPr wrap="square" rtlCol="0">
            <a:spAutoFit/>
          </a:bodyPr>
          <a:lstStyle/>
          <a:p>
            <a:pPr algn="ctr" defTabSz="685800"/>
            <a:r>
              <a:rPr lang="en-US" dirty="0">
                <a:solidFill>
                  <a:srgbClr val="FF0000"/>
                </a:solidFill>
                <a:latin typeface="Arial"/>
              </a:rPr>
              <a:t>FULL, FREE AND OPEN</a:t>
            </a:r>
          </a:p>
        </p:txBody>
      </p:sp>
    </p:spTree>
    <p:extLst>
      <p:ext uri="{BB962C8B-B14F-4D97-AF65-F5344CB8AC3E}">
        <p14:creationId xmlns:p14="http://schemas.microsoft.com/office/powerpoint/2010/main" val="409900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44" y="813782"/>
            <a:ext cx="7894320" cy="4206240"/>
          </a:xfrm>
          <a:prstGeom prst="rect">
            <a:avLst/>
          </a:prstGeom>
        </p:spPr>
      </p:pic>
      <p:sp>
        <p:nvSpPr>
          <p:cNvPr id="2" name="Title 1"/>
          <p:cNvSpPr>
            <a:spLocks noGrp="1"/>
          </p:cNvSpPr>
          <p:nvPr>
            <p:ph type="title"/>
          </p:nvPr>
        </p:nvSpPr>
        <p:spPr/>
        <p:txBody>
          <a:bodyPr/>
          <a:lstStyle/>
          <a:p>
            <a:r>
              <a:rPr lang="en-US" dirty="0"/>
              <a:t>COPERNICUS SERVICES</a:t>
            </a:r>
          </a:p>
        </p:txBody>
      </p:sp>
      <p:sp>
        <p:nvSpPr>
          <p:cNvPr id="4" name="Slide Number Placeholder 3"/>
          <p:cNvSpPr>
            <a:spLocks noGrp="1"/>
          </p:cNvSpPr>
          <p:nvPr>
            <p:ph type="sldNum" sz="quarter" idx="11"/>
          </p:nvPr>
        </p:nvSpPr>
        <p:spPr/>
        <p:txBody>
          <a:bodyPr/>
          <a:lstStyle/>
          <a:p>
            <a:fld id="{C5037BC8-653A-774F-861D-6A080A1C2452}" type="slidenum">
              <a:rPr lang="en-US" smtClean="0"/>
              <a:pPr/>
              <a:t>4</a:t>
            </a:fld>
            <a:endParaRPr lang="en-US" dirty="0"/>
          </a:p>
        </p:txBody>
      </p:sp>
      <p:sp>
        <p:nvSpPr>
          <p:cNvPr id="28" name="Title 1"/>
          <p:cNvSpPr txBox="1">
            <a:spLocks/>
          </p:cNvSpPr>
          <p:nvPr/>
        </p:nvSpPr>
        <p:spPr>
          <a:xfrm>
            <a:off x="867704" y="260077"/>
            <a:ext cx="7819096" cy="283417"/>
          </a:xfrm>
          <a:prstGeom prst="rect">
            <a:avLst/>
          </a:prstGeom>
          <a:solidFill>
            <a:srgbClr val="25408F"/>
          </a:solidFill>
        </p:spPr>
        <p:txBody>
          <a:bodyPr vert="horz" lIns="91440" tIns="45720" rIns="91440" bIns="45720" rtlCol="0" anchor="ctr">
            <a:noAutofit/>
          </a:bodyPr>
          <a:lstStyle>
            <a:lvl1pPr algn="l" defTabSz="914400" rtl="0" eaLnBrk="1" latinLnBrk="0" hangingPunct="1">
              <a:spcBef>
                <a:spcPct val="0"/>
              </a:spcBef>
              <a:buNone/>
              <a:defRPr sz="1800" b="0" kern="1200" spc="700" baseline="0">
                <a:solidFill>
                  <a:schemeClr val="bg1"/>
                </a:solidFill>
                <a:latin typeface="+mj-lt"/>
                <a:ea typeface="+mj-ea"/>
                <a:cs typeface="+mj-cs"/>
              </a:defRPr>
            </a:lvl1pPr>
          </a:lstStyle>
          <a:p>
            <a:r>
              <a:rPr lang="en-US"/>
              <a:t>COPERNICUS SERVICES</a:t>
            </a:r>
            <a:endParaRPr lang="en-US"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424" y="2906611"/>
            <a:ext cx="265629" cy="28142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8933" y="1868266"/>
            <a:ext cx="256205" cy="271436"/>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0964" y="1088645"/>
            <a:ext cx="276998" cy="293465"/>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7939" y="3291830"/>
            <a:ext cx="263555" cy="27922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1845" y="1959559"/>
            <a:ext cx="270403" cy="286478"/>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9912" y="4534838"/>
            <a:ext cx="254439" cy="269565"/>
          </a:xfrm>
          <a:prstGeom prst="rect">
            <a:avLst/>
          </a:prstGeom>
        </p:spPr>
      </p:pic>
    </p:spTree>
    <p:extLst>
      <p:ext uri="{BB962C8B-B14F-4D97-AF65-F5344CB8AC3E}">
        <p14:creationId xmlns:p14="http://schemas.microsoft.com/office/powerpoint/2010/main" val="1111481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areas and products examples</a:t>
            </a:r>
          </a:p>
        </p:txBody>
      </p:sp>
      <p:sp>
        <p:nvSpPr>
          <p:cNvPr id="9" name="Rectangle 8"/>
          <p:cNvSpPr/>
          <p:nvPr/>
        </p:nvSpPr>
        <p:spPr>
          <a:xfrm>
            <a:off x="1437607" y="934315"/>
            <a:ext cx="2020091" cy="1781451"/>
          </a:xfrm>
          <a:prstGeom prst="rect">
            <a:avLst/>
          </a:prstGeom>
          <a:solidFill>
            <a:srgbClr val="FAA741">
              <a:tint val="66000"/>
              <a:satMod val="1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2626"/>
                </a:solidFill>
                <a:effectLst/>
                <a:uLnTx/>
                <a:uFillTx/>
                <a:latin typeface="Calibri"/>
                <a:ea typeface="+mn-ea"/>
                <a:cs typeface="+mn-cs"/>
              </a:rPr>
              <a:t>Disaster Emergency Situations</a:t>
            </a:r>
          </a:p>
        </p:txBody>
      </p:sp>
      <p:sp>
        <p:nvSpPr>
          <p:cNvPr id="11" name="Rectangle 10"/>
          <p:cNvSpPr/>
          <p:nvPr/>
        </p:nvSpPr>
        <p:spPr>
          <a:xfrm>
            <a:off x="1437607" y="2853894"/>
            <a:ext cx="2020091" cy="1679201"/>
          </a:xfrm>
          <a:prstGeom prst="rect">
            <a:avLst/>
          </a:prstGeom>
          <a:solidFill>
            <a:srgbClr val="FAA741">
              <a:tint val="66000"/>
              <a:satMod val="1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Humanitarian Crises</a:t>
            </a:r>
            <a:endParaRPr kumimoji="0" lang="en-US" sz="1800" b="1" i="0" u="none" strike="noStrike" kern="1200" cap="none" spc="0" normalizeH="0" baseline="0" noProof="0" dirty="0">
              <a:ln>
                <a:noFill/>
              </a:ln>
              <a:solidFill>
                <a:srgbClr val="262626"/>
              </a:solidFill>
              <a:effectLst/>
              <a:uLnTx/>
              <a:uFillTx/>
              <a:latin typeface="Calibri"/>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000" b="0" i="0" u="none" strike="noStrike" kern="1200" cap="all"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all" spc="0" normalizeH="0" baseline="0" noProof="0">
              <a:ln>
                <a:noFill/>
              </a:ln>
              <a:solidFill>
                <a:srgbClr val="898989"/>
              </a:solidFill>
              <a:effectLst/>
              <a:uLnTx/>
              <a:uFillTx/>
              <a:latin typeface="Calibri"/>
              <a:ea typeface="+mn-ea"/>
              <a:cs typeface="+mn-cs"/>
            </a:endParaRPr>
          </a:p>
        </p:txBody>
      </p:sp>
      <p:grpSp>
        <p:nvGrpSpPr>
          <p:cNvPr id="17" name="Group 16"/>
          <p:cNvGrpSpPr/>
          <p:nvPr/>
        </p:nvGrpSpPr>
        <p:grpSpPr>
          <a:xfrm>
            <a:off x="3484855" y="987574"/>
            <a:ext cx="2373296" cy="3297723"/>
            <a:chOff x="3484855" y="987574"/>
            <a:chExt cx="2373296" cy="329772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855" y="987574"/>
              <a:ext cx="2272212" cy="3297723"/>
            </a:xfrm>
            <a:prstGeom prst="rect">
              <a:avLst/>
            </a:prstGeom>
          </p:spPr>
        </p:pic>
        <p:sp>
          <p:nvSpPr>
            <p:cNvPr id="8" name="Rectangle 7"/>
            <p:cNvSpPr/>
            <p:nvPr/>
          </p:nvSpPr>
          <p:spPr>
            <a:xfrm rot="2645268">
              <a:off x="4985074" y="4022774"/>
              <a:ext cx="598073" cy="1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rot="5893189">
              <a:off x="5349953" y="1858895"/>
              <a:ext cx="639826" cy="185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rot="5893189">
              <a:off x="5392092" y="2832192"/>
              <a:ext cx="729951" cy="202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4" name="Straight Connector 23"/>
          <p:cNvCxnSpPr>
            <a:endCxn id="22" idx="1"/>
          </p:cNvCxnSpPr>
          <p:nvPr/>
        </p:nvCxnSpPr>
        <p:spPr>
          <a:xfrm flipV="1">
            <a:off x="5486542" y="1509563"/>
            <a:ext cx="309594" cy="995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2" idx="1"/>
          </p:cNvCxnSpPr>
          <p:nvPr/>
        </p:nvCxnSpPr>
        <p:spPr>
          <a:xfrm flipV="1">
            <a:off x="5486542" y="1509563"/>
            <a:ext cx="309594" cy="1985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8" idx="2"/>
            <a:endCxn id="21" idx="1"/>
          </p:cNvCxnSpPr>
          <p:nvPr/>
        </p:nvCxnSpPr>
        <p:spPr>
          <a:xfrm flipV="1">
            <a:off x="5657022" y="2733705"/>
            <a:ext cx="139114" cy="185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23" idx="1"/>
          </p:cNvCxnSpPr>
          <p:nvPr/>
        </p:nvCxnSpPr>
        <p:spPr>
          <a:xfrm>
            <a:off x="5495496" y="3537839"/>
            <a:ext cx="300640" cy="420008"/>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475656" y="4587974"/>
            <a:ext cx="2661306" cy="400110"/>
          </a:xfrm>
          <a:prstGeom prst="rect">
            <a:avLst/>
          </a:prstGeom>
        </p:spPr>
        <p:txBody>
          <a:bodyPr wrap="non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262626"/>
                </a:solidFill>
                <a:effectLst/>
                <a:uLnTx/>
                <a:uFillTx/>
                <a:latin typeface="Calibri"/>
                <a:ea typeface="+mn-ea"/>
                <a:cs typeface="+mn-cs"/>
              </a:rPr>
              <a:t>EFAS = European Flood Awareness System;</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262626"/>
                </a:solidFill>
                <a:effectLst/>
                <a:uLnTx/>
                <a:uFillTx/>
                <a:latin typeface="Calibri"/>
                <a:ea typeface="+mn-ea"/>
                <a:cs typeface="+mn-cs"/>
              </a:rPr>
              <a:t>EFFIS=European Forest Fire Information System</a:t>
            </a:r>
            <a:endParaRPr kumimoji="0" lang="en-US" sz="1000" b="0" i="1" u="none" strike="noStrike" kern="1200" cap="none" spc="0" normalizeH="0" baseline="0" noProof="0" dirty="0">
              <a:ln>
                <a:noFill/>
              </a:ln>
              <a:solidFill>
                <a:srgbClr val="000000"/>
              </a:solidFill>
              <a:effectLst/>
              <a:uLnTx/>
              <a:uFillTx/>
              <a:latin typeface="Calibri" charset="0"/>
              <a:ea typeface="+mn-ea"/>
              <a:cs typeface="+mn-cs"/>
            </a:endParaRPr>
          </a:p>
        </p:txBody>
      </p:sp>
      <p:sp>
        <p:nvSpPr>
          <p:cNvPr id="21" name="Rectangle 20"/>
          <p:cNvSpPr/>
          <p:nvPr/>
        </p:nvSpPr>
        <p:spPr>
          <a:xfrm>
            <a:off x="5796136" y="2158457"/>
            <a:ext cx="2909643" cy="1150496"/>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Rapid Mapping:</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Reference Maps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Delineation Maps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Grading Maps</a:t>
            </a:r>
          </a:p>
        </p:txBody>
      </p:sp>
      <p:sp>
        <p:nvSpPr>
          <p:cNvPr id="22" name="Rectangle 21"/>
          <p:cNvSpPr/>
          <p:nvPr/>
        </p:nvSpPr>
        <p:spPr>
          <a:xfrm>
            <a:off x="5796136" y="934315"/>
            <a:ext cx="2909643" cy="1150496"/>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Risk &amp; Recovery Mapping:</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Reference Maps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Pre-disaster Situation Maps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Post-disaster Situation Maps</a:t>
            </a:r>
          </a:p>
        </p:txBody>
      </p:sp>
      <p:sp>
        <p:nvSpPr>
          <p:cNvPr id="23" name="Rectangle 22"/>
          <p:cNvSpPr/>
          <p:nvPr/>
        </p:nvSpPr>
        <p:spPr>
          <a:xfrm>
            <a:off x="5796136" y="3382599"/>
            <a:ext cx="2906037" cy="1150496"/>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Early Warning: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Floods: EFAS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Forest Fires:  EFFIS</a:t>
            </a:r>
          </a:p>
        </p:txBody>
      </p:sp>
    </p:spTree>
    <p:extLst>
      <p:ext uri="{BB962C8B-B14F-4D97-AF65-F5344CB8AC3E}">
        <p14:creationId xmlns:p14="http://schemas.microsoft.com/office/powerpoint/2010/main" val="1145870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19872" y="713899"/>
            <a:ext cx="5198015" cy="1180574"/>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Global</a:t>
            </a:r>
          </a:p>
        </p:txBody>
      </p:sp>
      <p:sp>
        <p:nvSpPr>
          <p:cNvPr id="2" name="Title 1"/>
          <p:cNvSpPr>
            <a:spLocks noGrp="1"/>
          </p:cNvSpPr>
          <p:nvPr>
            <p:ph type="title"/>
          </p:nvPr>
        </p:nvSpPr>
        <p:spPr/>
        <p:txBody>
          <a:bodyPr/>
          <a:lstStyle/>
          <a:p>
            <a:r>
              <a:rPr lang="en-US" dirty="0"/>
              <a:t>Benefit areas and products examples</a:t>
            </a:r>
          </a:p>
        </p:txBody>
      </p:sp>
      <p:grpSp>
        <p:nvGrpSpPr>
          <p:cNvPr id="14" name="Group 13"/>
          <p:cNvGrpSpPr/>
          <p:nvPr/>
        </p:nvGrpSpPr>
        <p:grpSpPr>
          <a:xfrm>
            <a:off x="4310717" y="885963"/>
            <a:ext cx="3956965" cy="945711"/>
            <a:chOff x="3786389" y="1136162"/>
            <a:chExt cx="3956965" cy="9457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154348"/>
              <a:ext cx="1083122" cy="9093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352" y="1138183"/>
              <a:ext cx="1042706" cy="94166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389" y="1136162"/>
              <a:ext cx="1050790" cy="945711"/>
            </a:xfrm>
            <a:prstGeom prst="rect">
              <a:avLst/>
            </a:prstGeom>
          </p:spPr>
        </p:pic>
      </p:grpSp>
      <p:sp>
        <p:nvSpPr>
          <p:cNvPr id="11" name="Rectangle 10"/>
          <p:cNvSpPr/>
          <p:nvPr/>
        </p:nvSpPr>
        <p:spPr>
          <a:xfrm>
            <a:off x="3419872" y="1960924"/>
            <a:ext cx="5198017" cy="1252582"/>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Pan-European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5054" r="2316" b="3920"/>
          <a:stretch/>
        </p:blipFill>
        <p:spPr>
          <a:xfrm>
            <a:off x="3504819" y="2203206"/>
            <a:ext cx="5083043" cy="943119"/>
          </a:xfrm>
          <a:prstGeom prst="rect">
            <a:avLst/>
          </a:prstGeom>
        </p:spPr>
      </p:pic>
      <p:sp>
        <p:nvSpPr>
          <p:cNvPr id="12" name="Rectangle 11"/>
          <p:cNvSpPr/>
          <p:nvPr/>
        </p:nvSpPr>
        <p:spPr>
          <a:xfrm>
            <a:off x="3419871" y="3306745"/>
            <a:ext cx="5198017" cy="1252582"/>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Local</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3138" b="5748"/>
          <a:stretch/>
        </p:blipFill>
        <p:spPr>
          <a:xfrm>
            <a:off x="4453307" y="3443668"/>
            <a:ext cx="3671786" cy="978735"/>
          </a:xfrm>
          <a:prstGeom prst="rect">
            <a:avLst/>
          </a:prstGeom>
        </p:spPr>
      </p:pic>
      <p:sp>
        <p:nvSpPr>
          <p:cNvPr id="4" name="TextBox 3"/>
          <p:cNvSpPr txBox="1"/>
          <p:nvPr/>
        </p:nvSpPr>
        <p:spPr>
          <a:xfrm>
            <a:off x="7620293" y="2474710"/>
            <a:ext cx="1009599" cy="20005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62626"/>
                </a:solidFill>
                <a:effectLst/>
                <a:uLnTx/>
                <a:uFillTx/>
                <a:latin typeface="Calibri"/>
                <a:ea typeface="+mn-ea"/>
                <a:cs typeface="+mn-cs"/>
              </a:rPr>
              <a:t>% of built-up area</a:t>
            </a:r>
          </a:p>
        </p:txBody>
      </p:sp>
      <p:sp>
        <p:nvSpPr>
          <p:cNvPr id="15" name="TextBox 14"/>
          <p:cNvSpPr txBox="1"/>
          <p:nvPr/>
        </p:nvSpPr>
        <p:spPr>
          <a:xfrm>
            <a:off x="4536028" y="2446721"/>
            <a:ext cx="105158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62626"/>
                </a:solidFill>
                <a:effectLst/>
                <a:uLnTx/>
                <a:uFillTx/>
                <a:latin typeface="Calibri"/>
                <a:ea typeface="+mn-ea"/>
                <a:cs typeface="+mn-cs"/>
              </a:rPr>
              <a:t>EU </a:t>
            </a:r>
            <a:r>
              <a:rPr kumimoji="0" lang="en-US" sz="700" b="0" i="0" u="none" strike="noStrike" kern="1200" cap="none" spc="0" normalizeH="0" baseline="0" noProof="0">
                <a:ln>
                  <a:noFill/>
                </a:ln>
                <a:solidFill>
                  <a:srgbClr val="262626"/>
                </a:solidFill>
                <a:effectLst/>
                <a:uLnTx/>
                <a:uFillTx/>
                <a:latin typeface="Calibri"/>
                <a:ea typeface="+mn-ea"/>
                <a:cs typeface="+mn-cs"/>
              </a:rPr>
              <a:t>Land Cover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62626"/>
              </a:solidFill>
              <a:effectLst/>
              <a:uLnTx/>
              <a:uFillTx/>
              <a:latin typeface="Calibri"/>
              <a:ea typeface="+mn-ea"/>
              <a:cs typeface="+mn-cs"/>
            </a:endParaRPr>
          </a:p>
        </p:txBody>
      </p:sp>
      <p:sp>
        <p:nvSpPr>
          <p:cNvPr id="16" name="TextBox 15"/>
          <p:cNvSpPr txBox="1"/>
          <p:nvPr/>
        </p:nvSpPr>
        <p:spPr>
          <a:xfrm>
            <a:off x="5532989" y="2490571"/>
            <a:ext cx="106391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62626"/>
                </a:solidFill>
                <a:effectLst/>
                <a:uLnTx/>
                <a:uFillTx/>
                <a:latin typeface="Calibri"/>
                <a:ea typeface="+mn-ea"/>
                <a:cs typeface="+mn-cs"/>
              </a:rPr>
              <a:t>Specific land </a:t>
            </a:r>
            <a:r>
              <a:rPr kumimoji="0" lang="en-US" sz="700" b="0" i="0" u="none" strike="noStrike" kern="1200" cap="none" spc="0" normalizeH="0" baseline="0" noProof="0">
                <a:ln>
                  <a:noFill/>
                </a:ln>
                <a:solidFill>
                  <a:srgbClr val="262626"/>
                </a:solidFill>
                <a:effectLst/>
                <a:uLnTx/>
                <a:uFillTx/>
                <a:latin typeface="Calibri"/>
                <a:ea typeface="+mn-ea"/>
                <a:cs typeface="+mn-cs"/>
              </a:rPr>
              <a:t>cover info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62626"/>
              </a:solidFill>
              <a:effectLst/>
              <a:uLnTx/>
              <a:uFillTx/>
              <a:latin typeface="Calibri"/>
              <a:ea typeface="+mn-ea"/>
              <a:cs typeface="+mn-cs"/>
            </a:endParaRPr>
          </a:p>
        </p:txBody>
      </p:sp>
      <p:sp>
        <p:nvSpPr>
          <p:cNvPr id="17" name="TextBox 16"/>
          <p:cNvSpPr txBox="1"/>
          <p:nvPr/>
        </p:nvSpPr>
        <p:spPr>
          <a:xfrm>
            <a:off x="6596906" y="2401711"/>
            <a:ext cx="99696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62626"/>
                </a:solidFill>
                <a:effectLst/>
                <a:uLnTx/>
                <a:uFillTx/>
                <a:latin typeface="Calibri"/>
                <a:ea typeface="+mn-ea"/>
                <a:cs typeface="+mn-cs"/>
              </a:rPr>
              <a:t>Hydrographic and elevation reference maps</a:t>
            </a:r>
          </a:p>
        </p:txBody>
      </p:sp>
      <p:sp>
        <p:nvSpPr>
          <p:cNvPr id="25" name="Slide Number Placeholder 2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000" b="0" i="0" u="none" strike="noStrike" kern="1200" cap="all"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all" spc="0" normalizeH="0" baseline="0" noProof="0">
              <a:ln>
                <a:noFill/>
              </a:ln>
              <a:solidFill>
                <a:srgbClr val="898989"/>
              </a:solidFill>
              <a:effectLst/>
              <a:uLnTx/>
              <a:uFillTx/>
              <a:latin typeface="Calibri"/>
              <a:ea typeface="+mn-ea"/>
              <a:cs typeface="+mn-cs"/>
            </a:endParaRPr>
          </a:p>
        </p:txBody>
      </p:sp>
      <p:sp>
        <p:nvSpPr>
          <p:cNvPr id="23" name="Rectangle 22"/>
          <p:cNvSpPr/>
          <p:nvPr/>
        </p:nvSpPr>
        <p:spPr>
          <a:xfrm>
            <a:off x="1547664" y="708343"/>
            <a:ext cx="1800200" cy="385098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Forestry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Natural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Urban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1064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idx="4294967295"/>
          </p:nvPr>
        </p:nvSpPr>
        <p:spPr>
          <a:xfrm>
            <a:off x="868363" y="255588"/>
            <a:ext cx="7818437" cy="265112"/>
          </a:xfrm>
          <a:solidFill>
            <a:srgbClr val="B0BF27"/>
          </a:solidFill>
        </p:spPr>
        <p:txBody>
          <a:bodyPr/>
          <a:lstStyle/>
          <a:p>
            <a:pPr algn="l" eaLnBrk="1" hangingPunct="1"/>
            <a:r>
              <a:rPr lang="nl-BE" sz="1800" smtClean="0">
                <a:solidFill>
                  <a:schemeClr val="bg1"/>
                </a:solidFill>
              </a:rPr>
              <a:t>GLOBAL LAND Systematic Monitoring applications</a:t>
            </a:r>
            <a:endParaRPr lang="en-GB" sz="1800" smtClean="0">
              <a:solidFill>
                <a:schemeClr val="bg1"/>
              </a:solidFill>
            </a:endParaRPr>
          </a:p>
        </p:txBody>
      </p:sp>
      <p:sp>
        <p:nvSpPr>
          <p:cNvPr id="232450" name="Espace réservé du contenu 2"/>
          <p:cNvSpPr>
            <a:spLocks/>
          </p:cNvSpPr>
          <p:nvPr/>
        </p:nvSpPr>
        <p:spPr bwMode="auto">
          <a:xfrm>
            <a:off x="827088" y="700088"/>
            <a:ext cx="5761037" cy="4083050"/>
          </a:xfrm>
          <a:prstGeom prst="rect">
            <a:avLst/>
          </a:prstGeom>
          <a:noFill/>
          <a:ln w="9525">
            <a:noFill/>
            <a:miter lim="800000"/>
            <a:headEnd/>
            <a:tailEnd/>
          </a:ln>
        </p:spPr>
        <p:txBody>
          <a:bodyPr/>
          <a:lstStyle/>
          <a:p>
            <a:pPr marL="342900" marR="0" lvl="0" indent="-342900" algn="l" defTabSz="914400" rtl="0" eaLnBrk="0" fontAlgn="base" latinLnBrk="0" hangingPunct="0">
              <a:lnSpc>
                <a:spcPct val="90000"/>
              </a:lnSpc>
              <a:spcBef>
                <a:spcPct val="20000"/>
              </a:spcBef>
              <a:spcAft>
                <a:spcPct val="0"/>
              </a:spcAft>
              <a:buClr>
                <a:prstClr val="white"/>
              </a:buClr>
              <a:buSzPct val="150000"/>
              <a:buFontTx/>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Climate change</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Carbon flux forecast</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endParaRPr kumimoji="0" lang="en-US" altLang="en-US" sz="1000" b="0" i="0" u="none" strike="noStrike" kern="1200" cap="none" spc="0" normalizeH="0" baseline="0" noProof="0">
              <a:ln>
                <a:noFill/>
              </a:ln>
              <a:solidFill>
                <a:srgbClr val="00468C"/>
              </a:solidFill>
              <a:effectLst/>
              <a:uLnTx/>
              <a:uFillTx/>
              <a:latin typeface="Arial" charset="0"/>
              <a:ea typeface="ＭＳ Ｐゴシック"/>
              <a:cs typeface="ＭＳ Ｐゴシック"/>
            </a:endParaRPr>
          </a:p>
          <a:p>
            <a:pPr marL="342900" marR="0" lvl="0" indent="-342900" algn="l" defTabSz="914400" rtl="0" eaLnBrk="0" fontAlgn="base" latinLnBrk="0" hangingPunct="0">
              <a:lnSpc>
                <a:spcPct val="90000"/>
              </a:lnSpc>
              <a:spcBef>
                <a:spcPct val="20000"/>
              </a:spcBef>
              <a:spcAft>
                <a:spcPct val="0"/>
              </a:spcAft>
              <a:buClr>
                <a:prstClr val="white"/>
              </a:buClr>
              <a:buSzPct val="150000"/>
              <a:buFontTx/>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Agriculture</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Crop monitoring</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Yield forecasting</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Biomass conditions</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endParaRPr kumimoji="0" lang="en-US" altLang="en-US" sz="1000" b="0" i="0" u="none" strike="noStrike" kern="1200" cap="none" spc="0" normalizeH="0" baseline="0" noProof="0">
              <a:ln>
                <a:noFill/>
              </a:ln>
              <a:solidFill>
                <a:srgbClr val="00468C"/>
              </a:solidFill>
              <a:effectLst/>
              <a:uLnTx/>
              <a:uFillTx/>
              <a:latin typeface="Arial" charset="0"/>
              <a:ea typeface="ＭＳ Ｐゴシック"/>
              <a:cs typeface="ＭＳ Ｐゴシック"/>
            </a:endParaRPr>
          </a:p>
          <a:p>
            <a:pPr marL="342900" marR="0" lvl="0" indent="-342900" algn="l" defTabSz="914400" rtl="0" eaLnBrk="0" fontAlgn="base" latinLnBrk="0" hangingPunct="0">
              <a:lnSpc>
                <a:spcPct val="90000"/>
              </a:lnSpc>
              <a:spcBef>
                <a:spcPct val="20000"/>
              </a:spcBef>
              <a:spcAft>
                <a:spcPct val="0"/>
              </a:spcAft>
              <a:buClr>
                <a:prstClr val="white"/>
              </a:buClr>
              <a:buSzPct val="150000"/>
              <a:buFontTx/>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Monitoring extreme events</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Droughts</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Frost conditions</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Heat waves</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endParaRPr kumimoji="0" lang="en-US" altLang="en-US" sz="1000" b="0" i="0" u="none" strike="noStrike" kern="1200" cap="none" spc="0" normalizeH="0" baseline="0" noProof="0">
              <a:ln>
                <a:noFill/>
              </a:ln>
              <a:solidFill>
                <a:srgbClr val="00468C"/>
              </a:solidFill>
              <a:effectLst/>
              <a:uLnTx/>
              <a:uFillTx/>
              <a:latin typeface="Arial" charset="0"/>
              <a:ea typeface="ＭＳ Ｐゴシック"/>
              <a:cs typeface="ＭＳ Ｐゴシック"/>
            </a:endParaRPr>
          </a:p>
          <a:p>
            <a:pPr marL="342900" marR="0" lvl="0" indent="-342900" algn="l" defTabSz="914400" rtl="0" eaLnBrk="0" fontAlgn="base" latinLnBrk="0" hangingPunct="0">
              <a:lnSpc>
                <a:spcPct val="90000"/>
              </a:lnSpc>
              <a:spcBef>
                <a:spcPct val="20000"/>
              </a:spcBef>
              <a:spcAft>
                <a:spcPct val="0"/>
              </a:spcAft>
              <a:buClr>
                <a:prstClr val="white"/>
              </a:buClr>
              <a:buSzPct val="150000"/>
              <a:buFontTx/>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Hydrology </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Water management</a:t>
            </a:r>
          </a:p>
          <a:p>
            <a:pPr marL="742950" marR="0" lvl="1" indent="-285750" algn="l" defTabSz="914400" rtl="0" eaLnBrk="0" fontAlgn="base" latinLnBrk="0" hangingPunct="0">
              <a:lnSpc>
                <a:spcPct val="90000"/>
              </a:lnSpc>
              <a:spcBef>
                <a:spcPct val="20000"/>
              </a:spcBef>
              <a:spcAft>
                <a:spcPct val="0"/>
              </a:spcAft>
              <a:buClr>
                <a:srgbClr val="009FBA"/>
              </a:buClr>
              <a:buSzTx/>
              <a:buFont typeface="Wingdings" pitchFamily="2" charset="2"/>
              <a:buChar char="§"/>
              <a:tabLst/>
              <a:defRPr/>
            </a:pPr>
            <a:r>
              <a:rPr kumimoji="0" lang="en-US" altLang="en-US" sz="1600" b="0" i="0" u="none" strike="noStrike" kern="1200" cap="none" spc="0" normalizeH="0" baseline="0" noProof="0">
                <a:ln>
                  <a:noFill/>
                </a:ln>
                <a:solidFill>
                  <a:srgbClr val="00468C"/>
                </a:solidFill>
                <a:effectLst/>
                <a:uLnTx/>
                <a:uFillTx/>
                <a:latin typeface="Arial" charset="0"/>
                <a:ea typeface="ＭＳ Ｐゴシック"/>
                <a:cs typeface="ＭＳ Ｐゴシック"/>
              </a:rPr>
              <a:t>River discharge</a:t>
            </a:r>
          </a:p>
        </p:txBody>
      </p:sp>
      <p:pic>
        <p:nvPicPr>
          <p:cNvPr id="232451" name="Picture 4" descr="Slide_Crop_M_System"/>
          <p:cNvPicPr>
            <a:picLocks noChangeAspect="1" noChangeArrowheads="1"/>
          </p:cNvPicPr>
          <p:nvPr/>
        </p:nvPicPr>
        <p:blipFill>
          <a:blip r:embed="rId3"/>
          <a:srcRect/>
          <a:stretch>
            <a:fillRect/>
          </a:stretch>
        </p:blipFill>
        <p:spPr bwMode="auto">
          <a:xfrm>
            <a:off x="3924300" y="728663"/>
            <a:ext cx="2451100" cy="1495425"/>
          </a:xfrm>
          <a:prstGeom prst="rect">
            <a:avLst/>
          </a:prstGeom>
          <a:noFill/>
          <a:ln w="9525">
            <a:noFill/>
            <a:miter lim="800000"/>
            <a:headEnd/>
            <a:tailEnd/>
          </a:ln>
        </p:spPr>
      </p:pic>
      <p:pic>
        <p:nvPicPr>
          <p:cNvPr id="232452" name="Picture 4" descr="2004_sahel"/>
          <p:cNvPicPr>
            <a:picLocks noChangeAspect="1" noChangeArrowheads="1"/>
          </p:cNvPicPr>
          <p:nvPr/>
        </p:nvPicPr>
        <p:blipFill>
          <a:blip r:embed="rId4"/>
          <a:srcRect/>
          <a:stretch>
            <a:fillRect/>
          </a:stretch>
        </p:blipFill>
        <p:spPr bwMode="auto">
          <a:xfrm>
            <a:off x="4194175" y="2339975"/>
            <a:ext cx="2459038" cy="1414463"/>
          </a:xfrm>
          <a:prstGeom prst="rect">
            <a:avLst/>
          </a:prstGeom>
          <a:noFill/>
          <a:ln w="9525">
            <a:noFill/>
            <a:miter lim="800000"/>
            <a:headEnd/>
            <a:tailEnd/>
          </a:ln>
        </p:spPr>
      </p:pic>
      <p:pic>
        <p:nvPicPr>
          <p:cNvPr id="232453" name="Picture 17"/>
          <p:cNvPicPr>
            <a:picLocks noChangeAspect="1" noChangeArrowheads="1"/>
          </p:cNvPicPr>
          <p:nvPr/>
        </p:nvPicPr>
        <p:blipFill>
          <a:blip r:embed="rId5"/>
          <a:srcRect/>
          <a:stretch>
            <a:fillRect/>
          </a:stretch>
        </p:blipFill>
        <p:spPr bwMode="auto">
          <a:xfrm>
            <a:off x="6773863" y="3579813"/>
            <a:ext cx="2206625" cy="1012825"/>
          </a:xfrm>
          <a:prstGeom prst="rect">
            <a:avLst/>
          </a:prstGeom>
          <a:noFill/>
          <a:ln w="9525">
            <a:solidFill>
              <a:schemeClr val="bg2"/>
            </a:solidFill>
            <a:miter lim="800000"/>
            <a:headEnd/>
            <a:tailEnd/>
          </a:ln>
        </p:spPr>
      </p:pic>
      <p:grpSp>
        <p:nvGrpSpPr>
          <p:cNvPr id="232454" name="Group 13"/>
          <p:cNvGrpSpPr>
            <a:grpSpLocks/>
          </p:cNvGrpSpPr>
          <p:nvPr/>
        </p:nvGrpSpPr>
        <p:grpSpPr bwMode="auto">
          <a:xfrm>
            <a:off x="6832600" y="2151063"/>
            <a:ext cx="1992313" cy="1301750"/>
            <a:chOff x="3334" y="1706"/>
            <a:chExt cx="2020" cy="1807"/>
          </a:xfrm>
        </p:grpSpPr>
        <p:grpSp>
          <p:nvGrpSpPr>
            <p:cNvPr id="232457" name="Group 10"/>
            <p:cNvGrpSpPr>
              <a:grpSpLocks/>
            </p:cNvGrpSpPr>
            <p:nvPr/>
          </p:nvGrpSpPr>
          <p:grpSpPr bwMode="auto">
            <a:xfrm>
              <a:off x="3334" y="1842"/>
              <a:ext cx="2020" cy="1671"/>
              <a:chOff x="431" y="1888"/>
              <a:chExt cx="2020" cy="1671"/>
            </a:xfrm>
          </p:grpSpPr>
          <p:sp>
            <p:nvSpPr>
              <p:cNvPr id="12" name="Rounded Rectangle 11"/>
              <p:cNvSpPr/>
              <p:nvPr/>
            </p:nvSpPr>
            <p:spPr bwMode="auto">
              <a:xfrm>
                <a:off x="431" y="1889"/>
                <a:ext cx="2020" cy="1670"/>
              </a:xfrm>
              <a:prstGeom prst="roundRect">
                <a:avLst/>
              </a:prstGeom>
              <a:gradFill flip="none" rotWithShape="1">
                <a:gsLst>
                  <a:gs pos="0">
                    <a:schemeClr val="accent6">
                      <a:lumMod val="20000"/>
                      <a:lumOff val="80000"/>
                    </a:schemeClr>
                  </a:gs>
                  <a:gs pos="94000">
                    <a:schemeClr val="bg1"/>
                  </a:gs>
                  <a:gs pos="100000">
                    <a:schemeClr val="lt1">
                      <a:shade val="100000"/>
                      <a:satMod val="115000"/>
                    </a:schemeClr>
                  </a:gs>
                </a:gsLst>
                <a:lin ang="16200000" scaled="1"/>
                <a:tileRect/>
              </a:gra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rIns="0" bIns="91440">
                <a:normAutofit/>
              </a:bodyPr>
              <a:lstStyle/>
              <a:p>
                <a:pPr marL="168275" marR="0" lvl="0" indent="-112713" algn="l" defTabSz="914400" rtl="0" eaLnBrk="0" fontAlgn="auto" latinLnBrk="0" hangingPunct="0">
                  <a:lnSpc>
                    <a:spcPct val="100000"/>
                  </a:lnSpc>
                  <a:spcBef>
                    <a:spcPts val="300"/>
                  </a:spcBef>
                  <a:spcAft>
                    <a:spcPts val="0"/>
                  </a:spcAft>
                  <a:buClr>
                    <a:srgbClr val="262626"/>
                  </a:buClr>
                  <a:buSzPct val="115000"/>
                  <a:buFont typeface="Arial" pitchFamily="34" charset="0"/>
                  <a:buChar char="•"/>
                  <a:tabLst/>
                  <a:defRPr/>
                </a:pP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Monitoring of fires and </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burned areas on a </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daily basis</a:t>
                </a:r>
              </a:p>
              <a:p>
                <a:pPr marL="168275" marR="0" lvl="0" indent="-112713" algn="l" defTabSz="914400" rtl="0" eaLnBrk="0" fontAlgn="auto" latinLnBrk="0" hangingPunct="0">
                  <a:lnSpc>
                    <a:spcPct val="100000"/>
                  </a:lnSpc>
                  <a:spcBef>
                    <a:spcPts val="300"/>
                  </a:spcBef>
                  <a:spcAft>
                    <a:spcPts val="0"/>
                  </a:spcAft>
                  <a:buClr>
                    <a:srgbClr val="262626"/>
                  </a:buClr>
                  <a:buSzPct val="115000"/>
                  <a:buFont typeface="Arial" pitchFamily="34" charset="0"/>
                  <a:buChar char="•"/>
                  <a:tabLst/>
                  <a:defRPr/>
                </a:pP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Development of indices </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of fire management and </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efficiency</a:t>
                </a:r>
              </a:p>
              <a:p>
                <a:pPr marL="168275" marR="0" lvl="0" indent="-112713" algn="l" defTabSz="914400" rtl="0" eaLnBrk="0" fontAlgn="auto" latinLnBrk="0" hangingPunct="0">
                  <a:lnSpc>
                    <a:spcPct val="100000"/>
                  </a:lnSpc>
                  <a:spcBef>
                    <a:spcPts val="300"/>
                  </a:spcBef>
                  <a:spcAft>
                    <a:spcPts val="0"/>
                  </a:spcAft>
                  <a:buClr>
                    <a:srgbClr val="262626"/>
                  </a:buClr>
                  <a:buSzPct val="115000"/>
                  <a:buFont typeface="Arial" pitchFamily="34" charset="0"/>
                  <a:buChar char="•"/>
                  <a:tabLst/>
                  <a:defRPr/>
                </a:pP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Bulletins developed at </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t>national and PA level</a:t>
                </a:r>
                <a:br>
                  <a:rPr kumimoji="0" lang="en-US"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rPr>
                </a:br>
                <a:endParaRPr kumimoji="0" lang="en-GB" sz="600" b="0" i="0" u="none" strike="noStrike" kern="1200" cap="none" spc="0" normalizeH="0" baseline="0" noProof="0" dirty="0">
                  <a:ln>
                    <a:noFill/>
                  </a:ln>
                  <a:solidFill>
                    <a:srgbClr val="B75133">
                      <a:lumMod val="75000"/>
                    </a:srgbClr>
                  </a:solidFill>
                  <a:effectLst/>
                  <a:uLnTx/>
                  <a:uFillTx/>
                  <a:latin typeface="Calibri"/>
                  <a:ea typeface="+mn-ea"/>
                  <a:cs typeface="Calibri" pitchFamily="34" charset="0"/>
                </a:endParaRPr>
              </a:p>
            </p:txBody>
          </p:sp>
          <p:pic>
            <p:nvPicPr>
              <p:cNvPr id="232460" name="Picture 33"/>
              <p:cNvPicPr>
                <a:picLocks noChangeAspect="1" noChangeArrowheads="1"/>
              </p:cNvPicPr>
              <p:nvPr/>
            </p:nvPicPr>
            <p:blipFill>
              <a:blip r:embed="rId6"/>
              <a:srcRect/>
              <a:stretch>
                <a:fillRect/>
              </a:stretch>
            </p:blipFill>
            <p:spPr bwMode="auto">
              <a:xfrm>
                <a:off x="1766" y="1933"/>
                <a:ext cx="512" cy="513"/>
              </a:xfrm>
              <a:prstGeom prst="rect">
                <a:avLst/>
              </a:prstGeom>
              <a:noFill/>
              <a:ln w="9525">
                <a:noFill/>
                <a:miter lim="800000"/>
                <a:headEnd/>
                <a:tailEnd/>
              </a:ln>
            </p:spPr>
          </p:pic>
          <p:pic>
            <p:nvPicPr>
              <p:cNvPr id="232461" name="Picture 34"/>
              <p:cNvPicPr>
                <a:picLocks noChangeAspect="1" noChangeArrowheads="1"/>
              </p:cNvPicPr>
              <p:nvPr/>
            </p:nvPicPr>
            <p:blipFill>
              <a:blip r:embed="rId7"/>
              <a:srcRect/>
              <a:stretch>
                <a:fillRect/>
              </a:stretch>
            </p:blipFill>
            <p:spPr bwMode="auto">
              <a:xfrm>
                <a:off x="1791" y="2478"/>
                <a:ext cx="500" cy="516"/>
              </a:xfrm>
              <a:prstGeom prst="rect">
                <a:avLst/>
              </a:prstGeom>
              <a:noFill/>
              <a:ln w="9525">
                <a:noFill/>
                <a:miter lim="800000"/>
                <a:headEnd/>
                <a:tailEnd/>
              </a:ln>
            </p:spPr>
          </p:pic>
          <p:pic>
            <p:nvPicPr>
              <p:cNvPr id="232462" name="Picture 35"/>
              <p:cNvPicPr>
                <a:picLocks noChangeAspect="1" noChangeArrowheads="1"/>
              </p:cNvPicPr>
              <p:nvPr/>
            </p:nvPicPr>
            <p:blipFill>
              <a:blip r:embed="rId8"/>
              <a:srcRect/>
              <a:stretch>
                <a:fillRect/>
              </a:stretch>
            </p:blipFill>
            <p:spPr bwMode="auto">
              <a:xfrm>
                <a:off x="1776" y="3023"/>
                <a:ext cx="529" cy="528"/>
              </a:xfrm>
              <a:prstGeom prst="rect">
                <a:avLst/>
              </a:prstGeom>
              <a:noFill/>
              <a:ln w="9525">
                <a:noFill/>
                <a:miter lim="800000"/>
                <a:headEnd/>
                <a:tailEnd/>
              </a:ln>
            </p:spPr>
          </p:pic>
          <p:pic>
            <p:nvPicPr>
              <p:cNvPr id="232463" name="Picture 37" descr="Picture 070.jpg"/>
              <p:cNvPicPr>
                <a:picLocks noChangeAspect="1" noChangeArrowheads="1"/>
              </p:cNvPicPr>
              <p:nvPr/>
            </p:nvPicPr>
            <p:blipFill>
              <a:blip r:embed="rId9"/>
              <a:srcRect/>
              <a:stretch>
                <a:fillRect/>
              </a:stretch>
            </p:blipFill>
            <p:spPr bwMode="auto">
              <a:xfrm>
                <a:off x="595" y="3019"/>
                <a:ext cx="1098" cy="527"/>
              </a:xfrm>
              <a:prstGeom prst="rect">
                <a:avLst/>
              </a:prstGeom>
              <a:noFill/>
              <a:ln w="9525">
                <a:noFill/>
                <a:miter lim="800000"/>
                <a:headEnd/>
                <a:tailEnd/>
              </a:ln>
            </p:spPr>
          </p:pic>
        </p:grpSp>
        <p:sp>
          <p:nvSpPr>
            <p:cNvPr id="232458" name="TextBox 25"/>
            <p:cNvSpPr txBox="1">
              <a:spLocks noChangeArrowheads="1"/>
            </p:cNvSpPr>
            <p:nvPr/>
          </p:nvSpPr>
          <p:spPr bwMode="auto">
            <a:xfrm>
              <a:off x="3515" y="1706"/>
              <a:ext cx="1018" cy="265"/>
            </a:xfrm>
            <a:prstGeom prst="rect">
              <a:avLst/>
            </a:prstGeom>
            <a:solidFill>
              <a:schemeClr val="bg1"/>
            </a:solidFill>
            <a:ln w="9525">
              <a:noFill/>
              <a:miter lim="800000"/>
              <a:headEnd/>
              <a:tailEnd/>
            </a:ln>
          </p:spPr>
          <p:txBody>
            <a:bodyPr>
              <a:spAutoFit/>
            </a:bodyPr>
            <a:lstStyle/>
            <a:p>
              <a:pPr marL="0" marR="0" lvl="0" indent="0" algn="l" defTabSz="914400" rtl="0" eaLnBrk="0" fontAlgn="base" latinLnBrk="0" hangingPunct="0">
                <a:lnSpc>
                  <a:spcPct val="80000"/>
                </a:lnSpc>
                <a:spcBef>
                  <a:spcPct val="0"/>
                </a:spcBef>
                <a:spcAft>
                  <a:spcPct val="0"/>
                </a:spcAft>
                <a:buClr>
                  <a:srgbClr val="262626"/>
                </a:buClr>
                <a:buSzPct val="115000"/>
                <a:buFontTx/>
                <a:buNone/>
                <a:tabLst/>
                <a:defRPr/>
              </a:pPr>
              <a:r>
                <a:rPr kumimoji="0" lang="en-US" altLang="en-US" sz="800" b="0" i="0" u="none" strike="noStrike" kern="1200" cap="none" spc="0" normalizeH="0" baseline="0" noProof="0">
                  <a:ln>
                    <a:noFill/>
                  </a:ln>
                  <a:solidFill>
                    <a:srgbClr val="C00000"/>
                  </a:solidFill>
                  <a:effectLst/>
                  <a:uLnTx/>
                  <a:uFillTx/>
                  <a:latin typeface="Arial" charset="0"/>
                  <a:ea typeface="ＭＳ Ｐゴシック"/>
                  <a:cs typeface="ＭＳ Ｐゴシック"/>
                </a:rPr>
                <a:t>Fire ecology</a:t>
              </a:r>
              <a:endParaRPr kumimoji="0" lang="en-GB" altLang="en-US" sz="800" b="0" i="0" u="none" strike="noStrike" kern="1200" cap="none" spc="0" normalizeH="0" baseline="0" noProof="0">
                <a:ln>
                  <a:noFill/>
                </a:ln>
                <a:solidFill>
                  <a:srgbClr val="C00000"/>
                </a:solidFill>
                <a:effectLst/>
                <a:uLnTx/>
                <a:uFillTx/>
                <a:latin typeface="Arial" charset="0"/>
                <a:ea typeface="ＭＳ Ｐゴシック"/>
                <a:cs typeface="ＭＳ Ｐゴシック"/>
              </a:endParaRPr>
            </a:p>
          </p:txBody>
        </p:sp>
      </p:grpSp>
      <p:pic>
        <p:nvPicPr>
          <p:cNvPr id="232455" name="Picture 1" descr="Picture 049.jpg"/>
          <p:cNvPicPr>
            <a:picLocks noChangeAspect="1"/>
          </p:cNvPicPr>
          <p:nvPr/>
        </p:nvPicPr>
        <p:blipFill>
          <a:blip r:embed="rId10"/>
          <a:srcRect/>
          <a:stretch>
            <a:fillRect/>
          </a:stretch>
        </p:blipFill>
        <p:spPr bwMode="auto">
          <a:xfrm>
            <a:off x="6732588" y="842963"/>
            <a:ext cx="1809750" cy="1104900"/>
          </a:xfrm>
          <a:prstGeom prst="rect">
            <a:avLst/>
          </a:prstGeom>
          <a:noFill/>
          <a:ln w="9525">
            <a:noFill/>
            <a:miter lim="800000"/>
            <a:headEnd/>
            <a:tailEnd/>
          </a:ln>
        </p:spPr>
      </p:pic>
      <p:pic>
        <p:nvPicPr>
          <p:cNvPr id="16" name="Picture 15" descr="copernicusII.JPG"/>
          <p:cNvPicPr>
            <a:picLocks noChangeAspect="1"/>
          </p:cNvPicPr>
          <p:nvPr/>
        </p:nvPicPr>
        <p:blipFill>
          <a:blip r:embed="rId11"/>
          <a:stretch>
            <a:fillRect/>
          </a:stretch>
        </p:blipFill>
        <p:spPr>
          <a:xfrm>
            <a:off x="3706813" y="3411538"/>
            <a:ext cx="2655887" cy="1612900"/>
          </a:xfrm>
          <a:prstGeom prst="rect">
            <a:avLst/>
          </a:prstGeom>
          <a:ln>
            <a:solidFill>
              <a:srgbClr val="606060"/>
            </a:solidFill>
          </a:ln>
          <a:effectLst>
            <a:outerShdw blurRad="50800" dist="63500" dir="2700000" algn="tl" rotWithShape="0">
              <a:srgbClr val="000000">
                <a:alpha val="37000"/>
              </a:srgbClr>
            </a:outerShdw>
          </a:effectLst>
        </p:spPr>
      </p:pic>
    </p:spTree>
    <p:extLst>
      <p:ext uri="{BB962C8B-B14F-4D97-AF65-F5344CB8AC3E}">
        <p14:creationId xmlns:p14="http://schemas.microsoft.com/office/powerpoint/2010/main" val="2499123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Benefit areas and products examples</a:t>
            </a:r>
          </a:p>
        </p:txBody>
      </p:sp>
      <p:sp>
        <p:nvSpPr>
          <p:cNvPr id="2" name="Rectangle 1"/>
          <p:cNvSpPr/>
          <p:nvPr/>
        </p:nvSpPr>
        <p:spPr>
          <a:xfrm>
            <a:off x="1331640" y="536346"/>
            <a:ext cx="7355160" cy="646331"/>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62626"/>
              </a:solidFill>
              <a:effectLst/>
              <a:uLnTx/>
              <a:uFillTx/>
              <a:latin typeface="Calibri"/>
              <a:ea typeface="+mn-ea"/>
              <a:cs typeface="+mn-cs"/>
            </a:endParaRPr>
          </a:p>
        </p:txBody>
      </p:sp>
      <p:grpSp>
        <p:nvGrpSpPr>
          <p:cNvPr id="10" name="Group 9"/>
          <p:cNvGrpSpPr/>
          <p:nvPr/>
        </p:nvGrpSpPr>
        <p:grpSpPr>
          <a:xfrm>
            <a:off x="3730769" y="843558"/>
            <a:ext cx="1516175" cy="3625805"/>
            <a:chOff x="3753636" y="1060396"/>
            <a:chExt cx="1516175" cy="3625805"/>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336" r="1308" b="3131"/>
            <a:stretch/>
          </p:blipFill>
          <p:spPr>
            <a:xfrm>
              <a:off x="3753636" y="1060396"/>
              <a:ext cx="1498534" cy="8399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656" y="1980965"/>
              <a:ext cx="1507155" cy="82400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8817"/>
            <a:stretch/>
          </p:blipFill>
          <p:spPr>
            <a:xfrm>
              <a:off x="3753636" y="3822105"/>
              <a:ext cx="1507156" cy="864096"/>
            </a:xfrm>
            <a:prstGeom prst="rect">
              <a:avLst/>
            </a:prstGeom>
          </p:spPr>
        </p:pic>
        <p:pic>
          <p:nvPicPr>
            <p:cNvPr id="14" name="Image 9"/>
            <p:cNvPicPr>
              <a:picLocks noChangeAspect="1"/>
            </p:cNvPicPr>
            <p:nvPr/>
          </p:nvPicPr>
          <p:blipFill rotWithShape="1">
            <a:blip r:embed="rId6" cstate="print">
              <a:extLst>
                <a:ext uri="{28A0092B-C50C-407E-A947-70E740481C1C}">
                  <a14:useLocalDpi xmlns:a14="http://schemas.microsoft.com/office/drawing/2010/main" val="0"/>
                </a:ext>
              </a:extLst>
            </a:blip>
            <a:srcRect t="27219"/>
            <a:stretch/>
          </p:blipFill>
          <p:spPr>
            <a:xfrm>
              <a:off x="3753636" y="2901535"/>
              <a:ext cx="1516175" cy="827616"/>
            </a:xfrm>
            <a:prstGeom prst="rect">
              <a:avLst/>
            </a:prstGeom>
          </p:spPr>
        </p:pic>
      </p:grpSp>
      <p:sp>
        <p:nvSpPr>
          <p:cNvPr id="7" name="Slide Number Placeholder 6"/>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68E1A-8455-4611-8763-3FA1B747F6B6}" type="slidenum">
              <a:rPr kumimoji="0" lang="en-US" sz="1000" b="0" i="0" u="none" strike="noStrike" kern="1200" cap="all"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all" spc="0" normalizeH="0" baseline="0" noProof="0">
              <a:ln>
                <a:noFill/>
              </a:ln>
              <a:solidFill>
                <a:srgbClr val="898989"/>
              </a:solidFill>
              <a:effectLst/>
              <a:uLnTx/>
              <a:uFillTx/>
              <a:latin typeface="Calibri"/>
              <a:ea typeface="+mn-ea"/>
              <a:cs typeface="+mn-cs"/>
            </a:endParaRPr>
          </a:p>
        </p:txBody>
      </p:sp>
      <p:sp>
        <p:nvSpPr>
          <p:cNvPr id="17" name="Rectangle 16"/>
          <p:cNvSpPr/>
          <p:nvPr/>
        </p:nvSpPr>
        <p:spPr>
          <a:xfrm>
            <a:off x="1475656" y="843558"/>
            <a:ext cx="2065961" cy="36403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Marine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Marine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Coastal and marine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Climate and meteorological forecasting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Other: Transport, Tourism, Environment, Pollution, Energy, etc. </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p:txBody>
      </p:sp>
      <p:grpSp>
        <p:nvGrpSpPr>
          <p:cNvPr id="5" name="Group 4"/>
          <p:cNvGrpSpPr/>
          <p:nvPr/>
        </p:nvGrpSpPr>
        <p:grpSpPr>
          <a:xfrm>
            <a:off x="5436096" y="850848"/>
            <a:ext cx="3168352" cy="3625806"/>
            <a:chOff x="5436096" y="1067686"/>
            <a:chExt cx="3168352" cy="3625806"/>
          </a:xfrm>
        </p:grpSpPr>
        <p:sp>
          <p:nvSpPr>
            <p:cNvPr id="6" name="Rectangle 5"/>
            <p:cNvSpPr/>
            <p:nvPr/>
          </p:nvSpPr>
          <p:spPr>
            <a:xfrm>
              <a:off x="5436096" y="1067686"/>
              <a:ext cx="3156978"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Sea Level</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11" name="Rectangle 10"/>
            <p:cNvSpPr/>
            <p:nvPr/>
          </p:nvSpPr>
          <p:spPr>
            <a:xfrm>
              <a:off x="5436096" y="1599979"/>
              <a:ext cx="3168352"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Ocean Salinity</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5436096" y="2132272"/>
              <a:ext cx="3168352"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Ocean Temperature</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13" name="Rectangle 12"/>
            <p:cNvSpPr/>
            <p:nvPr/>
          </p:nvSpPr>
          <p:spPr>
            <a:xfrm>
              <a:off x="5436096" y="2664565"/>
              <a:ext cx="3166158"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Sea Ice</a:t>
              </a:r>
            </a:p>
          </p:txBody>
        </p:sp>
        <p:sp>
          <p:nvSpPr>
            <p:cNvPr id="21" name="Rectangle 20"/>
            <p:cNvSpPr/>
            <p:nvPr/>
          </p:nvSpPr>
          <p:spPr>
            <a:xfrm>
              <a:off x="5436096" y="3196858"/>
              <a:ext cx="3166158"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Wind</a:t>
              </a:r>
            </a:p>
          </p:txBody>
        </p:sp>
        <p:sp>
          <p:nvSpPr>
            <p:cNvPr id="22" name="Rectangle 21"/>
            <p:cNvSpPr/>
            <p:nvPr/>
          </p:nvSpPr>
          <p:spPr>
            <a:xfrm>
              <a:off x="5436096" y="3729151"/>
              <a:ext cx="3166158"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Ocean Currents</a:t>
              </a:r>
            </a:p>
          </p:txBody>
        </p:sp>
        <p:sp>
          <p:nvSpPr>
            <p:cNvPr id="23" name="Rectangle 22"/>
            <p:cNvSpPr/>
            <p:nvPr/>
          </p:nvSpPr>
          <p:spPr>
            <a:xfrm>
              <a:off x="5436096" y="4261444"/>
              <a:ext cx="3168352" cy="432048"/>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Ocean Colour / Biogeochemistry </a:t>
              </a:r>
              <a:r>
                <a:rPr kumimoji="0" lang="en-GB" sz="1200" b="0" i="0" u="none" strike="noStrike" kern="1200" cap="none" spc="0" normalizeH="0" baseline="0" noProof="0" dirty="0">
                  <a:ln>
                    <a:noFill/>
                  </a:ln>
                  <a:solidFill>
                    <a:prstClr val="white"/>
                  </a:solidFill>
                  <a:effectLst/>
                  <a:uLnTx/>
                  <a:uFillTx/>
                  <a:latin typeface="Calibri"/>
                  <a:ea typeface="+mn-ea"/>
                  <a:cs typeface="+mn-cs"/>
                </a:rPr>
                <a:t>(e.g. optics,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chlorophyil</a:t>
              </a:r>
              <a:r>
                <a:rPr kumimoji="0" lang="en-GB" sz="1200" b="0" i="0" u="none" strike="noStrike" kern="1200" cap="none" spc="0" normalizeH="0" baseline="0" noProof="0" dirty="0">
                  <a:ln>
                    <a:noFill/>
                  </a:ln>
                  <a:solidFill>
                    <a:prstClr val="white"/>
                  </a:solidFill>
                  <a:effectLst/>
                  <a:uLnTx/>
                  <a:uFillTx/>
                  <a:latin typeface="Calibri"/>
                  <a:ea typeface="+mn-ea"/>
                  <a:cs typeface="+mn-cs"/>
                </a:rPr>
                <a:t>, biology, chemistry</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p>
          </p:txBody>
        </p:sp>
      </p:grpSp>
    </p:spTree>
    <p:extLst>
      <p:ext uri="{BB962C8B-B14F-4D97-AF65-F5344CB8AC3E}">
        <p14:creationId xmlns:p14="http://schemas.microsoft.com/office/powerpoint/2010/main" val="3492357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2165" name="Picture 21" descr="Glob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5696" y="1061301"/>
            <a:ext cx="3131560" cy="2977301"/>
          </a:xfrm>
          <a:prstGeom prst="rect">
            <a:avLst/>
          </a:prstGeom>
          <a:noFill/>
          <a:extLst>
            <a:ext uri="{909E8E84-426E-40DD-AFC4-6F175D3DCCD1}">
              <a14:hiddenFill xmlns:a14="http://schemas.microsoft.com/office/drawing/2010/main">
                <a:solidFill>
                  <a:srgbClr val="FFFFFF"/>
                </a:solidFill>
              </a14:hiddenFill>
            </a:ext>
          </a:extLst>
        </p:spPr>
      </p:pic>
      <p:sp>
        <p:nvSpPr>
          <p:cNvPr id="2182146" name="Rectangle 2"/>
          <p:cNvSpPr>
            <a:spLocks noGrp="1" noChangeArrowheads="1"/>
          </p:cNvSpPr>
          <p:nvPr>
            <p:ph type="title"/>
          </p:nvPr>
        </p:nvSpPr>
        <p:spPr/>
        <p:txBody>
          <a:bodyPr/>
          <a:lstStyle/>
          <a:p>
            <a:r>
              <a:rPr lang="fr-FR" altLang="en-US" dirty="0" smtClean="0">
                <a:solidFill>
                  <a:schemeClr val="bg1"/>
                </a:solidFill>
              </a:rPr>
              <a:t>Marine </a:t>
            </a:r>
            <a:r>
              <a:rPr lang="fr-FR" altLang="en-US" dirty="0" err="1" smtClean="0">
                <a:solidFill>
                  <a:schemeClr val="bg1"/>
                </a:solidFill>
              </a:rPr>
              <a:t>Environment</a:t>
            </a:r>
            <a:r>
              <a:rPr lang="fr-FR" altLang="en-US" dirty="0" smtClean="0">
                <a:solidFill>
                  <a:schemeClr val="bg1"/>
                </a:solidFill>
              </a:rPr>
              <a:t> Monitoring Service</a:t>
            </a:r>
            <a:endParaRPr lang="fr-FR" altLang="en-US" sz="2400" dirty="0">
              <a:solidFill>
                <a:schemeClr val="bg1"/>
              </a:solidFill>
            </a:endParaRPr>
          </a:p>
        </p:txBody>
      </p:sp>
      <p:sp>
        <p:nvSpPr>
          <p:cNvPr id="2182147" name="Rectangle 3"/>
          <p:cNvSpPr>
            <a:spLocks noGrp="1" noChangeArrowheads="1"/>
          </p:cNvSpPr>
          <p:nvPr>
            <p:ph idx="4294967295"/>
          </p:nvPr>
        </p:nvSpPr>
        <p:spPr>
          <a:xfrm>
            <a:off x="6354657" y="3277611"/>
            <a:ext cx="2667000" cy="1157287"/>
          </a:xfrm>
        </p:spPr>
        <p:txBody>
          <a:bodyPr>
            <a:normAutofit fontScale="77500" lnSpcReduction="20000"/>
          </a:bodyPr>
          <a:lstStyle/>
          <a:p>
            <a:pPr>
              <a:lnSpc>
                <a:spcPct val="90000"/>
              </a:lnSpc>
              <a:buFont typeface="Wingdings" pitchFamily="2" charset="2"/>
              <a:buChar char="§"/>
            </a:pPr>
            <a:endParaRPr lang="fr-FR" altLang="en-US" sz="1800" dirty="0" smtClean="0"/>
          </a:p>
          <a:p>
            <a:pPr>
              <a:lnSpc>
                <a:spcPct val="90000"/>
              </a:lnSpc>
              <a:buFont typeface="Wingdings" pitchFamily="2" charset="2"/>
              <a:buChar char="§"/>
            </a:pPr>
            <a:r>
              <a:rPr lang="fr-FR" altLang="en-US" sz="2000" b="1" dirty="0" smtClean="0">
                <a:solidFill>
                  <a:srgbClr val="FF0000"/>
                </a:solidFill>
              </a:rPr>
              <a:t>Global</a:t>
            </a:r>
            <a:r>
              <a:rPr lang="fr-FR" altLang="en-US" sz="2000" dirty="0" smtClean="0">
                <a:solidFill>
                  <a:srgbClr val="FF0000"/>
                </a:solidFill>
              </a:rPr>
              <a:t> </a:t>
            </a:r>
            <a:r>
              <a:rPr lang="fr-FR" altLang="en-US" sz="2000" dirty="0">
                <a:solidFill>
                  <a:srgbClr val="FF0000"/>
                </a:solidFill>
              </a:rPr>
              <a:t>and </a:t>
            </a:r>
            <a:r>
              <a:rPr lang="fr-FR" altLang="en-US" sz="2000" b="1" dirty="0" err="1">
                <a:solidFill>
                  <a:srgbClr val="FF0000"/>
                </a:solidFill>
              </a:rPr>
              <a:t>Regional</a:t>
            </a:r>
            <a:endParaRPr lang="fr-FR" altLang="en-US" sz="2000" b="1" dirty="0">
              <a:solidFill>
                <a:srgbClr val="FF0000"/>
              </a:solidFill>
            </a:endParaRPr>
          </a:p>
          <a:p>
            <a:pPr>
              <a:lnSpc>
                <a:spcPct val="90000"/>
              </a:lnSpc>
              <a:buFont typeface="Wingdings" pitchFamily="2" charset="2"/>
              <a:buChar char="§"/>
            </a:pPr>
            <a:r>
              <a:rPr lang="fr-FR" altLang="en-US" sz="2000" dirty="0">
                <a:solidFill>
                  <a:srgbClr val="FF0000"/>
                </a:solidFill>
              </a:rPr>
              <a:t>Real time and </a:t>
            </a:r>
            <a:r>
              <a:rPr lang="fr-FR" altLang="en-US" sz="2000" b="1" dirty="0" err="1">
                <a:solidFill>
                  <a:srgbClr val="FF0000"/>
                </a:solidFill>
              </a:rPr>
              <a:t>Reanalyses</a:t>
            </a:r>
            <a:endParaRPr lang="fr-FR" altLang="en-US" sz="2000" b="1" dirty="0">
              <a:solidFill>
                <a:srgbClr val="FF0000"/>
              </a:solidFill>
            </a:endParaRPr>
          </a:p>
          <a:p>
            <a:pPr>
              <a:lnSpc>
                <a:spcPct val="90000"/>
              </a:lnSpc>
              <a:buFont typeface="Wingdings" pitchFamily="2" charset="2"/>
              <a:buChar char="§"/>
            </a:pPr>
            <a:r>
              <a:rPr lang="fr-FR" altLang="en-US" sz="2000" b="1" dirty="0">
                <a:solidFill>
                  <a:srgbClr val="FF0000"/>
                </a:solidFill>
              </a:rPr>
              <a:t>Satellite</a:t>
            </a:r>
            <a:r>
              <a:rPr lang="fr-FR" altLang="en-US" sz="2000" dirty="0">
                <a:solidFill>
                  <a:srgbClr val="FF0000"/>
                </a:solidFill>
              </a:rPr>
              <a:t> &amp; </a:t>
            </a:r>
            <a:r>
              <a:rPr lang="fr-FR" altLang="en-US" sz="2000" b="1" dirty="0">
                <a:solidFill>
                  <a:srgbClr val="FF0000"/>
                </a:solidFill>
              </a:rPr>
              <a:t>In Situ</a:t>
            </a:r>
            <a:r>
              <a:rPr lang="fr-FR" altLang="en-US" sz="2000" dirty="0">
                <a:solidFill>
                  <a:srgbClr val="FF0000"/>
                </a:solidFill>
              </a:rPr>
              <a:t> obs. and </a:t>
            </a:r>
            <a:r>
              <a:rPr lang="fr-FR" altLang="en-US" sz="2000" b="1" dirty="0" err="1">
                <a:solidFill>
                  <a:srgbClr val="FF0000"/>
                </a:solidFill>
              </a:rPr>
              <a:t>Models</a:t>
            </a:r>
            <a:endParaRPr lang="fr-FR" altLang="en-US" sz="2000" b="1" dirty="0">
              <a:solidFill>
                <a:srgbClr val="FF0000"/>
              </a:solidFill>
            </a:endParaRPr>
          </a:p>
        </p:txBody>
      </p:sp>
      <p:sp>
        <p:nvSpPr>
          <p:cNvPr id="2182149" name="Text Box 5"/>
          <p:cNvSpPr txBox="1">
            <a:spLocks noChangeArrowheads="1"/>
          </p:cNvSpPr>
          <p:nvPr/>
        </p:nvSpPr>
        <p:spPr bwMode="auto">
          <a:xfrm>
            <a:off x="1855208" y="1061301"/>
            <a:ext cx="556552" cy="276999"/>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Ice</a:t>
            </a:r>
            <a:endParaRPr kumimoji="0" lang="fr-FR" alt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182150" name="Line 6"/>
          <p:cNvSpPr>
            <a:spLocks noChangeShapeType="1"/>
          </p:cNvSpPr>
          <p:nvPr/>
        </p:nvSpPr>
        <p:spPr bwMode="auto">
          <a:xfrm>
            <a:off x="2222458" y="1329941"/>
            <a:ext cx="726235" cy="43219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51" name="Text Box 7"/>
          <p:cNvSpPr txBox="1">
            <a:spLocks noChangeArrowheads="1"/>
          </p:cNvSpPr>
          <p:nvPr/>
        </p:nvSpPr>
        <p:spPr bwMode="auto">
          <a:xfrm>
            <a:off x="587691" y="3448298"/>
            <a:ext cx="1171185" cy="276999"/>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Temperature</a:t>
            </a:r>
            <a:endParaRPr kumimoji="0" lang="fr-FR" alt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2182152" name="Line 8"/>
          <p:cNvSpPr>
            <a:spLocks noChangeShapeType="1"/>
          </p:cNvSpPr>
          <p:nvPr/>
        </p:nvSpPr>
        <p:spPr bwMode="auto">
          <a:xfrm flipV="1">
            <a:off x="1758875" y="3154589"/>
            <a:ext cx="286004" cy="43219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53" name="Text Box 9"/>
          <p:cNvSpPr txBox="1">
            <a:spLocks noChangeArrowheads="1"/>
          </p:cNvSpPr>
          <p:nvPr/>
        </p:nvSpPr>
        <p:spPr bwMode="auto">
          <a:xfrm>
            <a:off x="4355976" y="3586797"/>
            <a:ext cx="734818" cy="276999"/>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Salinity</a:t>
            </a:r>
            <a:endParaRPr kumimoji="0" lang="fr-FR" alt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
        <p:nvSpPr>
          <p:cNvPr id="2182154" name="Line 10"/>
          <p:cNvSpPr>
            <a:spLocks noChangeShapeType="1"/>
          </p:cNvSpPr>
          <p:nvPr/>
        </p:nvSpPr>
        <p:spPr bwMode="auto">
          <a:xfrm flipH="1" flipV="1">
            <a:off x="2964733" y="3005370"/>
            <a:ext cx="1631708" cy="5814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56" name="Line 12"/>
          <p:cNvSpPr>
            <a:spLocks noChangeShapeType="1"/>
          </p:cNvSpPr>
          <p:nvPr/>
        </p:nvSpPr>
        <p:spPr bwMode="auto">
          <a:xfrm flipH="1" flipV="1">
            <a:off x="4135801" y="2571750"/>
            <a:ext cx="813013" cy="18321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57" name="Text Box 13"/>
          <p:cNvSpPr txBox="1">
            <a:spLocks noChangeArrowheads="1"/>
          </p:cNvSpPr>
          <p:nvPr/>
        </p:nvSpPr>
        <p:spPr bwMode="auto">
          <a:xfrm>
            <a:off x="4515949" y="1407539"/>
            <a:ext cx="902614" cy="276999"/>
          </a:xfrm>
          <a:prstGeom prst="rect">
            <a:avLst/>
          </a:prstGeom>
          <a:solidFill>
            <a:schemeClr val="fo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Sea</a:t>
            </a:r>
            <a:r>
              <a:rPr kumimoji="0" lang="fr-FR" alt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fr-FR" altLang="en-US"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Level</a:t>
            </a:r>
            <a:endParaRPr kumimoji="0" lang="fr-FR" alt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182158" name="Line 14"/>
          <p:cNvSpPr>
            <a:spLocks noChangeShapeType="1"/>
          </p:cNvSpPr>
          <p:nvPr/>
        </p:nvSpPr>
        <p:spPr bwMode="auto">
          <a:xfrm flipH="1">
            <a:off x="3391866" y="1606940"/>
            <a:ext cx="1107030" cy="64097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60" name="Rectangle 16"/>
          <p:cNvSpPr>
            <a:spLocks noChangeArrowheads="1"/>
          </p:cNvSpPr>
          <p:nvPr/>
        </p:nvSpPr>
        <p:spPr bwMode="auto">
          <a:xfrm>
            <a:off x="1559593" y="4249579"/>
            <a:ext cx="2211415"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fr-FR" altLang="en-US" sz="1400" b="1" i="0" u="none" strike="noStrike" kern="1200" cap="none" spc="0" normalizeH="0" baseline="0" noProof="0" dirty="0">
                <a:ln>
                  <a:noFill/>
                </a:ln>
                <a:solidFill>
                  <a:srgbClr val="000000"/>
                </a:solidFill>
                <a:effectLst/>
                <a:uLnTx/>
                <a:uFillTx/>
                <a:latin typeface="Tahoma" charset="0"/>
                <a:ea typeface="+mn-ea"/>
                <a:cs typeface="+mn-cs"/>
              </a:rPr>
              <a:t>A 3D and consistent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fr-FR" altLang="en-US" sz="1400" b="1" i="0" u="none" strike="noStrike" kern="1200" cap="none" spc="0" normalizeH="0" baseline="0" noProof="0" dirty="0">
                <a:ln>
                  <a:noFill/>
                </a:ln>
                <a:solidFill>
                  <a:srgbClr val="000000"/>
                </a:solidFill>
                <a:effectLst/>
                <a:uLnTx/>
                <a:uFillTx/>
                <a:latin typeface="Tahoma" charset="0"/>
                <a:ea typeface="+mn-ea"/>
                <a:cs typeface="+mn-cs"/>
              </a:rPr>
              <a:t>estimation of the </a:t>
            </a:r>
            <a:r>
              <a:rPr kumimoji="1" lang="fr-FR" altLang="en-US" sz="1400" b="1" i="0" u="none" strike="noStrike" kern="1200" cap="none" spc="0" normalizeH="0" baseline="0" noProof="0" dirty="0" err="1" smtClean="0">
                <a:ln>
                  <a:noFill/>
                </a:ln>
                <a:solidFill>
                  <a:srgbClr val="000000"/>
                </a:solidFill>
                <a:effectLst/>
                <a:uLnTx/>
                <a:uFillTx/>
                <a:latin typeface="Tahoma" charset="0"/>
                <a:ea typeface="+mn-ea"/>
                <a:cs typeface="+mn-cs"/>
              </a:rPr>
              <a:t>ocean</a:t>
            </a:r>
            <a:r>
              <a:rPr kumimoji="1" lang="fr-FR" altLang="en-US" sz="1400" b="1" i="0" u="none" strike="noStrike" kern="1200" cap="none" spc="0" normalizeH="0" baseline="0" noProof="0" dirty="0" smtClean="0">
                <a:ln>
                  <a:noFill/>
                </a:ln>
                <a:solidFill>
                  <a:srgbClr val="000000"/>
                </a:solidFill>
                <a:effectLst/>
                <a:uLnTx/>
                <a:uFillTx/>
                <a:latin typeface="Tahoma" charset="0"/>
                <a:ea typeface="+mn-ea"/>
                <a:cs typeface="+mn-cs"/>
              </a:rPr>
              <a:t> state</a:t>
            </a:r>
            <a:endParaRPr kumimoji="1" lang="fr-FR" altLang="en-US" sz="1400" b="1"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2182161" name="Text Box 17"/>
          <p:cNvSpPr txBox="1">
            <a:spLocks noChangeArrowheads="1"/>
          </p:cNvSpPr>
          <p:nvPr/>
        </p:nvSpPr>
        <p:spPr bwMode="auto">
          <a:xfrm>
            <a:off x="733771" y="1763770"/>
            <a:ext cx="826796" cy="276999"/>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rPr>
              <a:t>Currents</a:t>
            </a:r>
            <a:endParaRPr kumimoji="0" lang="fr-FR" alt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2182162" name="Line 18"/>
          <p:cNvSpPr>
            <a:spLocks noChangeShapeType="1"/>
          </p:cNvSpPr>
          <p:nvPr/>
        </p:nvSpPr>
        <p:spPr bwMode="auto">
          <a:xfrm>
            <a:off x="1560589" y="1913014"/>
            <a:ext cx="779185" cy="6461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2163" name="Rectangle 19"/>
          <p:cNvSpPr>
            <a:spLocks noChangeArrowheads="1"/>
          </p:cNvSpPr>
          <p:nvPr/>
        </p:nvSpPr>
        <p:spPr bwMode="auto">
          <a:xfrm>
            <a:off x="6300204" y="3224666"/>
            <a:ext cx="2664421" cy="12807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182167" name="Picture 23" descr="JournalduCNRS(crédit Mercator Océ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55959" y="4093908"/>
            <a:ext cx="1496687" cy="1018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pic>
      <p:pic>
        <p:nvPicPr>
          <p:cNvPr id="21" name="Picture 3" descr="Bassins_MYO_sans GOOS_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12168" y="897573"/>
            <a:ext cx="3009489" cy="201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2155" name="Text Box 11"/>
          <p:cNvSpPr txBox="1">
            <a:spLocks noChangeArrowheads="1"/>
          </p:cNvSpPr>
          <p:nvPr/>
        </p:nvSpPr>
        <p:spPr bwMode="auto">
          <a:xfrm>
            <a:off x="4255959" y="2754977"/>
            <a:ext cx="1459445" cy="276999"/>
          </a:xfrm>
          <a:prstGeom prst="rect">
            <a:avLst/>
          </a:prstGeom>
          <a:solidFill>
            <a:srgbClr val="99FF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FR" altLang="en-US" sz="12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Biogeochemistry</a:t>
            </a:r>
            <a:endParaRPr kumimoji="0" lang="fr-FR" altLang="en-US" sz="12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74514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eneric">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FB8370DA-A470-5E4B-98A4-C4B4BD3B749D}"/>
    </a:ext>
  </a:extLst>
</a:theme>
</file>

<file path=ppt/theme/theme10.xml><?xml version="1.0" encoding="utf-8"?>
<a:theme xmlns:a="http://schemas.openxmlformats.org/drawingml/2006/main" name="Securit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C3045B06-C419-2647-A445-B93897A8F197}"/>
    </a:ext>
  </a:extLst>
</a:theme>
</file>

<file path=ppt/theme/theme11.xml><?xml version="1.0" encoding="utf-8"?>
<a:theme xmlns:a="http://schemas.openxmlformats.org/drawingml/2006/main" name="In situ">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62F8F448-8A14-824A-A1DA-8DBA43241FC0}"/>
    </a:ext>
  </a:extLst>
</a:theme>
</file>

<file path=ppt/theme/theme12.xml><?xml version="1.0" encoding="utf-8"?>
<a:theme xmlns:a="http://schemas.openxmlformats.org/drawingml/2006/main" name="1_User Uptak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ADF02A94-942C-AB4F-8BB9-D6FA235C31B6}"/>
    </a:ext>
  </a:extLst>
</a:theme>
</file>

<file path=ppt/theme/theme13.xml><?xml version="1.0" encoding="utf-8"?>
<a:theme xmlns:a="http://schemas.openxmlformats.org/drawingml/2006/main" name="3_Generic">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FB8370DA-A470-5E4B-98A4-C4B4BD3B749D}"/>
    </a:ext>
  </a:extLst>
</a:theme>
</file>

<file path=ppt/theme/theme14.xml><?xml version="1.0" encoding="utf-8"?>
<a:theme xmlns:a="http://schemas.openxmlformats.org/drawingml/2006/main" name="1_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Land">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948F7AFC-FD11-324D-A23C-6F94A9FFE83D}"/>
    </a:ext>
  </a:extLst>
</a:theme>
</file>

<file path=ppt/theme/theme16.xml><?xml version="1.0" encoding="utf-8"?>
<a:theme xmlns:a="http://schemas.openxmlformats.org/drawingml/2006/main" name="1_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17.xml><?xml version="1.0" encoding="utf-8"?>
<a:theme xmlns:a="http://schemas.openxmlformats.org/drawingml/2006/main" name="1_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er Uptak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ADF02A94-942C-AB4F-8BB9-D6FA235C31B6}"/>
    </a:ext>
  </a:extLst>
</a:theme>
</file>

<file path=ppt/theme/theme3.xml><?xml version="1.0" encoding="utf-8"?>
<a:theme xmlns:a="http://schemas.openxmlformats.org/drawingml/2006/main" name="Data Access">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D403C1D1-BD4C-7F47-9E27-FCF28EEEECA0}"/>
    </a:ext>
  </a:extLst>
</a:theme>
</file>

<file path=ppt/theme/theme4.xml><?xml version="1.0" encoding="utf-8"?>
<a:theme xmlns:a="http://schemas.openxmlformats.org/drawingml/2006/main" name="Space component">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D5F9318B-C81C-4041-9351-2476FA913CE9}"/>
    </a:ext>
  </a:extLst>
</a:theme>
</file>

<file path=ppt/theme/theme5.xml><?xml version="1.0" encoding="utf-8"?>
<a:theme xmlns:a="http://schemas.openxmlformats.org/drawingml/2006/main" name="Marin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38514A8B-3A56-B44A-81C9-FDBCCE5E39D1}"/>
    </a:ext>
  </a:extLst>
</a:theme>
</file>

<file path=ppt/theme/theme6.xml><?xml version="1.0" encoding="utf-8"?>
<a:theme xmlns:a="http://schemas.openxmlformats.org/drawingml/2006/main" name="Land">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948F7AFC-FD11-324D-A23C-6F94A9FFE83D}"/>
    </a:ext>
  </a:extLst>
</a:theme>
</file>

<file path=ppt/theme/theme7.xml><?xml version="1.0" encoding="utf-8"?>
<a:theme xmlns:a="http://schemas.openxmlformats.org/drawingml/2006/main" name="Emergency">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85B9552-75C3-6840-808D-5B5410834568}"/>
    </a:ext>
  </a:extLst>
</a:theme>
</file>

<file path=ppt/theme/theme8.xml><?xml version="1.0" encoding="utf-8"?>
<a:theme xmlns:a="http://schemas.openxmlformats.org/drawingml/2006/main" name="Atmospher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B631714C-54E4-2846-A98B-99AF8FFCD309}"/>
    </a:ext>
  </a:extLst>
</a:theme>
</file>

<file path=ppt/theme/theme9.xml><?xml version="1.0" encoding="utf-8"?>
<a:theme xmlns:a="http://schemas.openxmlformats.org/drawingml/2006/main" name="Climate Change">
  <a:themeElements>
    <a:clrScheme name="Copernicus">
      <a:dk1>
        <a:srgbClr val="262626"/>
      </a:dk1>
      <a:lt1>
        <a:sysClr val="window" lastClr="FFFFFF"/>
      </a:lt1>
      <a:dk2>
        <a:srgbClr val="0B6192"/>
      </a:dk2>
      <a:lt2>
        <a:srgbClr val="25408F"/>
      </a:lt2>
      <a:accent1>
        <a:srgbClr val="62C4DD"/>
      </a:accent1>
      <a:accent2>
        <a:srgbClr val="578683"/>
      </a:accent2>
      <a:accent3>
        <a:srgbClr val="B0BF27"/>
      </a:accent3>
      <a:accent4>
        <a:srgbClr val="FAA73F"/>
      </a:accent4>
      <a:accent5>
        <a:srgbClr val="941333"/>
      </a:accent5>
      <a:accent6>
        <a:srgbClr val="B75133"/>
      </a:accent6>
      <a:hlink>
        <a:srgbClr val="0B6192"/>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1-SC6 Background Materials- Copernicus General Presentation_010916 v5" id="{C36636FD-34C6-574F-A363-57C0D96BE1F9}" vid="{86ACD047-BCD3-964E-B3AD-3C60731D7BD3}"/>
    </a:ext>
  </a:extLst>
</a:theme>
</file>

<file path=docProps/app.xml><?xml version="1.0" encoding="utf-8"?>
<Properties xmlns="http://schemas.openxmlformats.org/officeDocument/2006/extended-properties" xmlns:vt="http://schemas.openxmlformats.org/officeDocument/2006/docPropsVTypes">
  <Template>L1-SC6 Background Materials- Copernicus General Presentation_010916 v5</Template>
  <TotalTime>1789</TotalTime>
  <Words>2519</Words>
  <Application>Microsoft Office PowerPoint</Application>
  <PresentationFormat>On-screen Show (16:9)</PresentationFormat>
  <Paragraphs>369</Paragraphs>
  <Slides>21</Slides>
  <Notes>19</Notes>
  <HiddenSlides>0</HiddenSlides>
  <MMClips>0</MMClips>
  <ScaleCrop>false</ScaleCrop>
  <HeadingPairs>
    <vt:vector size="6" baseType="variant">
      <vt:variant>
        <vt:lpstr>Fonts Used</vt:lpstr>
      </vt:variant>
      <vt:variant>
        <vt:i4>14</vt:i4>
      </vt:variant>
      <vt:variant>
        <vt:lpstr>Theme</vt:lpstr>
      </vt:variant>
      <vt:variant>
        <vt:i4>17</vt:i4>
      </vt:variant>
      <vt:variant>
        <vt:lpstr>Slide Titles</vt:lpstr>
      </vt:variant>
      <vt:variant>
        <vt:i4>21</vt:i4>
      </vt:variant>
    </vt:vector>
  </HeadingPairs>
  <TitlesOfParts>
    <vt:vector size="52" baseType="lpstr">
      <vt:lpstr>ＭＳ Ｐゴシック</vt:lpstr>
      <vt:lpstr>ＭＳ Ｐゴシック</vt:lpstr>
      <vt:lpstr>Arial</vt:lpstr>
      <vt:lpstr>Arial Narrow</vt:lpstr>
      <vt:lpstr>Berlin Sans FB</vt:lpstr>
      <vt:lpstr>Calibri</vt:lpstr>
      <vt:lpstr>EC Square Sans Cond Pro</vt:lpstr>
      <vt:lpstr>Ec Square SANS PRO</vt:lpstr>
      <vt:lpstr>HY헤드라인M</vt:lpstr>
      <vt:lpstr>PF Square Sans Pro</vt:lpstr>
      <vt:lpstr>Tahoma</vt:lpstr>
      <vt:lpstr>Times New Roman</vt:lpstr>
      <vt:lpstr>Trebuchet MS</vt:lpstr>
      <vt:lpstr>Wingdings</vt:lpstr>
      <vt:lpstr>Generic</vt:lpstr>
      <vt:lpstr>User Uptake</vt:lpstr>
      <vt:lpstr>Data Access</vt:lpstr>
      <vt:lpstr>Space component</vt:lpstr>
      <vt:lpstr>Marine</vt:lpstr>
      <vt:lpstr>Land</vt:lpstr>
      <vt:lpstr>Emergency</vt:lpstr>
      <vt:lpstr>Atmosphere</vt:lpstr>
      <vt:lpstr>Climate Change</vt:lpstr>
      <vt:lpstr>Security</vt:lpstr>
      <vt:lpstr>In situ</vt:lpstr>
      <vt:lpstr>1_User Uptake</vt:lpstr>
      <vt:lpstr>3_Generic</vt:lpstr>
      <vt:lpstr>1_Climate Change</vt:lpstr>
      <vt:lpstr>1_Land</vt:lpstr>
      <vt:lpstr>1_Marine</vt:lpstr>
      <vt:lpstr>1_Atmosphere</vt:lpstr>
      <vt:lpstr>PowerPoint Presentation</vt:lpstr>
      <vt:lpstr>The EU Space Programme</vt:lpstr>
      <vt:lpstr>COPERNICUS ARCHITECTURE</vt:lpstr>
      <vt:lpstr>COPERNICUS SERVICES</vt:lpstr>
      <vt:lpstr>Benefit areas and products examples</vt:lpstr>
      <vt:lpstr>Benefit areas and products examples</vt:lpstr>
      <vt:lpstr>GLOBAL LAND Systematic Monitoring applications</vt:lpstr>
      <vt:lpstr>Benefit areas and products examples</vt:lpstr>
      <vt:lpstr>Marine Environment Monitoring Service</vt:lpstr>
      <vt:lpstr>CMEMS in support of policies </vt:lpstr>
      <vt:lpstr>Benefit areas and products examples</vt:lpstr>
      <vt:lpstr>CAMS IN ACTION : CAMS COVID-19 MINISITE</vt:lpstr>
      <vt:lpstr>PowerPoint Presentation</vt:lpstr>
      <vt:lpstr>What is C3S?</vt:lpstr>
      <vt:lpstr>C3S portfolio: Access to past, present and future climate information</vt:lpstr>
      <vt:lpstr>ECVs in C3S (satellite data)</vt:lpstr>
      <vt:lpstr>ECVs as climate indicators</vt:lpstr>
      <vt:lpstr>Global Reanalysis: ERA5 and ERA5-Land</vt:lpstr>
      <vt:lpstr>Collection and processing of in situ observations</vt:lpstr>
      <vt:lpstr>COPERNICUS DATA ACCESS: KEY LINKS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Copernicus</dc:title>
  <dc:creator>astrid -christina Koch</dc:creator>
  <cp:keywords>Pacific</cp:keywords>
  <cp:lastModifiedBy>KOCH Astrid-Christina (DEFIS)</cp:lastModifiedBy>
  <cp:revision>143</cp:revision>
  <dcterms:created xsi:type="dcterms:W3CDTF">2016-09-12T13:04:06Z</dcterms:created>
  <dcterms:modified xsi:type="dcterms:W3CDTF">2022-11-23T17:48:34Z</dcterms:modified>
</cp:coreProperties>
</file>