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79" r:id="rId5"/>
    <p:sldId id="275" r:id="rId6"/>
    <p:sldId id="260" r:id="rId7"/>
    <p:sldId id="268" r:id="rId8"/>
    <p:sldId id="281" r:id="rId9"/>
    <p:sldId id="280" r:id="rId10"/>
    <p:sldId id="269" r:id="rId11"/>
    <p:sldId id="270" r:id="rId12"/>
    <p:sldId id="262" r:id="rId13"/>
    <p:sldId id="282" r:id="rId14"/>
    <p:sldId id="27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an Michaux" initials="Y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3E4"/>
    <a:srgbClr val="44BFD7"/>
    <a:srgbClr val="FFFF01"/>
    <a:srgbClr val="FF507D"/>
    <a:srgbClr val="FEBF66"/>
    <a:srgbClr val="D23C69"/>
    <a:srgbClr val="D5DCED"/>
    <a:srgbClr val="6C6C6C"/>
    <a:srgbClr val="F9EE61"/>
    <a:srgbClr val="262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000" autoAdjust="0"/>
  </p:normalViewPr>
  <p:slideViewPr>
    <p:cSldViewPr snapToGrid="0">
      <p:cViewPr varScale="1">
        <p:scale>
          <a:sx n="104" d="100"/>
          <a:sy n="10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2F7AA-8A43-41DC-8E86-E70185EAC7D9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B2EA-20C2-4F44-A91A-1908C65ADC6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vais pas faire une</a:t>
            </a:r>
            <a:r>
              <a:rPr lang="fr-FR" baseline="0" dirty="0" smtClean="0"/>
              <a:t> présentation sur le droits et licences de copy, d’adaptation, d’</a:t>
            </a:r>
            <a:r>
              <a:rPr lang="fr-FR" baseline="0" dirty="0" err="1" smtClean="0"/>
              <a:t>interoperabilité</a:t>
            </a:r>
            <a:r>
              <a:rPr lang="fr-FR" baseline="0" dirty="0" smtClean="0"/>
              <a:t>, … mais simplement situer le cadre dans lequel la province se situe</a:t>
            </a:r>
          </a:p>
          <a:p>
            <a:r>
              <a:rPr lang="fr-FR" dirty="0" smtClean="0"/>
              <a:t>https://merlcenter.org/guides/evaluating-open-source-vs-proprietary-software/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9B2EA-20C2-4F44-A91A-1908C65ADC66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OGC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Geospatial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Consortium,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(Web Map Server)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9B2EA-20C2-4F44-A91A-1908C65ADC66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9B2EA-20C2-4F44-A91A-1908C65ADC66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9B2EA-20C2-4F44-A91A-1908C65ADC66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0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18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4" descr="unnamed-2-e1651847645245.jpg (776×800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170341"/>
            <a:ext cx="1162098" cy="119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527E0FA-47B0-488B-A403-BC4C211693C4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76E632-841F-4D8A-9B56-3CDAA2B4E387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ycloak.org/" TargetMode="External"/><Relationship Id="rId3" Type="http://schemas.openxmlformats.org/officeDocument/2006/relationships/hyperlink" Target="https://www.qgis.org/" TargetMode="External"/><Relationship Id="rId7" Type="http://schemas.openxmlformats.org/officeDocument/2006/relationships/hyperlink" Target="https://www.metabase.com/" TargetMode="External"/><Relationship Id="rId2" Type="http://schemas.openxmlformats.org/officeDocument/2006/relationships/hyperlink" Target="https://postgi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stgrest.org/" TargetMode="External"/><Relationship Id="rId5" Type="http://schemas.openxmlformats.org/officeDocument/2006/relationships/hyperlink" Target="https://leafletjs.com/" TargetMode="External"/><Relationship Id="rId4" Type="http://schemas.openxmlformats.org/officeDocument/2006/relationships/hyperlink" Target="https://openlayers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9" y="2710532"/>
            <a:ext cx="3944268" cy="39442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619" y="568812"/>
            <a:ext cx="9440034" cy="1828801"/>
          </a:xfrm>
        </p:spPr>
        <p:txBody>
          <a:bodyPr>
            <a:normAutofit/>
          </a:bodyPr>
          <a:lstStyle/>
          <a:p>
            <a:pPr algn="r"/>
            <a:r>
              <a:rPr lang="fr-FR" i="1" dirty="0" smtClean="0"/>
              <a:t>An </a:t>
            </a:r>
            <a:r>
              <a:rPr lang="fr-FR" i="1" dirty="0" smtClean="0">
                <a:solidFill>
                  <a:srgbClr val="FEBF66"/>
                </a:solidFill>
              </a:rPr>
              <a:t>open-source</a:t>
            </a:r>
            <a:r>
              <a:rPr lang="fr-FR" i="1" dirty="0" smtClean="0"/>
              <a:t>-</a:t>
            </a:r>
            <a:r>
              <a:rPr lang="fr-FR" i="1" dirty="0" err="1" smtClean="0"/>
              <a:t>based</a:t>
            </a:r>
            <a:r>
              <a:rPr lang="fr-FR" i="1" dirty="0" smtClean="0"/>
              <a:t> </a:t>
            </a:r>
            <a:br>
              <a:rPr lang="fr-FR" i="1" dirty="0" smtClean="0"/>
            </a:br>
            <a:r>
              <a:rPr lang="fr-FR" i="1" dirty="0" smtClean="0"/>
              <a:t>Geographic Information System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33818" y="3432085"/>
            <a:ext cx="5712254" cy="162205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600" dirty="0" smtClean="0"/>
              <a:t>province </a:t>
            </a:r>
            <a:r>
              <a:rPr lang="fr-FR" sz="2600" dirty="0" smtClean="0">
                <a:solidFill>
                  <a:srgbClr val="00B0F0"/>
                </a:solidFill>
              </a:rPr>
              <a:t>Sud</a:t>
            </a:r>
          </a:p>
          <a:p>
            <a:r>
              <a:rPr lang="fr-FR" sz="2600" dirty="0" smtClean="0"/>
              <a:t>Nouvelle Calédonie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 Intégration 1/2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3984" y="1702262"/>
            <a:ext cx="7303573" cy="4830302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en-US" sz="2400" dirty="0">
                <a:solidFill>
                  <a:schemeClr val="tx1"/>
                </a:solidFill>
              </a:rPr>
              <a:t>Initially </a:t>
            </a:r>
            <a:r>
              <a:rPr lang="en-US" sz="2400" dirty="0">
                <a:solidFill>
                  <a:srgbClr val="00B050"/>
                </a:solidFill>
              </a:rPr>
              <a:t>hybrid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architecture : 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/>
              <a:t>Business </a:t>
            </a:r>
            <a:r>
              <a:rPr lang="en-US" sz="2000" dirty="0" err="1" smtClean="0"/>
              <a:t>WebApp</a:t>
            </a:r>
            <a:r>
              <a:rPr lang="en-US" sz="2000" dirty="0" smtClean="0"/>
              <a:t> Server :  </a:t>
            </a:r>
            <a:r>
              <a:rPr lang="en-US" sz="2000" dirty="0"/>
              <a:t>Java</a:t>
            </a:r>
          </a:p>
          <a:p>
            <a:pPr lvl="1"/>
            <a:r>
              <a:rPr lang="en-US" sz="2000" dirty="0"/>
              <a:t>Map </a:t>
            </a:r>
            <a:r>
              <a:rPr lang="en-US" sz="2000" dirty="0" smtClean="0"/>
              <a:t>server : “Well-known” </a:t>
            </a:r>
            <a:r>
              <a:rPr lang="en-US" sz="2000" dirty="0"/>
              <a:t>proprietary solution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Bad</a:t>
            </a:r>
            <a:r>
              <a:rPr lang="en-US" sz="2400" dirty="0" smtClean="0">
                <a:solidFill>
                  <a:schemeClr val="tx1"/>
                </a:solidFill>
              </a:rPr>
              <a:t> Solution :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/>
              <a:t>The proprietary solution do not support </a:t>
            </a:r>
            <a:r>
              <a:rPr lang="en-US" sz="2000" dirty="0" smtClean="0">
                <a:solidFill>
                  <a:srgbClr val="FF507D"/>
                </a:solidFill>
              </a:rPr>
              <a:t>integration</a:t>
            </a:r>
            <a:r>
              <a:rPr lang="en-US" sz="2000" dirty="0" smtClean="0"/>
              <a:t> with custom java development</a:t>
            </a:r>
            <a:endParaRPr lang="en-US" sz="2000" dirty="0"/>
          </a:p>
          <a:p>
            <a:pPr lvl="1"/>
            <a:r>
              <a:rPr lang="en-US" sz="2000" dirty="0"/>
              <a:t>Difficulty in automating the </a:t>
            </a:r>
            <a:r>
              <a:rPr lang="en-US" sz="2000" dirty="0" smtClean="0"/>
              <a:t>deployment</a:t>
            </a:r>
            <a:endParaRPr lang="fr-FR" sz="2000" dirty="0"/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8" y="1985817"/>
            <a:ext cx="3277749" cy="327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 Intégration 2/2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517" y="1388225"/>
            <a:ext cx="10515600" cy="4830302"/>
          </a:xfrm>
        </p:spPr>
        <p:txBody>
          <a:bodyPr>
            <a:normAutofit/>
          </a:bodyPr>
          <a:lstStyle/>
          <a:p>
            <a:pPr marL="450215" lvl="1" indent="0">
              <a:buNone/>
            </a:pPr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Server </a:t>
            </a:r>
            <a:r>
              <a:rPr lang="fr-FR" dirty="0" err="1" smtClean="0">
                <a:solidFill>
                  <a:schemeClr val="tx1"/>
                </a:solidFill>
              </a:rPr>
              <a:t>side</a:t>
            </a:r>
            <a:r>
              <a:rPr lang="fr-FR" dirty="0" smtClean="0">
                <a:solidFill>
                  <a:schemeClr val="tx1"/>
                </a:solidFill>
              </a:rPr>
              <a:t> :</a:t>
            </a:r>
          </a:p>
          <a:p>
            <a:pPr lvl="1"/>
            <a:r>
              <a:rPr lang="fr-FR" dirty="0" smtClean="0"/>
              <a:t>Full </a:t>
            </a:r>
            <a:r>
              <a:rPr lang="fr-FR" dirty="0"/>
              <a:t>JEE standard </a:t>
            </a:r>
            <a:r>
              <a:rPr lang="fr-FR" dirty="0" smtClean="0"/>
              <a:t>application : Java</a:t>
            </a:r>
          </a:p>
          <a:p>
            <a:pPr lvl="1"/>
            <a:r>
              <a:rPr lang="fr-FR" dirty="0"/>
              <a:t>Native </a:t>
            </a:r>
            <a:r>
              <a:rPr lang="fr-FR" dirty="0" err="1">
                <a:solidFill>
                  <a:srgbClr val="FFFF00"/>
                </a:solidFill>
              </a:rPr>
              <a:t>hibernate</a:t>
            </a:r>
            <a:r>
              <a:rPr lang="fr-FR" dirty="0"/>
              <a:t> </a:t>
            </a:r>
            <a:r>
              <a:rPr lang="fr-FR" dirty="0" err="1"/>
              <a:t>spacial</a:t>
            </a:r>
            <a:r>
              <a:rPr lang="fr-FR" dirty="0"/>
              <a:t> (ORM) </a:t>
            </a:r>
            <a:r>
              <a:rPr lang="fr-FR" dirty="0" smtClean="0"/>
              <a:t>intégration</a:t>
            </a:r>
            <a:endParaRPr lang="fr-FR" dirty="0"/>
          </a:p>
          <a:p>
            <a:pPr lvl="1"/>
            <a:r>
              <a:rPr lang="fr-FR" dirty="0" err="1"/>
              <a:t>Map</a:t>
            </a:r>
            <a:r>
              <a:rPr lang="fr-FR" dirty="0"/>
              <a:t> server: </a:t>
            </a:r>
            <a:r>
              <a:rPr lang="fr-FR" dirty="0" smtClean="0"/>
              <a:t>QGIS Server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Client </a:t>
            </a:r>
            <a:r>
              <a:rPr lang="fr-FR" dirty="0" err="1" smtClean="0">
                <a:solidFill>
                  <a:schemeClr val="tx1"/>
                </a:solidFill>
              </a:rPr>
              <a:t>side</a:t>
            </a:r>
            <a:r>
              <a:rPr lang="fr-FR" dirty="0" smtClean="0">
                <a:solidFill>
                  <a:schemeClr val="tx1"/>
                </a:solidFill>
              </a:rPr>
              <a:t> :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err="1" smtClean="0"/>
              <a:t>Ready</a:t>
            </a:r>
            <a:r>
              <a:rPr lang="fr-FR" dirty="0" smtClean="0"/>
              <a:t> to user component for Front </a:t>
            </a:r>
            <a:r>
              <a:rPr lang="fr-FR" dirty="0" err="1" smtClean="0"/>
              <a:t>developers</a:t>
            </a:r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Valuing and capitalizing on data </a:t>
            </a:r>
          </a:p>
        </p:txBody>
      </p:sp>
      <p:sp>
        <p:nvSpPr>
          <p:cNvPr id="4" name="Organigramme : Disque magnétique 3"/>
          <p:cNvSpPr/>
          <p:nvPr/>
        </p:nvSpPr>
        <p:spPr>
          <a:xfrm>
            <a:off x="2170656" y="3730972"/>
            <a:ext cx="1176251" cy="1166553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2">
                    <a:lumMod val="50000"/>
                  </a:schemeClr>
                </a:solidFill>
              </a:rPr>
              <a:t>App </a:t>
            </a:r>
          </a:p>
          <a:p>
            <a:pPr algn="ctr"/>
            <a:r>
              <a:rPr lang="fr-FR" sz="1400" dirty="0" err="1" smtClean="0">
                <a:solidFill>
                  <a:schemeClr val="accent2">
                    <a:lumMod val="50000"/>
                  </a:schemeClr>
                </a:solidFill>
              </a:rPr>
              <a:t>DataBase</a:t>
            </a:r>
            <a:endParaRPr lang="fr-FR" sz="1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rganigramme : Disque magnétique 4"/>
          <p:cNvSpPr/>
          <p:nvPr/>
        </p:nvSpPr>
        <p:spPr>
          <a:xfrm>
            <a:off x="2174109" y="2320561"/>
            <a:ext cx="1172798" cy="1164216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GIS </a:t>
            </a:r>
          </a:p>
          <a:p>
            <a:pPr algn="ctr"/>
            <a:r>
              <a:rPr lang="fr-FR" sz="1200" dirty="0" err="1" smtClean="0"/>
              <a:t>DataBase</a:t>
            </a:r>
            <a:endParaRPr lang="fr-FR" sz="1200" dirty="0" smtClean="0"/>
          </a:p>
        </p:txBody>
      </p:sp>
      <p:sp>
        <p:nvSpPr>
          <p:cNvPr id="6" name="Cube 5"/>
          <p:cNvSpPr/>
          <p:nvPr/>
        </p:nvSpPr>
        <p:spPr>
          <a:xfrm>
            <a:off x="2955505" y="3150101"/>
            <a:ext cx="789709" cy="428216"/>
          </a:xfrm>
          <a:prstGeom prst="cube">
            <a:avLst>
              <a:gd name="adj" fmla="val 10811"/>
            </a:avLst>
          </a:prstGeom>
          <a:solidFill>
            <a:srgbClr val="FF507D"/>
          </a:solidFill>
          <a:ln>
            <a:solidFill>
              <a:srgbClr val="D23C6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DataLog</a:t>
            </a:r>
            <a:endParaRPr lang="fr-FR" sz="1200" dirty="0" smtClean="0"/>
          </a:p>
          <a:p>
            <a:pPr algn="ctr"/>
            <a:r>
              <a:rPr lang="fr-FR" sz="1200" dirty="0" smtClean="0"/>
              <a:t>Plugin</a:t>
            </a:r>
            <a:endParaRPr lang="fr-FR" sz="1200" dirty="0"/>
          </a:p>
        </p:txBody>
      </p:sp>
      <p:sp>
        <p:nvSpPr>
          <p:cNvPr id="7" name="Cube 6"/>
          <p:cNvSpPr/>
          <p:nvPr/>
        </p:nvSpPr>
        <p:spPr>
          <a:xfrm>
            <a:off x="2952052" y="4683417"/>
            <a:ext cx="789709" cy="428216"/>
          </a:xfrm>
          <a:prstGeom prst="cube">
            <a:avLst>
              <a:gd name="adj" fmla="val 10811"/>
            </a:avLst>
          </a:prstGeom>
          <a:solidFill>
            <a:srgbClr val="FF507D"/>
          </a:solidFill>
          <a:ln>
            <a:solidFill>
              <a:srgbClr val="D23C6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DataLog</a:t>
            </a:r>
            <a:endParaRPr lang="fr-FR" sz="1200" dirty="0" smtClean="0"/>
          </a:p>
          <a:p>
            <a:pPr algn="ctr"/>
            <a:r>
              <a:rPr lang="fr-FR" sz="1200" dirty="0" smtClean="0"/>
              <a:t>Plugin</a:t>
            </a:r>
            <a:endParaRPr lang="fr-FR" sz="1200" dirty="0"/>
          </a:p>
        </p:txBody>
      </p:sp>
      <p:sp>
        <p:nvSpPr>
          <p:cNvPr id="8" name="Organigramme : Disque magnétique 7"/>
          <p:cNvSpPr/>
          <p:nvPr/>
        </p:nvSpPr>
        <p:spPr>
          <a:xfrm>
            <a:off x="5412619" y="2377574"/>
            <a:ext cx="2183476" cy="3058950"/>
          </a:xfrm>
          <a:prstGeom prst="flowChartMagneticDisk">
            <a:avLst/>
          </a:prstGeom>
          <a:solidFill>
            <a:srgbClr val="44BFD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800" dirty="0" smtClean="0"/>
          </a:p>
          <a:p>
            <a:pPr algn="ctr"/>
            <a:r>
              <a:rPr lang="fr-FR" sz="2800" dirty="0" err="1" smtClean="0"/>
              <a:t>Big</a:t>
            </a:r>
            <a:r>
              <a:rPr lang="fr-FR" sz="2800" dirty="0" smtClean="0"/>
              <a:t> </a:t>
            </a:r>
          </a:p>
          <a:p>
            <a:pPr algn="ctr"/>
            <a:r>
              <a:rPr lang="fr-FR" sz="2800" dirty="0" err="1" smtClean="0"/>
              <a:t>DataBase</a:t>
            </a:r>
            <a:endParaRPr lang="fr-FR" sz="2800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8204660" y="2259515"/>
            <a:ext cx="2196296" cy="97321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Open Data</a:t>
            </a:r>
          </a:p>
          <a:p>
            <a:pPr algn="ctr"/>
            <a:r>
              <a:rPr lang="fr-FR" dirty="0" err="1" smtClean="0"/>
              <a:t>Secured</a:t>
            </a:r>
            <a:r>
              <a:rPr lang="fr-FR" dirty="0" smtClean="0"/>
              <a:t> Data</a:t>
            </a:r>
          </a:p>
          <a:p>
            <a:pPr algn="ctr"/>
            <a:r>
              <a:rPr lang="fr-FR" dirty="0" smtClean="0"/>
              <a:t>REST API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204660" y="3705916"/>
            <a:ext cx="2196295" cy="66663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Data </a:t>
            </a:r>
            <a:r>
              <a:rPr lang="fr-FR" dirty="0" err="1" smtClean="0"/>
              <a:t>Analyst</a:t>
            </a:r>
            <a:r>
              <a:rPr lang="fr-FR" dirty="0" smtClean="0"/>
              <a:t> </a:t>
            </a:r>
            <a:endParaRPr lang="fr-FR" dirty="0"/>
          </a:p>
          <a:p>
            <a:pPr algn="ctr"/>
            <a:r>
              <a:rPr lang="fr-FR" dirty="0" smtClean="0"/>
              <a:t>Data Mining</a:t>
            </a:r>
          </a:p>
        </p:txBody>
      </p:sp>
      <p:sp>
        <p:nvSpPr>
          <p:cNvPr id="12" name="Flèche droite rayée 11"/>
          <p:cNvSpPr/>
          <p:nvPr/>
        </p:nvSpPr>
        <p:spPr>
          <a:xfrm>
            <a:off x="3882021" y="3150101"/>
            <a:ext cx="1305098" cy="415637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rayée 12"/>
          <p:cNvSpPr/>
          <p:nvPr/>
        </p:nvSpPr>
        <p:spPr>
          <a:xfrm>
            <a:off x="3892952" y="4650669"/>
            <a:ext cx="1305098" cy="415637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6123452" y="5326118"/>
            <a:ext cx="789709" cy="301554"/>
          </a:xfrm>
          <a:prstGeom prst="cube">
            <a:avLst>
              <a:gd name="adj" fmla="val 10811"/>
            </a:avLst>
          </a:prstGeom>
          <a:solidFill>
            <a:srgbClr val="E806C8"/>
          </a:solidFill>
          <a:ln w="6350">
            <a:solidFill>
              <a:srgbClr val="FA90E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POSTGIS</a:t>
            </a:r>
            <a:endParaRPr lang="fr-FR" sz="12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8204660" y="4845739"/>
            <a:ext cx="2196295" cy="6682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DashBoard</a:t>
            </a:r>
            <a:endParaRPr lang="fr-FR" dirty="0"/>
          </a:p>
        </p:txBody>
      </p:sp>
      <p:sp>
        <p:nvSpPr>
          <p:cNvPr id="16" name="Cube 15"/>
          <p:cNvSpPr/>
          <p:nvPr/>
        </p:nvSpPr>
        <p:spPr>
          <a:xfrm>
            <a:off x="8763159" y="5385433"/>
            <a:ext cx="1079296" cy="275490"/>
          </a:xfrm>
          <a:prstGeom prst="cube">
            <a:avLst>
              <a:gd name="adj" fmla="val 10811"/>
            </a:avLst>
          </a:prstGeom>
          <a:solidFill>
            <a:srgbClr val="E806C8"/>
          </a:solidFill>
          <a:ln w="6350">
            <a:solidFill>
              <a:srgbClr val="FA90E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MetaBase</a:t>
            </a:r>
            <a:r>
              <a:rPr lang="fr-FR" sz="1200" dirty="0" smtClean="0"/>
              <a:t>, …</a:t>
            </a:r>
            <a:endParaRPr lang="fr-FR" sz="1200" dirty="0"/>
          </a:p>
        </p:txBody>
      </p:sp>
      <p:sp>
        <p:nvSpPr>
          <p:cNvPr id="19" name="Cube 18"/>
          <p:cNvSpPr/>
          <p:nvPr/>
        </p:nvSpPr>
        <p:spPr>
          <a:xfrm>
            <a:off x="8763159" y="3152307"/>
            <a:ext cx="1079296" cy="275490"/>
          </a:xfrm>
          <a:prstGeom prst="cube">
            <a:avLst>
              <a:gd name="adj" fmla="val 10811"/>
            </a:avLst>
          </a:prstGeom>
          <a:solidFill>
            <a:srgbClr val="E806C8"/>
          </a:solidFill>
          <a:ln w="6350">
            <a:solidFill>
              <a:srgbClr val="FA90E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postgREST</a:t>
            </a:r>
            <a:r>
              <a:rPr lang="fr-FR" sz="1200" dirty="0" smtClean="0"/>
              <a:t>…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POSTGIS (GIS </a:t>
            </a:r>
            <a:r>
              <a:rPr lang="fr-FR" dirty="0" err="1"/>
              <a:t>Database</a:t>
            </a:r>
            <a:r>
              <a:rPr lang="fr-FR" dirty="0"/>
              <a:t> ): </a:t>
            </a:r>
            <a:r>
              <a:rPr lang="fr-FR" dirty="0">
                <a:hlinkClick r:id="rId2"/>
              </a:rPr>
              <a:t>https://postgis.net/</a:t>
            </a:r>
            <a:r>
              <a:rPr lang="fr-FR" dirty="0"/>
              <a:t> </a:t>
            </a:r>
          </a:p>
          <a:p>
            <a:r>
              <a:rPr lang="fr-FR" dirty="0" smtClean="0"/>
              <a:t>QGIS / QGIS Server  (GIS Desktop and Server) :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www.qgis.org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OpenLayer</a:t>
            </a:r>
            <a:r>
              <a:rPr lang="fr-FR" dirty="0" smtClean="0"/>
              <a:t> ( JAVASCRIPT GIS Client ) : 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://openlayers.org</a:t>
            </a:r>
            <a:r>
              <a:rPr lang="fr-FR" dirty="0" smtClean="0">
                <a:hlinkClick r:id="rId4"/>
              </a:rPr>
              <a:t>/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Leafletjs</a:t>
            </a:r>
            <a:r>
              <a:rPr lang="fr-FR" dirty="0" smtClean="0"/>
              <a:t> </a:t>
            </a:r>
            <a:r>
              <a:rPr lang="fr-FR" dirty="0"/>
              <a:t>( JAVASCRIPT GIS Client ) </a:t>
            </a:r>
            <a:r>
              <a:rPr lang="fr-FR" dirty="0" smtClean="0"/>
              <a:t>: </a:t>
            </a:r>
            <a:r>
              <a:rPr lang="fr-FR" dirty="0" smtClean="0">
                <a:hlinkClick r:id="rId5"/>
              </a:rPr>
              <a:t>https</a:t>
            </a:r>
            <a:r>
              <a:rPr lang="fr-FR" dirty="0">
                <a:hlinkClick r:id="rId5"/>
              </a:rPr>
              <a:t>://leafletjs.com</a:t>
            </a:r>
            <a:r>
              <a:rPr lang="fr-FR" dirty="0" smtClean="0">
                <a:hlinkClick r:id="rId5"/>
              </a:rPr>
              <a:t>/</a:t>
            </a:r>
            <a:r>
              <a:rPr lang="fr-FR" dirty="0" smtClean="0"/>
              <a:t> </a:t>
            </a:r>
          </a:p>
          <a:p>
            <a:r>
              <a:rPr lang="fr-FR" dirty="0" smtClean="0"/>
              <a:t>API (Open API ): </a:t>
            </a:r>
            <a:r>
              <a:rPr lang="fr-FR" dirty="0" smtClean="0">
                <a:hlinkClick r:id="rId6"/>
              </a:rPr>
              <a:t>https</a:t>
            </a:r>
            <a:r>
              <a:rPr lang="fr-FR" dirty="0">
                <a:hlinkClick r:id="rId6"/>
              </a:rPr>
              <a:t>://postgrest.org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r>
              <a:rPr lang="fr-FR" dirty="0" err="1" smtClean="0"/>
              <a:t>Metabase</a:t>
            </a:r>
            <a:r>
              <a:rPr lang="fr-FR" dirty="0" smtClean="0"/>
              <a:t> (</a:t>
            </a:r>
            <a:r>
              <a:rPr lang="fr-FR" dirty="0" err="1" smtClean="0"/>
              <a:t>DashBoard</a:t>
            </a:r>
            <a:r>
              <a:rPr lang="fr-FR" dirty="0"/>
              <a:t>)</a:t>
            </a:r>
            <a:r>
              <a:rPr lang="fr-FR" dirty="0" smtClean="0"/>
              <a:t>: </a:t>
            </a:r>
            <a:r>
              <a:rPr lang="fr-FR" dirty="0">
                <a:hlinkClick r:id="rId7"/>
              </a:rPr>
              <a:t>https://www.metabase.com</a:t>
            </a:r>
            <a:r>
              <a:rPr lang="fr-FR" dirty="0" smtClean="0">
                <a:hlinkClick r:id="rId7"/>
              </a:rPr>
              <a:t>/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KeyCloak</a:t>
            </a:r>
            <a:r>
              <a:rPr lang="fr-FR" dirty="0" smtClean="0"/>
              <a:t> (SSO) </a:t>
            </a:r>
            <a:r>
              <a:rPr lang="fr-FR" dirty="0"/>
              <a:t>: </a:t>
            </a:r>
            <a:r>
              <a:rPr lang="fr-FR" dirty="0">
                <a:hlinkClick r:id="rId8"/>
              </a:rPr>
              <a:t>https://www.keycloak.org</a:t>
            </a:r>
            <a:r>
              <a:rPr lang="fr-FR" dirty="0" smtClean="0">
                <a:hlinkClick r:id="rId8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  : On </a:t>
            </a:r>
            <a:r>
              <a:rPr lang="fr-FR" dirty="0" err="1"/>
              <a:t>Premise</a:t>
            </a:r>
            <a:r>
              <a:rPr lang="fr-FR" dirty="0"/>
              <a:t> / Service SAAS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1089" y="1909157"/>
            <a:ext cx="5250874" cy="2687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On </a:t>
            </a:r>
            <a:r>
              <a:rPr lang="fr-FR" sz="2800" dirty="0" err="1">
                <a:solidFill>
                  <a:srgbClr val="92D050"/>
                </a:solidFill>
              </a:rPr>
              <a:t>P</a:t>
            </a:r>
            <a:r>
              <a:rPr lang="fr-FR" sz="2800" dirty="0" err="1" smtClean="0">
                <a:solidFill>
                  <a:srgbClr val="92D050"/>
                </a:solidFill>
              </a:rPr>
              <a:t>remise</a:t>
            </a:r>
            <a:r>
              <a:rPr lang="fr-FR" sz="2800" dirty="0" smtClean="0"/>
              <a:t> </a:t>
            </a:r>
            <a:r>
              <a:rPr lang="fr-FR" sz="2800" dirty="0"/>
              <a:t>: </a:t>
            </a:r>
          </a:p>
          <a:p>
            <a:pPr marL="0" indent="0">
              <a:buNone/>
            </a:pPr>
            <a:r>
              <a:rPr lang="fr-FR" sz="1800" dirty="0" smtClean="0"/>
              <a:t>+ CAPEX </a:t>
            </a:r>
            <a:r>
              <a:rPr lang="fr-FR" sz="1800" dirty="0" err="1" smtClean="0"/>
              <a:t>Cost</a:t>
            </a:r>
            <a:r>
              <a:rPr lang="fr-FR" sz="1800" dirty="0" smtClean="0"/>
              <a:t>, Marginal </a:t>
            </a:r>
            <a:r>
              <a:rPr lang="fr-FR" sz="1800" dirty="0" err="1" smtClean="0"/>
              <a:t>Cost</a:t>
            </a:r>
            <a:r>
              <a:rPr lang="fr-FR" sz="1800" dirty="0" smtClean="0"/>
              <a:t> to </a:t>
            </a:r>
            <a:r>
              <a:rPr lang="fr-FR" sz="1800" dirty="0" err="1" smtClean="0"/>
              <a:t>scale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+ EZ </a:t>
            </a:r>
            <a:r>
              <a:rPr lang="fr-FR" sz="1800" dirty="0" err="1"/>
              <a:t>Interoperability</a:t>
            </a:r>
            <a:r>
              <a:rPr lang="fr-FR" sz="1800" dirty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customize</a:t>
            </a:r>
            <a:r>
              <a:rPr lang="fr-FR" sz="1800" dirty="0" smtClean="0"/>
              <a:t> </a:t>
            </a:r>
          </a:p>
          <a:p>
            <a:pPr marL="0" indent="0">
              <a:buNone/>
            </a:pPr>
            <a:r>
              <a:rPr lang="fr-FR" sz="1800" dirty="0" smtClean="0"/>
              <a:t>= </a:t>
            </a:r>
            <a:r>
              <a:rPr lang="fr-FR" sz="1800" dirty="0"/>
              <a:t>Good expert </a:t>
            </a:r>
            <a:r>
              <a:rPr lang="fr-FR" sz="1800" dirty="0" err="1" smtClean="0"/>
              <a:t>needed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- </a:t>
            </a:r>
            <a:r>
              <a:rPr lang="fr-FR" sz="1800" dirty="0" err="1" smtClean="0"/>
              <a:t>Need</a:t>
            </a:r>
            <a:r>
              <a:rPr lang="fr-FR" sz="1800" dirty="0" smtClean="0"/>
              <a:t> time..</a:t>
            </a:r>
          </a:p>
          <a:p>
            <a:pPr marL="0" indent="0">
              <a:buNone/>
            </a:pPr>
            <a:r>
              <a:rPr lang="fr-FR" sz="1800" dirty="0" smtClean="0"/>
              <a:t>- Good </a:t>
            </a:r>
            <a:r>
              <a:rPr lang="fr-FR" sz="1800" dirty="0"/>
              <a:t>IT infrastructure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06834" y="1909789"/>
            <a:ext cx="5299365" cy="268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0D3E4"/>
                </a:solidFill>
              </a:rPr>
              <a:t>S</a:t>
            </a:r>
            <a:r>
              <a:rPr lang="fr-FR" sz="2800" dirty="0" smtClean="0">
                <a:solidFill>
                  <a:srgbClr val="00B0F0"/>
                </a:solidFill>
              </a:rPr>
              <a:t>oftware </a:t>
            </a:r>
            <a:r>
              <a:rPr lang="fr-FR" sz="2800" b="1" dirty="0" smtClean="0">
                <a:solidFill>
                  <a:srgbClr val="80D3E4"/>
                </a:solidFill>
              </a:rPr>
              <a:t>A</a:t>
            </a:r>
            <a:r>
              <a:rPr lang="fr-FR" sz="2800" dirty="0" smtClean="0">
                <a:solidFill>
                  <a:srgbClr val="00B0F0"/>
                </a:solidFill>
              </a:rPr>
              <a:t>s </a:t>
            </a:r>
            <a:r>
              <a:rPr lang="fr-FR" sz="2800" b="1" dirty="0" smtClean="0">
                <a:solidFill>
                  <a:srgbClr val="80D3E4"/>
                </a:solidFill>
              </a:rPr>
              <a:t>A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r>
              <a:rPr lang="fr-FR" sz="2800" dirty="0" smtClean="0">
                <a:solidFill>
                  <a:srgbClr val="80D3E4"/>
                </a:solidFill>
              </a:rPr>
              <a:t>S</a:t>
            </a:r>
            <a:r>
              <a:rPr lang="fr-FR" sz="2800" dirty="0" smtClean="0">
                <a:solidFill>
                  <a:srgbClr val="00B0F0"/>
                </a:solidFill>
              </a:rPr>
              <a:t>ervice </a:t>
            </a:r>
            <a:r>
              <a:rPr lang="fr-FR" sz="2800" dirty="0" smtClean="0"/>
              <a:t>: </a:t>
            </a:r>
            <a:endParaRPr lang="fr-FR" sz="2800" dirty="0"/>
          </a:p>
          <a:p>
            <a:pPr marL="0" indent="0">
              <a:buNone/>
            </a:pPr>
            <a:r>
              <a:rPr lang="fr-FR" sz="1800" dirty="0" smtClean="0"/>
              <a:t>+ </a:t>
            </a:r>
            <a:r>
              <a:rPr lang="fr-FR" sz="1800" dirty="0" err="1"/>
              <a:t>Fast</a:t>
            </a:r>
            <a:r>
              <a:rPr lang="fr-FR" sz="1800" dirty="0"/>
              <a:t> to </a:t>
            </a:r>
            <a:r>
              <a:rPr lang="fr-FR" sz="1800" dirty="0" err="1"/>
              <a:t>deliver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= </a:t>
            </a:r>
            <a:r>
              <a:rPr lang="fr-FR" sz="1800" dirty="0" err="1"/>
              <a:t>Proportional</a:t>
            </a:r>
            <a:r>
              <a:rPr lang="fr-FR" sz="1800" dirty="0"/>
              <a:t> </a:t>
            </a:r>
            <a:r>
              <a:rPr lang="fr-FR" sz="1800" dirty="0" err="1"/>
              <a:t>Cost</a:t>
            </a:r>
            <a:r>
              <a:rPr lang="fr-FR" sz="1800" dirty="0"/>
              <a:t> (</a:t>
            </a:r>
            <a:r>
              <a:rPr lang="fr-FR" sz="1800" dirty="0" err="1"/>
              <a:t>Scalable</a:t>
            </a:r>
            <a:r>
              <a:rPr lang="fr-FR" sz="1800" dirty="0"/>
              <a:t> but $$$)</a:t>
            </a:r>
          </a:p>
          <a:p>
            <a:pPr marL="0" indent="0">
              <a:buNone/>
            </a:pPr>
            <a:r>
              <a:rPr lang="fr-FR" sz="1800" dirty="0" smtClean="0"/>
              <a:t>- « </a:t>
            </a:r>
            <a:r>
              <a:rPr lang="fr-FR" sz="1800" dirty="0" err="1" smtClean="0"/>
              <a:t>Slavery</a:t>
            </a:r>
            <a:r>
              <a:rPr lang="fr-FR" sz="1800" dirty="0" smtClean="0"/>
              <a:t> » Price </a:t>
            </a:r>
            <a:r>
              <a:rPr lang="fr-FR" sz="1800" dirty="0"/>
              <a:t>UP</a:t>
            </a:r>
            <a:r>
              <a:rPr lang="fr-FR" sz="1800" dirty="0" smtClean="0"/>
              <a:t>! Exit </a:t>
            </a:r>
            <a:r>
              <a:rPr lang="fr-FR" sz="1800" dirty="0" err="1" smtClean="0"/>
              <a:t>Cost</a:t>
            </a:r>
            <a:r>
              <a:rPr lang="fr-FR" sz="1800" dirty="0" smtClean="0"/>
              <a:t> ! Version upgrade!</a:t>
            </a:r>
          </a:p>
          <a:p>
            <a:pPr marL="0" indent="0">
              <a:buNone/>
            </a:pPr>
            <a:r>
              <a:rPr lang="fr-FR" sz="1800" dirty="0" smtClean="0"/>
              <a:t>- « </a:t>
            </a:r>
            <a:r>
              <a:rPr lang="fr-FR" sz="1800" dirty="0" err="1" smtClean="0"/>
              <a:t>Steam</a:t>
            </a:r>
            <a:r>
              <a:rPr lang="fr-FR" sz="1800" dirty="0" smtClean="0"/>
              <a:t> » Information System</a:t>
            </a:r>
            <a:r>
              <a:rPr lang="fr-FR" sz="1800" dirty="0"/>
              <a:t>, Shadow </a:t>
            </a:r>
            <a:r>
              <a:rPr lang="fr-FR" sz="1800" dirty="0" smtClean="0"/>
              <a:t>IT </a:t>
            </a:r>
            <a:r>
              <a:rPr lang="fr-FR" sz="1800" dirty="0" err="1" smtClean="0"/>
              <a:t>effect</a:t>
            </a:r>
            <a:r>
              <a:rPr lang="fr-FR" sz="1800" dirty="0" smtClean="0"/>
              <a:t> !</a:t>
            </a:r>
          </a:p>
          <a:p>
            <a:pPr marL="0" indent="0">
              <a:buNone/>
            </a:pPr>
            <a:r>
              <a:rPr lang="fr-FR" sz="1800" dirty="0" smtClean="0"/>
              <a:t>- </a:t>
            </a:r>
            <a:r>
              <a:rPr lang="fr-FR" sz="1800" dirty="0" err="1" smtClean="0"/>
              <a:t>Need</a:t>
            </a:r>
            <a:r>
              <a:rPr lang="fr-FR" sz="1800" dirty="0" smtClean="0"/>
              <a:t> </a:t>
            </a:r>
            <a:r>
              <a:rPr lang="fr-FR" sz="1800" dirty="0"/>
              <a:t>a good and </a:t>
            </a:r>
            <a:r>
              <a:rPr lang="fr-FR" sz="1800" dirty="0" err="1"/>
              <a:t>reliable</a:t>
            </a:r>
            <a:r>
              <a:rPr lang="fr-FR" sz="1800" dirty="0"/>
              <a:t> </a:t>
            </a:r>
            <a:r>
              <a:rPr lang="fr-FR" sz="1800" dirty="0" smtClean="0"/>
              <a:t>network</a:t>
            </a:r>
            <a:endParaRPr lang="fr-FR" sz="1800" dirty="0"/>
          </a:p>
        </p:txBody>
      </p:sp>
      <p:sp>
        <p:nvSpPr>
          <p:cNvPr id="5" name="Espace réservé du contenu 3"/>
          <p:cNvSpPr txBox="1"/>
          <p:nvPr/>
        </p:nvSpPr>
        <p:spPr>
          <a:xfrm>
            <a:off x="723898" y="5237019"/>
            <a:ext cx="10965873" cy="1184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Limited </a:t>
            </a:r>
            <a:r>
              <a:rPr lang="en-US" sz="2000" dirty="0"/>
              <a:t>HR, </a:t>
            </a:r>
            <a:r>
              <a:rPr lang="en-US" sz="2000" dirty="0" smtClean="0"/>
              <a:t>Hurry, Limited IS capacity, Well connected =&gt; GO </a:t>
            </a:r>
            <a:r>
              <a:rPr lang="en-US" sz="2000" dirty="0"/>
              <a:t>SAAS</a:t>
            </a:r>
          </a:p>
          <a:p>
            <a:pPr marL="0" indent="0">
              <a:buNone/>
            </a:pPr>
            <a:r>
              <a:rPr lang="en-US" sz="2000" dirty="0" smtClean="0"/>
              <a:t>Sufficient IS capacity, long-term vision, built </a:t>
            </a:r>
            <a:r>
              <a:rPr lang="en-US" sz="2000" dirty="0"/>
              <a:t>over time, s</a:t>
            </a:r>
            <a:r>
              <a:rPr lang="en-US" sz="2000" dirty="0" smtClean="0"/>
              <a:t>killed team =&gt; On Premise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Question 2: Free/</a:t>
            </a:r>
            <a:r>
              <a:rPr lang="en-US" sz="3600" dirty="0" err="1"/>
              <a:t>OpenSource</a:t>
            </a:r>
            <a:r>
              <a:rPr lang="en-US" sz="3600" dirty="0"/>
              <a:t> vs Proprietary/Closed In an </a:t>
            </a:r>
            <a:r>
              <a:rPr lang="en-US" sz="3600" dirty="0" err="1"/>
              <a:t>OnPremise</a:t>
            </a:r>
            <a:r>
              <a:rPr lang="en-US" sz="3600" dirty="0"/>
              <a:t> Context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830" indent="0">
              <a:buNone/>
            </a:pPr>
            <a:r>
              <a:rPr lang="en-US" dirty="0" smtClean="0"/>
              <a:t>Context </a:t>
            </a:r>
            <a:r>
              <a:rPr lang="en-US" dirty="0"/>
              <a:t>:</a:t>
            </a:r>
          </a:p>
          <a:p>
            <a:r>
              <a:rPr lang="en-US" dirty="0"/>
              <a:t>The </a:t>
            </a:r>
            <a:r>
              <a:rPr lang="en-US" dirty="0" err="1"/>
              <a:t>OpenSource</a:t>
            </a:r>
            <a:r>
              <a:rPr lang="en-US" dirty="0"/>
              <a:t> solution in SAAS mode does not make much sense.</a:t>
            </a:r>
          </a:p>
          <a:p>
            <a:r>
              <a:rPr lang="en-US" dirty="0"/>
              <a:t>"</a:t>
            </a:r>
            <a:r>
              <a:rPr lang="en-US" dirty="0" err="1"/>
              <a:t>OpenSource</a:t>
            </a:r>
            <a:r>
              <a:rPr lang="en-US" dirty="0"/>
              <a:t>" does not mean "Free", but frequently </a:t>
            </a:r>
            <a:r>
              <a:rPr lang="en-US" dirty="0" err="1"/>
              <a:t>OpenSource</a:t>
            </a:r>
            <a:r>
              <a:rPr lang="en-US" dirty="0"/>
              <a:t> vendors </a:t>
            </a:r>
            <a:r>
              <a:rPr lang="en-US" dirty="0" smtClean="0"/>
              <a:t>publish a </a:t>
            </a:r>
            <a:r>
              <a:rPr lang="en-US" dirty="0"/>
              <a:t>free Community version</a:t>
            </a:r>
          </a:p>
          <a:p>
            <a:r>
              <a:rPr lang="en-US" dirty="0"/>
              <a:t>The "Free" world is usually "</a:t>
            </a:r>
            <a:r>
              <a:rPr lang="en-US" dirty="0" err="1"/>
              <a:t>OpenSource</a:t>
            </a:r>
            <a:r>
              <a:rPr lang="en-US" dirty="0"/>
              <a:t>"</a:t>
            </a:r>
          </a:p>
          <a:p>
            <a:endParaRPr lang="en-US" dirty="0"/>
          </a:p>
          <a:p>
            <a:pPr marL="36830" indent="0">
              <a:buNone/>
            </a:pPr>
            <a:r>
              <a:rPr lang="en-US" dirty="0"/>
              <a:t>Criteria to </a:t>
            </a:r>
            <a:r>
              <a:rPr lang="en-US" dirty="0" smtClean="0"/>
              <a:t>analyze :</a:t>
            </a:r>
            <a:endParaRPr lang="en-US" dirty="0"/>
          </a:p>
          <a:p>
            <a:r>
              <a:rPr lang="en-US" dirty="0"/>
              <a:t>License management</a:t>
            </a:r>
          </a:p>
          <a:p>
            <a:r>
              <a:rPr lang="en-US" dirty="0"/>
              <a:t>Existing documentation on the solution</a:t>
            </a:r>
          </a:p>
          <a:p>
            <a:r>
              <a:rPr lang="en-US" dirty="0"/>
              <a:t>Entry cost and exit cost</a:t>
            </a:r>
          </a:p>
          <a:p>
            <a:r>
              <a:rPr lang="en-US" dirty="0"/>
              <a:t>Ability to integrate with the IS (API?)</a:t>
            </a:r>
          </a:p>
          <a:p>
            <a:r>
              <a:rPr lang="en-US" dirty="0"/>
              <a:t>Specific development needs</a:t>
            </a:r>
          </a:p>
          <a:p>
            <a:r>
              <a:rPr lang="en-US" dirty="0"/>
              <a:t>Competence/Competition available to support the project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 txBox="1"/>
          <p:nvPr/>
        </p:nvSpPr>
        <p:spPr>
          <a:xfrm>
            <a:off x="387927" y="6077527"/>
            <a:ext cx="10965873" cy="646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8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Companies are dealers… don’t be  too dependent..</a:t>
            </a:r>
            <a:endParaRPr lang="en-US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62" y="3805380"/>
            <a:ext cx="2692727" cy="269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 </a:t>
            </a:r>
            <a:r>
              <a:rPr lang="fr-FR" dirty="0" err="1" smtClean="0"/>
              <a:t>Card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0945" y="2354749"/>
            <a:ext cx="10353762" cy="4058751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Sebastien Gueunier</a:t>
            </a:r>
            <a:r>
              <a:rPr lang="fr-FR" sz="2800" dirty="0" smtClean="0"/>
              <a:t>, Vice </a:t>
            </a:r>
            <a:r>
              <a:rPr lang="fr-FR" sz="2800" dirty="0" err="1" smtClean="0"/>
              <a:t>Director</a:t>
            </a:r>
            <a:r>
              <a:rPr lang="fr-FR" sz="2800" dirty="0" smtClean="0"/>
              <a:t> </a:t>
            </a:r>
            <a:r>
              <a:rPr lang="fr-FR" sz="2800" dirty="0">
                <a:solidFill>
                  <a:srgbClr val="FFFF00"/>
                </a:solidFill>
              </a:rPr>
              <a:t>Information </a:t>
            </a:r>
            <a:r>
              <a:rPr lang="fr-FR" sz="2800" dirty="0" smtClean="0">
                <a:solidFill>
                  <a:srgbClr val="FFFF00"/>
                </a:solidFill>
              </a:rPr>
              <a:t>Services</a:t>
            </a:r>
          </a:p>
          <a:p>
            <a:endParaRPr lang="fr-FR" sz="2800" dirty="0" smtClean="0"/>
          </a:p>
          <a:p>
            <a:r>
              <a:rPr lang="fr-FR" sz="2800" dirty="0" smtClean="0"/>
              <a:t>«(La province) Sud » </a:t>
            </a:r>
            <a:r>
              <a:rPr lang="fr-FR" sz="2800" dirty="0" err="1" smtClean="0"/>
              <a:t>is</a:t>
            </a:r>
            <a:r>
              <a:rPr lang="fr-FR" sz="2800" dirty="0" smtClean="0"/>
              <a:t> a </a:t>
            </a:r>
            <a:r>
              <a:rPr lang="fr-FR" sz="2800" dirty="0" smtClean="0">
                <a:solidFill>
                  <a:srgbClr val="00B0F0"/>
                </a:solidFill>
              </a:rPr>
              <a:t>territorial</a:t>
            </a:r>
            <a:r>
              <a:rPr lang="fr-FR" sz="2800" dirty="0" smtClean="0"/>
              <a:t> administration :</a:t>
            </a:r>
          </a:p>
          <a:p>
            <a:pPr lvl="1"/>
            <a:r>
              <a:rPr lang="fr-FR" sz="2600" dirty="0" smtClean="0"/>
              <a:t>3 000 </a:t>
            </a:r>
            <a:r>
              <a:rPr lang="fr-FR" sz="2600" dirty="0" err="1" smtClean="0"/>
              <a:t>users</a:t>
            </a:r>
            <a:r>
              <a:rPr lang="fr-FR" sz="2600" dirty="0" smtClean="0"/>
              <a:t> (50% </a:t>
            </a:r>
            <a:r>
              <a:rPr lang="fr-FR" sz="2600" dirty="0" err="1" smtClean="0"/>
              <a:t>teachers</a:t>
            </a:r>
            <a:r>
              <a:rPr lang="fr-FR" sz="2600" dirty="0" smtClean="0"/>
              <a:t>) , </a:t>
            </a:r>
          </a:p>
          <a:p>
            <a:pPr lvl="1"/>
            <a:r>
              <a:rPr lang="fr-FR" sz="2600" dirty="0" smtClean="0"/>
              <a:t>200 000 </a:t>
            </a:r>
            <a:r>
              <a:rPr lang="fr-FR" sz="2600" dirty="0" err="1" smtClean="0"/>
              <a:t>citizens</a:t>
            </a:r>
            <a:r>
              <a:rPr lang="fr-FR" sz="2600" dirty="0" smtClean="0"/>
              <a:t>,</a:t>
            </a:r>
          </a:p>
          <a:p>
            <a:pPr lvl="1"/>
            <a:r>
              <a:rPr lang="fr-FR" sz="2600" dirty="0" smtClean="0"/>
              <a:t>+ 100 </a:t>
            </a:r>
            <a:r>
              <a:rPr lang="fr-FR" sz="2600" dirty="0" smtClean="0">
                <a:solidFill>
                  <a:srgbClr val="E806C8"/>
                </a:solidFill>
              </a:rPr>
              <a:t>Applications</a:t>
            </a:r>
          </a:p>
          <a:p>
            <a:endParaRPr lang="fr-FR" sz="2800" dirty="0" smtClean="0"/>
          </a:p>
          <a:p>
            <a:r>
              <a:rPr lang="fr-FR" sz="2800" dirty="0" smtClean="0"/>
              <a:t>GIS usage : </a:t>
            </a:r>
            <a:r>
              <a:rPr lang="en-US" sz="2800" dirty="0" smtClean="0"/>
              <a:t>Land administration, Environment</a:t>
            </a:r>
            <a:r>
              <a:rPr lang="en-US" sz="2800" dirty="0"/>
              <a:t>, Agriculture, Urban planning, Equipment, </a:t>
            </a:r>
            <a:r>
              <a:rPr lang="en-US" sz="2800" dirty="0" smtClean="0"/>
              <a:t>Hiking,</a:t>
            </a:r>
            <a:r>
              <a:rPr lang="en-US" sz="2800" dirty="0"/>
              <a:t> Primary schools, </a:t>
            </a:r>
            <a:r>
              <a:rPr lang="en-US" sz="2800" dirty="0" smtClean="0"/>
              <a:t> …</a:t>
            </a:r>
            <a:endParaRPr lang="en-US" sz="2800" dirty="0"/>
          </a:p>
          <a:p>
            <a:endParaRPr lang="fr-FR" sz="2800" dirty="0"/>
          </a:p>
        </p:txBody>
      </p:sp>
      <p:pic>
        <p:nvPicPr>
          <p:cNvPr id="1028" name="Picture 4" descr="Id Card - - Identity Document (980x822), Png Downl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14" y="161909"/>
            <a:ext cx="2070305" cy="17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00294"/>
            <a:ext cx="10515600" cy="1325563"/>
          </a:xfrm>
        </p:spPr>
        <p:txBody>
          <a:bodyPr/>
          <a:lstStyle/>
          <a:p>
            <a:r>
              <a:rPr lang="fr-FR" dirty="0" smtClean="0"/>
              <a:t>Team and 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639" y="1638256"/>
            <a:ext cx="10353762" cy="4058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B0F0"/>
                </a:solidFill>
              </a:rPr>
              <a:t>People</a:t>
            </a:r>
            <a:r>
              <a:rPr lang="fr-FR" sz="2400" dirty="0" smtClean="0"/>
              <a:t> :</a:t>
            </a:r>
          </a:p>
          <a:p>
            <a:pPr lvl="1"/>
            <a:r>
              <a:rPr lang="en-US" sz="2000" dirty="0" smtClean="0">
                <a:effectLst/>
              </a:rPr>
              <a:t>3 </a:t>
            </a:r>
            <a:r>
              <a:rPr lang="en-US" sz="2000" dirty="0">
                <a:effectLst/>
              </a:rPr>
              <a:t>Engineers at the </a:t>
            </a:r>
            <a:r>
              <a:rPr lang="en-US" sz="2000" dirty="0">
                <a:solidFill>
                  <a:srgbClr val="E806C8"/>
                </a:solidFill>
                <a:effectLst/>
              </a:rPr>
              <a:t>GIS</a:t>
            </a:r>
            <a:r>
              <a:rPr lang="en-US" sz="2000" dirty="0">
                <a:effectLst/>
              </a:rPr>
              <a:t> &amp; DATA Office 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 smtClean="0">
                <a:effectLst/>
              </a:rPr>
              <a:t>10 </a:t>
            </a:r>
            <a:r>
              <a:rPr lang="en-US" sz="2000" dirty="0" err="1" smtClean="0">
                <a:effectLst/>
              </a:rPr>
              <a:t>Geomatic</a:t>
            </a:r>
            <a:r>
              <a:rPr lang="en-US" sz="2000" dirty="0" smtClean="0">
                <a:effectLst/>
              </a:rPr>
              <a:t> specialists</a:t>
            </a:r>
          </a:p>
          <a:p>
            <a:pPr lvl="1"/>
            <a:r>
              <a:rPr lang="en-US" sz="2000" dirty="0" smtClean="0">
                <a:effectLst/>
              </a:rPr>
              <a:t>150 </a:t>
            </a:r>
            <a:r>
              <a:rPr lang="en-US" sz="2000" dirty="0">
                <a:effectLst/>
              </a:rPr>
              <a:t>Agents regularly use GIS </a:t>
            </a:r>
            <a:r>
              <a:rPr lang="en-US" sz="2400" dirty="0">
                <a:effectLst/>
              </a:rPr>
              <a:t>applications</a:t>
            </a:r>
            <a:endParaRPr lang="fr-FR" sz="20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Use :</a:t>
            </a:r>
            <a:endParaRPr lang="fr-FR" sz="2400" dirty="0"/>
          </a:p>
          <a:p>
            <a:pPr lvl="1"/>
            <a:r>
              <a:rPr lang="en-US" sz="2000" dirty="0"/>
              <a:t>39 applications connected to the </a:t>
            </a:r>
            <a:r>
              <a:rPr lang="en-US" sz="2000" dirty="0" smtClean="0"/>
              <a:t>GIS</a:t>
            </a:r>
          </a:p>
          <a:p>
            <a:pPr lvl="1"/>
            <a:r>
              <a:rPr lang="en-US" sz="2000" dirty="0" smtClean="0"/>
              <a:t>400 </a:t>
            </a:r>
            <a:r>
              <a:rPr lang="en-US" sz="2000" dirty="0" smtClean="0">
                <a:solidFill>
                  <a:srgbClr val="FFFF00"/>
                </a:solidFill>
              </a:rPr>
              <a:t>maps</a:t>
            </a:r>
            <a:r>
              <a:rPr lang="en-US" sz="2000" dirty="0" smtClean="0"/>
              <a:t> (</a:t>
            </a:r>
            <a:r>
              <a:rPr lang="en-US" sz="2000" dirty="0"/>
              <a:t>OGC compliant) </a:t>
            </a:r>
          </a:p>
          <a:p>
            <a:endParaRPr lang="fr-FR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</a:endParaRPr>
          </a:p>
        </p:txBody>
      </p:sp>
      <p:pic>
        <p:nvPicPr>
          <p:cNvPr id="7" name="Picture 2" descr="business-people-group.jpg (1920×1649)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E806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26" b="95331" l="0" r="99375">
                        <a14:foregroundMark x1="18542" y1="41844" x2="18542" y2="41844"/>
                        <a14:foregroundMark x1="28385" y1="46816" x2="28385" y2="46816"/>
                        <a14:foregroundMark x1="28750" y1="47180" x2="28750" y2="47180"/>
                        <a14:foregroundMark x1="49792" y1="50212" x2="49792" y2="50212"/>
                        <a14:foregroundMark x1="65885" y1="39115" x2="65885" y2="39115"/>
                        <a14:foregroundMark x1="87917" y1="46816" x2="87917" y2="46816"/>
                        <a14:foregroundMark x1="50417" y1="26137" x2="50417" y2="26137"/>
                        <a14:foregroundMark x1="11146" y1="31777" x2="11146" y2="31777"/>
                        <a14:foregroundMark x1="13646" y1="31534" x2="13646" y2="31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87" y="2328329"/>
            <a:ext cx="3438214" cy="29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usiness-people-group.jpg (1920×1649)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26" b="95331" l="0" r="99375">
                        <a14:foregroundMark x1="18542" y1="41844" x2="18542" y2="41844"/>
                        <a14:foregroundMark x1="28385" y1="46816" x2="28385" y2="46816"/>
                        <a14:foregroundMark x1="28750" y1="47180" x2="28750" y2="47180"/>
                        <a14:foregroundMark x1="49792" y1="50212" x2="49792" y2="50212"/>
                        <a14:foregroundMark x1="65885" y1="39115" x2="65885" y2="39115"/>
                        <a14:foregroundMark x1="87917" y1="46816" x2="87917" y2="46816"/>
                        <a14:foregroundMark x1="50417" y1="26137" x2="50417" y2="26137"/>
                        <a14:foregroundMark x1="11146" y1="31777" x2="11146" y2="31777"/>
                        <a14:foregroundMark x1="13646" y1="31534" x2="13646" y2="31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89" y="2399046"/>
            <a:ext cx="3438214" cy="295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94" y="2399046"/>
            <a:ext cx="464906" cy="4649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42" y="2894188"/>
            <a:ext cx="614653" cy="61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0720" y="129709"/>
            <a:ext cx="10353762" cy="970450"/>
          </a:xfrm>
        </p:spPr>
        <p:txBody>
          <a:bodyPr>
            <a:noAutofit/>
          </a:bodyPr>
          <a:lstStyle/>
          <a:p>
            <a:r>
              <a:rPr lang="fr-FR" sz="6600" dirty="0" err="1" smtClean="0"/>
              <a:t>Framing</a:t>
            </a:r>
            <a:endParaRPr lang="fr-FR" sz="6600" dirty="0"/>
          </a:p>
        </p:txBody>
      </p:sp>
      <p:pic>
        <p:nvPicPr>
          <p:cNvPr id="4098" name="Picture 2" descr="edit (752×752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21" y="-596151"/>
            <a:ext cx="6762422" cy="676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617769">
            <a:off x="1884193" y="2866566"/>
            <a:ext cx="177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00B0F0"/>
                </a:solidFill>
              </a:rPr>
              <a:t>OpenSource</a:t>
            </a:r>
            <a:endParaRPr lang="fr-FR" sz="24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809565">
            <a:off x="2117860" y="2564264"/>
            <a:ext cx="111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Freeware</a:t>
            </a:r>
          </a:p>
        </p:txBody>
      </p:sp>
      <p:sp>
        <p:nvSpPr>
          <p:cNvPr id="6" name="Rectangle 5"/>
          <p:cNvSpPr/>
          <p:nvPr/>
        </p:nvSpPr>
        <p:spPr>
          <a:xfrm rot="20276932">
            <a:off x="8233980" y="3167561"/>
            <a:ext cx="2933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Proprietary</a:t>
            </a:r>
            <a:r>
              <a:rPr lang="fr-FR" sz="2400" dirty="0" smtClean="0"/>
              <a:t> software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 rot="1608939">
            <a:off x="7558465" y="4496887"/>
            <a:ext cx="1976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/>
              <a:t>Interoperability</a:t>
            </a:r>
            <a:r>
              <a:rPr lang="fr-FR" sz="2000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 rot="19938505">
            <a:off x="4800250" y="4726193"/>
            <a:ext cx="159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Vendor</a:t>
            </a:r>
            <a:r>
              <a:rPr lang="fr-FR" b="1" dirty="0"/>
              <a:t> lock-in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2012468">
            <a:off x="6125983" y="3086213"/>
            <a:ext cx="174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Open Standards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 rot="1610834">
            <a:off x="1331443" y="4085282"/>
            <a:ext cx="266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Direct and Indirect </a:t>
            </a:r>
            <a:r>
              <a:rPr lang="fr-FR" b="1" dirty="0" err="1">
                <a:solidFill>
                  <a:srgbClr val="E806C8"/>
                </a:solidFill>
              </a:rPr>
              <a:t>Costs</a:t>
            </a:r>
            <a:r>
              <a:rPr lang="fr-FR" b="1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rot="930192">
            <a:off x="2397637" y="2240697"/>
            <a:ext cx="1705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solidFill>
                  <a:srgbClr val="92D050"/>
                </a:solidFill>
              </a:rPr>
              <a:t>OpenCore</a:t>
            </a:r>
            <a:endParaRPr lang="fr-FR" sz="2800" dirty="0">
              <a:solidFill>
                <a:srgbClr val="92D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830823">
            <a:off x="6496693" y="2182702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Licence</a:t>
            </a:r>
          </a:p>
        </p:txBody>
      </p:sp>
      <p:sp>
        <p:nvSpPr>
          <p:cNvPr id="19" name="Rectangle 18"/>
          <p:cNvSpPr/>
          <p:nvPr/>
        </p:nvSpPr>
        <p:spPr>
          <a:xfrm rot="631417">
            <a:off x="7832768" y="2227526"/>
            <a:ext cx="129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Investment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 rot="17666624">
            <a:off x="4574052" y="2863226"/>
            <a:ext cx="1897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/>
          </a:p>
          <a:p>
            <a:r>
              <a:rPr lang="fr-FR" sz="2000" b="1" dirty="0" smtClean="0"/>
              <a:t>License </a:t>
            </a:r>
            <a:r>
              <a:rPr lang="fr-FR" sz="2000" b="1" dirty="0"/>
              <a:t>to use</a:t>
            </a:r>
          </a:p>
        </p:txBody>
      </p:sp>
      <p:sp>
        <p:nvSpPr>
          <p:cNvPr id="23" name="Rectangle 22"/>
          <p:cNvSpPr/>
          <p:nvPr/>
        </p:nvSpPr>
        <p:spPr>
          <a:xfrm rot="21328286">
            <a:off x="7236801" y="2790197"/>
            <a:ext cx="14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Cost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In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 rot="20300725">
            <a:off x="3391951" y="3792035"/>
            <a:ext cx="162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Cost</a:t>
            </a:r>
            <a:r>
              <a:rPr lang="fr-FR" dirty="0" smtClean="0"/>
              <a:t> to </a:t>
            </a:r>
            <a:r>
              <a:rPr lang="fr-FR" dirty="0" err="1" smtClean="0"/>
              <a:t>get</a:t>
            </a:r>
            <a:r>
              <a:rPr lang="fr-FR" dirty="0" smtClean="0"/>
              <a:t> Out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913795" y="5675097"/>
            <a:ext cx="10353762" cy="68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err="1" smtClean="0">
                <a:solidFill>
                  <a:srgbClr val="EFEFEF"/>
                </a:solidFill>
              </a:rPr>
              <a:t>We</a:t>
            </a:r>
            <a:r>
              <a:rPr lang="fr-FR" sz="2400" dirty="0" smtClean="0">
                <a:solidFill>
                  <a:srgbClr val="EFEFEF"/>
                </a:solidFill>
              </a:rPr>
              <a:t> focus on Free / </a:t>
            </a:r>
            <a:r>
              <a:rPr lang="fr-FR" sz="2400" dirty="0" err="1" smtClean="0">
                <a:solidFill>
                  <a:srgbClr val="EFEFEF"/>
                </a:solidFill>
              </a:rPr>
              <a:t>OpenSource</a:t>
            </a:r>
            <a:r>
              <a:rPr lang="fr-FR" sz="2400" dirty="0" smtClean="0">
                <a:solidFill>
                  <a:srgbClr val="EFEFEF"/>
                </a:solidFill>
              </a:rPr>
              <a:t> Software and </a:t>
            </a:r>
            <a:r>
              <a:rPr lang="fr-FR" sz="2400" dirty="0">
                <a:solidFill>
                  <a:srgbClr val="EFEFEF"/>
                </a:solidFill>
              </a:rPr>
              <a:t>CAPEX </a:t>
            </a:r>
            <a:r>
              <a:rPr lang="fr-FR" sz="2400" dirty="0" err="1" smtClean="0">
                <a:solidFill>
                  <a:srgbClr val="EFEFEF"/>
                </a:solidFill>
              </a:rPr>
              <a:t>assets</a:t>
            </a:r>
            <a:r>
              <a:rPr lang="fr-FR" sz="2400" dirty="0" smtClean="0">
                <a:solidFill>
                  <a:srgbClr val="EFEFEF"/>
                </a:solidFill>
              </a:rPr>
              <a:t>.</a:t>
            </a:r>
            <a:endParaRPr lang="fr-FR" sz="2400" dirty="0">
              <a:solidFill>
                <a:srgbClr val="EFEFE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408939">
            <a:off x="5784671" y="3853114"/>
            <a:ext cx="131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governance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 rot="21046855">
            <a:off x="4888380" y="1983451"/>
            <a:ext cx="69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SAAS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 rot="1681433">
            <a:off x="6434176" y="4689746"/>
            <a:ext cx="128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</a:t>
            </a:r>
            <a:r>
              <a:rPr lang="fr-FR" dirty="0" err="1"/>
              <a:t>premise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 rot="19351643">
            <a:off x="4497640" y="2969406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OPEX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60349" y="208973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CAPEX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337083"/>
            <a:ext cx="982088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very, very simple </a:t>
            </a:r>
            <a:br>
              <a:rPr lang="en-US" dirty="0" smtClean="0"/>
            </a:br>
            <a:r>
              <a:rPr lang="en-US" dirty="0" smtClean="0"/>
              <a:t>and very, very </a:t>
            </a:r>
            <a:r>
              <a:rPr lang="en-US" dirty="0"/>
              <a:t>standard solution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1/ GIS </a:t>
            </a:r>
            <a:r>
              <a:rPr lang="fr-FR" dirty="0" err="1" smtClean="0"/>
              <a:t>Database</a:t>
            </a:r>
            <a:r>
              <a:rPr lang="fr-FR" dirty="0" smtClean="0"/>
              <a:t> 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b="1" dirty="0" smtClean="0">
                <a:solidFill>
                  <a:srgbClr val="00B0F0"/>
                </a:solidFill>
              </a:rPr>
              <a:t>POSTGIS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2/ Desktop solution for expert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b="1" dirty="0" smtClean="0">
                <a:solidFill>
                  <a:srgbClr val="E806C8"/>
                </a:solidFill>
              </a:rPr>
              <a:t>QGIS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3/ Business application </a:t>
            </a:r>
            <a:r>
              <a:rPr lang="fr-FR" dirty="0" err="1"/>
              <a:t>d</a:t>
            </a:r>
            <a:r>
              <a:rPr lang="fr-FR" dirty="0" err="1" smtClean="0"/>
              <a:t>evelopment</a:t>
            </a:r>
            <a:r>
              <a:rPr lang="fr-FR" dirty="0" smtClean="0"/>
              <a:t> </a:t>
            </a:r>
            <a:r>
              <a:rPr lang="fr-FR" dirty="0" err="1"/>
              <a:t>f</a:t>
            </a:r>
            <a:r>
              <a:rPr lang="fr-FR" dirty="0" err="1" smtClean="0"/>
              <a:t>ramework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b="1" dirty="0" smtClean="0">
                <a:solidFill>
                  <a:srgbClr val="00B050"/>
                </a:solidFill>
              </a:rPr>
              <a:t>QGIS Server </a:t>
            </a:r>
            <a:r>
              <a:rPr lang="fr-FR" dirty="0" smtClean="0"/>
              <a:t>as </a:t>
            </a:r>
            <a:r>
              <a:rPr lang="fr-FR" dirty="0" err="1" smtClean="0"/>
              <a:t>map</a:t>
            </a:r>
            <a:r>
              <a:rPr lang="fr-FR" dirty="0" smtClean="0"/>
              <a:t> server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Java / Web / </a:t>
            </a:r>
            <a:r>
              <a:rPr lang="fr-FR" dirty="0" err="1" smtClean="0"/>
              <a:t>Javascript</a:t>
            </a:r>
            <a:r>
              <a:rPr lang="fr-FR" dirty="0" smtClean="0"/>
              <a:t> / </a:t>
            </a:r>
            <a:r>
              <a:rPr lang="fr-FR" dirty="0" err="1" smtClean="0"/>
              <a:t>OpenLayer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4/ </a:t>
            </a:r>
            <a:r>
              <a:rPr lang="fr-FR" dirty="0" err="1" smtClean="0">
                <a:solidFill>
                  <a:srgbClr val="FFFF00"/>
                </a:solidFill>
              </a:rPr>
              <a:t>Centralized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/>
              <a:t>m</a:t>
            </a:r>
            <a:r>
              <a:rPr lang="fr-FR" dirty="0" smtClean="0"/>
              <a:t>anagement system &amp; Single </a:t>
            </a:r>
            <a:r>
              <a:rPr lang="fr-FR" dirty="0" err="1" smtClean="0"/>
              <a:t>Sign</a:t>
            </a:r>
            <a:r>
              <a:rPr lang="fr-FR" dirty="0" smtClean="0"/>
              <a:t> On (</a:t>
            </a:r>
            <a:r>
              <a:rPr lang="fr-FR" dirty="0" smtClean="0">
                <a:solidFill>
                  <a:srgbClr val="92D050"/>
                </a:solidFill>
              </a:rPr>
              <a:t>SSO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80" y="2802255"/>
            <a:ext cx="4122420" cy="412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80" y="41193"/>
            <a:ext cx="10353762" cy="970450"/>
          </a:xfrm>
        </p:spPr>
        <p:txBody>
          <a:bodyPr/>
          <a:lstStyle/>
          <a:p>
            <a:r>
              <a:rPr lang="fr-FR" dirty="0" smtClean="0"/>
              <a:t>Product and consume Datas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187940" y="3568065"/>
            <a:ext cx="1841500" cy="486410"/>
          </a:xfrm>
          <a:prstGeom prst="roundRect">
            <a:avLst/>
          </a:prstGeom>
          <a:solidFill>
            <a:srgbClr val="44BFD7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GeoPortail</a:t>
            </a:r>
            <a:r>
              <a:rPr lang="fr-FR" dirty="0"/>
              <a:t> </a:t>
            </a:r>
          </a:p>
          <a:p>
            <a:pPr algn="ctr"/>
            <a:endParaRPr lang="fr-FR" dirty="0"/>
          </a:p>
        </p:txBody>
      </p:sp>
      <p:sp>
        <p:nvSpPr>
          <p:cNvPr id="31" name="Cube 30"/>
          <p:cNvSpPr/>
          <p:nvPr/>
        </p:nvSpPr>
        <p:spPr>
          <a:xfrm>
            <a:off x="10379075" y="3818890"/>
            <a:ext cx="1504315" cy="275590"/>
          </a:xfrm>
          <a:prstGeom prst="cube">
            <a:avLst>
              <a:gd name="adj" fmla="val 10811"/>
            </a:avLst>
          </a:prstGeom>
          <a:solidFill>
            <a:srgbClr val="E806C8"/>
          </a:solidFill>
          <a:ln w="6350">
            <a:solidFill>
              <a:srgbClr val="FA90E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J2EE, </a:t>
            </a:r>
            <a:r>
              <a:rPr lang="fr-FR" sz="1200" dirty="0" err="1" smtClean="0"/>
              <a:t>OpenLayer</a:t>
            </a:r>
            <a:endParaRPr lang="fr-FR" sz="1200" dirty="0"/>
          </a:p>
        </p:txBody>
      </p:sp>
      <p:grpSp>
        <p:nvGrpSpPr>
          <p:cNvPr id="54" name="Groupe 53"/>
          <p:cNvGrpSpPr/>
          <p:nvPr/>
        </p:nvGrpSpPr>
        <p:grpSpPr>
          <a:xfrm>
            <a:off x="272068" y="5333596"/>
            <a:ext cx="11805285" cy="1406578"/>
            <a:chOff x="272068" y="5333596"/>
            <a:chExt cx="11805285" cy="1406578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0255538" y="5750791"/>
              <a:ext cx="1821815" cy="913130"/>
            </a:xfrm>
            <a:prstGeom prst="roundRect">
              <a:avLst/>
            </a:prstGeom>
            <a:solidFill>
              <a:srgbClr val="FF507D"/>
            </a:solidFill>
            <a:ln>
              <a:solidFill>
                <a:srgbClr val="D23C6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D5DCED"/>
                  </a:solidFill>
                </a:rPr>
                <a:t>Applications</a:t>
              </a:r>
              <a:endParaRPr lang="fr-FR" dirty="0">
                <a:solidFill>
                  <a:srgbClr val="D5DCED"/>
                </a:solidFill>
              </a:endParaRPr>
            </a:p>
          </p:txBody>
        </p:sp>
        <p:sp>
          <p:nvSpPr>
            <p:cNvPr id="10" name="Organigramme : Disque magnétique 9"/>
            <p:cNvSpPr/>
            <p:nvPr/>
          </p:nvSpPr>
          <p:spPr>
            <a:xfrm>
              <a:off x="2019646" y="5333596"/>
              <a:ext cx="1176251" cy="1166553"/>
            </a:xfrm>
            <a:prstGeom prst="flowChartMagneticDisk">
              <a:avLst/>
            </a:prstGeom>
            <a:solidFill>
              <a:srgbClr val="FF507D"/>
            </a:solidFill>
            <a:ln>
              <a:solidFill>
                <a:srgbClr val="D23C6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D5DCED"/>
                  </a:solidFill>
                </a:rPr>
                <a:t>App</a:t>
              </a:r>
            </a:p>
            <a:p>
              <a:pPr algn="ctr"/>
              <a:r>
                <a:rPr lang="fr-FR" sz="1400" dirty="0" err="1" smtClean="0">
                  <a:solidFill>
                    <a:srgbClr val="D5DCED"/>
                  </a:solidFill>
                </a:rPr>
                <a:t>DataBase</a:t>
              </a:r>
              <a:endParaRPr lang="fr-FR" sz="1400" dirty="0" smtClean="0">
                <a:solidFill>
                  <a:srgbClr val="D5DCED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72068" y="5750844"/>
              <a:ext cx="1600835" cy="989330"/>
            </a:xfrm>
            <a:prstGeom prst="roundRect">
              <a:avLst/>
            </a:prstGeom>
            <a:solidFill>
              <a:srgbClr val="FF507D"/>
            </a:solidFill>
            <a:ln>
              <a:solidFill>
                <a:srgbClr val="D23C6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D5DCED"/>
                  </a:solidFill>
                </a:rPr>
                <a:t>Applications</a:t>
              </a:r>
              <a:endParaRPr lang="fr-FR" dirty="0">
                <a:solidFill>
                  <a:srgbClr val="D5DCED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2171988" y="6360444"/>
              <a:ext cx="872490" cy="379730"/>
            </a:xfrm>
            <a:prstGeom prst="cube">
              <a:avLst>
                <a:gd name="adj" fmla="val 10811"/>
              </a:avLst>
            </a:prstGeom>
            <a:solidFill>
              <a:srgbClr val="E806C8"/>
            </a:solidFill>
            <a:ln w="6350">
              <a:solidFill>
                <a:srgbClr val="FA90E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POSTGIS</a:t>
              </a:r>
              <a:endParaRPr lang="fr-FR" sz="1200" dirty="0"/>
            </a:p>
          </p:txBody>
        </p:sp>
        <p:sp>
          <p:nvSpPr>
            <p:cNvPr id="32" name="Cube 31"/>
            <p:cNvSpPr/>
            <p:nvPr/>
          </p:nvSpPr>
          <p:spPr>
            <a:xfrm>
              <a:off x="10421273" y="6360391"/>
              <a:ext cx="1489075" cy="275590"/>
            </a:xfrm>
            <a:prstGeom prst="cube">
              <a:avLst>
                <a:gd name="adj" fmla="val 10811"/>
              </a:avLst>
            </a:prstGeom>
            <a:solidFill>
              <a:srgbClr val="E806C8"/>
            </a:solidFill>
            <a:ln w="6350">
              <a:solidFill>
                <a:srgbClr val="FA90E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J2EE, </a:t>
              </a:r>
              <a:r>
                <a:rPr lang="fr-FR" sz="1200" dirty="0" err="1" smtClean="0"/>
                <a:t>OpenLayer</a:t>
              </a:r>
              <a:endParaRPr lang="fr-FR" sz="1200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195869" y="3129343"/>
            <a:ext cx="2439670" cy="2068830"/>
            <a:chOff x="409489" y="2781998"/>
            <a:chExt cx="2439670" cy="2068830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346114" y="2781998"/>
              <a:ext cx="1503045" cy="83439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55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GeoCat</a:t>
              </a:r>
            </a:p>
            <a:p>
              <a:pPr algn="ctr"/>
              <a:r>
                <a:rPr lang="fr-FR" dirty="0"/>
                <a:t>data description</a:t>
              </a:r>
            </a:p>
          </p:txBody>
        </p:sp>
        <p:sp>
          <p:nvSpPr>
            <p:cNvPr id="12" name="Organigramme : Disque magnétique 11"/>
            <p:cNvSpPr/>
            <p:nvPr/>
          </p:nvSpPr>
          <p:spPr>
            <a:xfrm>
              <a:off x="1495006" y="3686568"/>
              <a:ext cx="1075111" cy="1164216"/>
            </a:xfrm>
            <a:prstGeom prst="flowChartMagneticDisk">
              <a:avLst/>
            </a:prstGeom>
            <a:solidFill>
              <a:srgbClr val="0070C0"/>
            </a:solidFill>
            <a:ln>
              <a:solidFill>
                <a:srgbClr val="055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b="1" dirty="0" smtClean="0"/>
                <a:t>Share</a:t>
              </a:r>
            </a:p>
            <a:p>
              <a:pPr algn="ctr"/>
              <a:r>
                <a:rPr lang="fr-FR" sz="1200" b="1" dirty="0" err="1" smtClean="0"/>
                <a:t>DataBase</a:t>
              </a:r>
              <a:endParaRPr lang="fr-FR" sz="1200" b="1" dirty="0" smtClean="0"/>
            </a:p>
          </p:txBody>
        </p:sp>
        <p:sp>
          <p:nvSpPr>
            <p:cNvPr id="16" name="Cube 15"/>
            <p:cNvSpPr/>
            <p:nvPr/>
          </p:nvSpPr>
          <p:spPr>
            <a:xfrm>
              <a:off x="1824269" y="4549203"/>
              <a:ext cx="975360" cy="301625"/>
            </a:xfrm>
            <a:prstGeom prst="cube">
              <a:avLst>
                <a:gd name="adj" fmla="val 10811"/>
              </a:avLst>
            </a:prstGeom>
            <a:solidFill>
              <a:srgbClr val="E806C8"/>
            </a:solidFill>
            <a:ln w="6350">
              <a:solidFill>
                <a:srgbClr val="FA90E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POSTGIS</a:t>
              </a:r>
              <a:endParaRPr lang="fr-FR" sz="1200" dirty="0"/>
            </a:p>
          </p:txBody>
        </p:sp>
        <p:sp>
          <p:nvSpPr>
            <p:cNvPr id="29" name="Flèche droite rayée 28"/>
            <p:cNvSpPr/>
            <p:nvPr/>
          </p:nvSpPr>
          <p:spPr>
            <a:xfrm>
              <a:off x="409489" y="3919283"/>
              <a:ext cx="688975" cy="363855"/>
            </a:xfrm>
            <a:prstGeom prst="stripedRightArrow">
              <a:avLst>
                <a:gd name="adj1" fmla="val 27139"/>
                <a:gd name="adj2" fmla="val 36283"/>
              </a:avLst>
            </a:prstGeom>
            <a:solidFill>
              <a:srgbClr val="6C6C6C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6830695" y="3818891"/>
            <a:ext cx="1839594" cy="783590"/>
            <a:chOff x="6516963" y="3818941"/>
            <a:chExt cx="1516797" cy="78337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6516963" y="3818941"/>
              <a:ext cx="1516797" cy="64815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55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/>
                <a:t>GeoData</a:t>
              </a:r>
              <a:endParaRPr lang="fr-FR" dirty="0"/>
            </a:p>
          </p:txBody>
        </p:sp>
        <p:sp>
          <p:nvSpPr>
            <p:cNvPr id="30" name="Cube 29"/>
            <p:cNvSpPr/>
            <p:nvPr/>
          </p:nvSpPr>
          <p:spPr>
            <a:xfrm>
              <a:off x="6647462" y="4312405"/>
              <a:ext cx="1386147" cy="289912"/>
            </a:xfrm>
            <a:prstGeom prst="cube">
              <a:avLst>
                <a:gd name="adj" fmla="val 10811"/>
              </a:avLst>
            </a:prstGeom>
            <a:solidFill>
              <a:srgbClr val="E806C8"/>
            </a:solidFill>
            <a:ln w="6350">
              <a:solidFill>
                <a:srgbClr val="FA90E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QGIS SERVER</a:t>
              </a:r>
              <a:endParaRPr lang="fr-FR" sz="1200" dirty="0"/>
            </a:p>
          </p:txBody>
        </p: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80604020202020204" pitchFamily="34" charset="0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434803" y="1756022"/>
            <a:ext cx="2602865" cy="2081302"/>
            <a:chOff x="2050878" y="1467097"/>
            <a:chExt cx="2602865" cy="2081302"/>
          </a:xfrm>
        </p:grpSpPr>
        <p:sp>
          <p:nvSpPr>
            <p:cNvPr id="5" name="Organigramme : Disque magnétique 4"/>
            <p:cNvSpPr/>
            <p:nvPr/>
          </p:nvSpPr>
          <p:spPr>
            <a:xfrm>
              <a:off x="3576488" y="2384183"/>
              <a:ext cx="1057102" cy="1164216"/>
            </a:xfrm>
            <a:prstGeom prst="flowChartMagneticDisk">
              <a:avLst/>
            </a:prstGeom>
            <a:solidFill>
              <a:srgbClr val="646DB2"/>
            </a:solidFill>
            <a:ln>
              <a:solidFill>
                <a:srgbClr val="262B6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sz="1200" b="1" dirty="0" err="1" smtClean="0">
                  <a:solidFill>
                    <a:schemeClr val="tx1"/>
                  </a:solidFill>
                </a:rPr>
                <a:t>Working</a:t>
              </a:r>
              <a:endParaRPr lang="fr-F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200" b="1" dirty="0" err="1" smtClean="0">
                  <a:solidFill>
                    <a:schemeClr val="tx1"/>
                  </a:solidFill>
                </a:rPr>
                <a:t>DataBase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2050878" y="2509767"/>
              <a:ext cx="1365885" cy="978535"/>
            </a:xfrm>
            <a:prstGeom prst="cube">
              <a:avLst>
                <a:gd name="adj" fmla="val 10811"/>
              </a:avLst>
            </a:prstGeom>
            <a:solidFill>
              <a:srgbClr val="646DB2"/>
            </a:solidFill>
            <a:ln w="6350">
              <a:solidFill>
                <a:srgbClr val="262B6C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QGIS</a:t>
              </a:r>
              <a:endParaRPr lang="fr-FR" dirty="0"/>
            </a:p>
          </p:txBody>
        </p:sp>
        <p:sp>
          <p:nvSpPr>
            <p:cNvPr id="15" name="Cube 14"/>
            <p:cNvSpPr/>
            <p:nvPr/>
          </p:nvSpPr>
          <p:spPr>
            <a:xfrm>
              <a:off x="3574878" y="3228587"/>
              <a:ext cx="1078865" cy="301625"/>
            </a:xfrm>
            <a:prstGeom prst="cube">
              <a:avLst>
                <a:gd name="adj" fmla="val 10811"/>
              </a:avLst>
            </a:prstGeom>
            <a:solidFill>
              <a:srgbClr val="E806C8"/>
            </a:solidFill>
            <a:ln w="6350">
              <a:solidFill>
                <a:srgbClr val="FA90E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POSTGIS</a:t>
              </a:r>
              <a:endParaRPr lang="fr-FR" sz="1200" dirty="0"/>
            </a:p>
          </p:txBody>
        </p: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06" y="1467097"/>
              <a:ext cx="679752" cy="679752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2652766" y="2122571"/>
              <a:ext cx="14366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Geomatic</a:t>
              </a:r>
              <a:r>
                <a:rPr lang="en-US" sz="1100" dirty="0"/>
                <a:t> specialists </a:t>
              </a:r>
              <a:endParaRPr lang="fr-FR" sz="1100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10527030" y="2341880"/>
            <a:ext cx="1228725" cy="1037619"/>
            <a:chOff x="8667659" y="1716770"/>
            <a:chExt cx="1108771" cy="1461152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59" y="1716770"/>
              <a:ext cx="1108771" cy="1108771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8912600" y="2811303"/>
              <a:ext cx="601447" cy="366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Citizen</a:t>
              </a:r>
              <a:endParaRPr lang="fr-FR" sz="1100" dirty="0"/>
            </a:p>
          </p:txBody>
        </p:sp>
      </p:grpSp>
      <p:pic>
        <p:nvPicPr>
          <p:cNvPr id="6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4491355"/>
            <a:ext cx="960120" cy="960120"/>
          </a:xfrm>
          <a:prstGeom prst="rect">
            <a:avLst/>
          </a:prstGeom>
        </p:spPr>
      </p:pic>
      <p:sp>
        <p:nvSpPr>
          <p:cNvPr id="20" name="Rectangle 46"/>
          <p:cNvSpPr/>
          <p:nvPr/>
        </p:nvSpPr>
        <p:spPr>
          <a:xfrm>
            <a:off x="752270" y="5396590"/>
            <a:ext cx="5982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Agents</a:t>
            </a:r>
            <a:endParaRPr lang="fr-FR" sz="1100" dirty="0"/>
          </a:p>
        </p:txBody>
      </p:sp>
      <p:pic>
        <p:nvPicPr>
          <p:cNvPr id="25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855" y="4493260"/>
            <a:ext cx="960120" cy="960120"/>
          </a:xfrm>
          <a:prstGeom prst="rect">
            <a:avLst/>
          </a:prstGeom>
        </p:spPr>
      </p:pic>
      <p:sp>
        <p:nvSpPr>
          <p:cNvPr id="27" name="Rectangle 46"/>
          <p:cNvSpPr/>
          <p:nvPr/>
        </p:nvSpPr>
        <p:spPr>
          <a:xfrm>
            <a:off x="10866550" y="5437865"/>
            <a:ext cx="5982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Agents</a:t>
            </a:r>
            <a:endParaRPr lang="fr-FR" sz="1100" dirty="0"/>
          </a:p>
        </p:txBody>
      </p:sp>
      <p:sp>
        <p:nvSpPr>
          <p:cNvPr id="28" name="Flèche droite rayée 28"/>
          <p:cNvSpPr/>
          <p:nvPr/>
        </p:nvSpPr>
        <p:spPr>
          <a:xfrm rot="10800000">
            <a:off x="9001674" y="3966273"/>
            <a:ext cx="688975" cy="363855"/>
          </a:xfrm>
          <a:prstGeom prst="stripedRightArrow">
            <a:avLst>
              <a:gd name="adj1" fmla="val 27139"/>
              <a:gd name="adj2" fmla="val 36283"/>
            </a:avLst>
          </a:prstGeom>
          <a:solidFill>
            <a:srgbClr val="6C6C6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rayée 28"/>
          <p:cNvSpPr/>
          <p:nvPr/>
        </p:nvSpPr>
        <p:spPr>
          <a:xfrm>
            <a:off x="5967644" y="3961193"/>
            <a:ext cx="688975" cy="363855"/>
          </a:xfrm>
          <a:prstGeom prst="stripedRightArrow">
            <a:avLst>
              <a:gd name="adj1" fmla="val 27139"/>
              <a:gd name="adj2" fmla="val 36283"/>
            </a:avLst>
          </a:prstGeom>
          <a:solidFill>
            <a:srgbClr val="6C6C6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 Box 33"/>
          <p:cNvSpPr txBox="1"/>
          <p:nvPr/>
        </p:nvSpPr>
        <p:spPr>
          <a:xfrm>
            <a:off x="1228090" y="1261745"/>
            <a:ext cx="10534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dirty="0" smtClean="0">
                <a:sym typeface="+mn-ea"/>
              </a:rPr>
              <a:t>Product </a:t>
            </a:r>
            <a:endParaRPr lang="en-US"/>
          </a:p>
        </p:txBody>
      </p:sp>
      <p:sp>
        <p:nvSpPr>
          <p:cNvPr id="35" name="Text Box 34"/>
          <p:cNvSpPr txBox="1"/>
          <p:nvPr/>
        </p:nvSpPr>
        <p:spPr>
          <a:xfrm>
            <a:off x="5749925" y="1261745"/>
            <a:ext cx="906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dirty="0" smtClean="0">
                <a:sym typeface="+mn-ea"/>
              </a:rPr>
              <a:t>Diffuse</a:t>
            </a:r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9620250" y="1254125"/>
            <a:ext cx="11671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dirty="0" smtClean="0">
                <a:sym typeface="+mn-ea"/>
              </a:rPr>
              <a:t>Consume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QGIS </a:t>
            </a:r>
            <a:r>
              <a:rPr lang="fr-FR" dirty="0" err="1" smtClean="0"/>
              <a:t>Integration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830" indent="0">
              <a:buNone/>
            </a:pPr>
            <a:r>
              <a:rPr lang="en-US" sz="2400" b="1" dirty="0" smtClean="0">
                <a:solidFill>
                  <a:srgbClr val="00B050"/>
                </a:solidFill>
                <a:effectLst/>
              </a:rPr>
              <a:t>Standard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 functionalities : </a:t>
            </a:r>
          </a:p>
          <a:p>
            <a:r>
              <a:rPr lang="en-US" sz="2400" dirty="0" smtClean="0">
                <a:effectLst/>
              </a:rPr>
              <a:t>Create and Edit GIS data in </a:t>
            </a:r>
            <a:r>
              <a:rPr lang="en-US" sz="2400" dirty="0" err="1" smtClean="0">
                <a:effectLst/>
              </a:rPr>
              <a:t>PostGis</a:t>
            </a:r>
            <a:r>
              <a:rPr lang="en-US" sz="2400" dirty="0" smtClean="0">
                <a:effectLst/>
              </a:rPr>
              <a:t> (and other)</a:t>
            </a:r>
          </a:p>
          <a:p>
            <a:r>
              <a:rPr lang="en-US" sz="2400" dirty="0" smtClean="0">
                <a:effectLst/>
              </a:rPr>
              <a:t>Execute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Geo Treatm</a:t>
            </a:r>
            <a:r>
              <a:rPr lang="en-US" sz="2400" dirty="0" smtClean="0">
                <a:effectLst/>
              </a:rPr>
              <a:t>ent (Large </a:t>
            </a:r>
            <a:r>
              <a:rPr lang="en-US" sz="2400" dirty="0" err="1" smtClean="0">
                <a:effectLst/>
              </a:rPr>
              <a:t>OpenSource</a:t>
            </a:r>
            <a:r>
              <a:rPr lang="en-US" sz="2400" dirty="0" smtClean="0">
                <a:effectLst/>
              </a:rPr>
              <a:t> Plugin)</a:t>
            </a:r>
          </a:p>
          <a:p>
            <a:r>
              <a:rPr lang="en-US" sz="2400" dirty="0">
                <a:effectLst/>
              </a:rPr>
              <a:t>Create maps 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symbology</a:t>
            </a:r>
            <a:r>
              <a:rPr lang="en-US" sz="2400" dirty="0" smtClean="0">
                <a:effectLst/>
              </a:rPr>
              <a:t>, import map services)</a:t>
            </a:r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pPr marL="3683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Adaptations :</a:t>
            </a:r>
          </a:p>
          <a:p>
            <a:r>
              <a:rPr lang="en-US" sz="2400" dirty="0" smtClean="0">
                <a:effectLst/>
              </a:rPr>
              <a:t>Automatic </a:t>
            </a:r>
            <a:r>
              <a:rPr lang="en-US" sz="2400" dirty="0">
                <a:effectLst/>
              </a:rPr>
              <a:t>deployment </a:t>
            </a:r>
            <a:r>
              <a:rPr lang="en-US" sz="2400" dirty="0" smtClean="0">
                <a:effectLst/>
              </a:rPr>
              <a:t>to all </a:t>
            </a:r>
            <a:r>
              <a:rPr lang="en-US" sz="2400" dirty="0">
                <a:effectLst/>
              </a:rPr>
              <a:t>users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solidFill>
                  <a:srgbClr val="00B0F0"/>
                </a:solidFill>
                <a:effectLst/>
              </a:rPr>
              <a:t>Direct </a:t>
            </a:r>
            <a:r>
              <a:rPr lang="en-US" sz="2400" dirty="0">
                <a:solidFill>
                  <a:srgbClr val="00B0F0"/>
                </a:solidFill>
                <a:effectLst/>
              </a:rPr>
              <a:t>access</a:t>
            </a:r>
            <a:r>
              <a:rPr lang="en-US" sz="2400" dirty="0">
                <a:effectLst/>
              </a:rPr>
              <a:t> to all available </a:t>
            </a:r>
            <a:r>
              <a:rPr lang="en-US" sz="2400" dirty="0" smtClean="0">
                <a:effectLst/>
              </a:rPr>
              <a:t>Databases and map services</a:t>
            </a:r>
          </a:p>
          <a:p>
            <a:r>
              <a:rPr lang="en-US" sz="2400" dirty="0" smtClean="0">
                <a:effectLst/>
              </a:rPr>
              <a:t>Integration </a:t>
            </a:r>
            <a:r>
              <a:rPr lang="en-US" sz="2400" dirty="0">
                <a:effectLst/>
              </a:rPr>
              <a:t>of security, the connected user only has access to </a:t>
            </a:r>
            <a:r>
              <a:rPr lang="en-US" sz="2400" dirty="0" smtClean="0">
                <a:effectLst/>
              </a:rPr>
              <a:t>their </a:t>
            </a:r>
            <a:r>
              <a:rPr lang="en-US" sz="2400" dirty="0">
                <a:effectLst/>
              </a:rPr>
              <a:t>data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3" name="Explosion 2 2"/>
          <p:cNvSpPr/>
          <p:nvPr/>
        </p:nvSpPr>
        <p:spPr>
          <a:xfrm rot="1459403">
            <a:off x="8344405" y="1663116"/>
            <a:ext cx="3255964" cy="2708329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</a:t>
            </a:r>
            <a:r>
              <a:rPr lang="fr-F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4th</a:t>
            </a:r>
          </a:p>
          <a:p>
            <a:pPr algn="ctr"/>
            <a:r>
              <a:rPr lang="fr-F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Workshop </a:t>
            </a:r>
          </a:p>
          <a:p>
            <a:pPr algn="ctr"/>
            <a:r>
              <a:rPr lang="fr-FR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Session à UNC</a:t>
            </a:r>
            <a:r>
              <a:rPr lang="fr-FR" sz="1400" dirty="0" smtClean="0">
                <a:solidFill>
                  <a:srgbClr val="C00000"/>
                </a:solidFill>
              </a:rPr>
              <a:t> </a:t>
            </a:r>
            <a:endParaRPr lang="fr-FR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9" y="603625"/>
            <a:ext cx="7966580" cy="5797175"/>
          </a:xfrm>
        </p:spPr>
      </p:pic>
      <p:sp>
        <p:nvSpPr>
          <p:cNvPr id="4" name="AutoShape 2" descr="preview url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599759" y="145256"/>
            <a:ext cx="11272513" cy="4244542"/>
            <a:chOff x="599759" y="145256"/>
            <a:chExt cx="11272513" cy="424454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072" y="151173"/>
              <a:ext cx="6172200" cy="42386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99759" y="1838037"/>
              <a:ext cx="3140968" cy="11637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 flipV="1">
              <a:off x="3740727" y="145256"/>
              <a:ext cx="1943317" cy="16927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583731" y="3223922"/>
            <a:ext cx="11288541" cy="3476626"/>
            <a:chOff x="583731" y="3223922"/>
            <a:chExt cx="11288541" cy="347662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22" y="3223923"/>
              <a:ext cx="6153150" cy="34766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83731" y="3918857"/>
              <a:ext cx="3140968" cy="104337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84044" y="3223922"/>
              <a:ext cx="6188228" cy="347662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3724699" y="3223922"/>
              <a:ext cx="1975373" cy="69493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61" y="1328124"/>
            <a:ext cx="6057900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64" y="2346036"/>
            <a:ext cx="4444999" cy="4444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QGIS </a:t>
            </a:r>
            <a:r>
              <a:rPr lang="fr-FR" dirty="0" smtClean="0"/>
              <a:t>Server Intégration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760158"/>
            <a:ext cx="10353762" cy="4058751"/>
          </a:xfrm>
        </p:spPr>
        <p:txBody>
          <a:bodyPr>
            <a:normAutofit/>
          </a:bodyPr>
          <a:lstStyle/>
          <a:p>
            <a:pPr marL="36830" indent="0">
              <a:buNone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Standard functionalities</a:t>
            </a:r>
            <a:r>
              <a:rPr lang="en-US" sz="2400" dirty="0">
                <a:solidFill>
                  <a:schemeClr val="tx1"/>
                </a:solidFill>
                <a:effectLst/>
              </a:rPr>
              <a:t>: </a:t>
            </a:r>
          </a:p>
          <a:p>
            <a:pPr lvl="1"/>
            <a:r>
              <a:rPr lang="fr-FR" sz="2000" dirty="0" err="1" smtClean="0"/>
              <a:t>Publish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B0F0"/>
                </a:solidFill>
              </a:rPr>
              <a:t>OGC Standard </a:t>
            </a:r>
            <a:r>
              <a:rPr lang="fr-FR" sz="2000" dirty="0" smtClean="0"/>
              <a:t>web service (WMS, WFS, WMTS)</a:t>
            </a:r>
          </a:p>
          <a:p>
            <a:pPr lvl="1"/>
            <a:r>
              <a:rPr lang="fr-FR" sz="2000" dirty="0" err="1" smtClean="0"/>
              <a:t>Publish</a:t>
            </a:r>
            <a:r>
              <a:rPr lang="fr-FR" sz="2000" dirty="0" smtClean="0"/>
              <a:t> QGIS </a:t>
            </a:r>
            <a:r>
              <a:rPr lang="fr-FR" sz="2000" dirty="0" err="1" smtClean="0"/>
              <a:t>map</a:t>
            </a:r>
            <a:r>
              <a:rPr lang="fr-FR" sz="2000" dirty="0" smtClean="0"/>
              <a:t> </a:t>
            </a:r>
            <a:r>
              <a:rPr lang="fr-FR" sz="2000" dirty="0" err="1" smtClean="0"/>
              <a:t>projects</a:t>
            </a:r>
            <a:endParaRPr lang="fr-FR" sz="2000" dirty="0" smtClean="0"/>
          </a:p>
          <a:p>
            <a:pPr lvl="1"/>
            <a:r>
              <a:rPr lang="fr-FR" sz="2000" dirty="0" err="1" smtClean="0"/>
              <a:t>Fully</a:t>
            </a:r>
            <a:r>
              <a:rPr lang="fr-FR" sz="2000" dirty="0" smtClean="0"/>
              <a:t> compatible </a:t>
            </a:r>
          </a:p>
          <a:p>
            <a:pPr lvl="2"/>
            <a:r>
              <a:rPr lang="fr-FR" sz="1800" dirty="0" err="1" smtClean="0">
                <a:solidFill>
                  <a:srgbClr val="FFFF01"/>
                </a:solidFill>
              </a:rPr>
              <a:t>OpenLayer</a:t>
            </a:r>
            <a:endParaRPr lang="fr-FR" sz="1800" dirty="0" smtClean="0">
              <a:solidFill>
                <a:srgbClr val="FFFF01"/>
              </a:solidFill>
            </a:endParaRPr>
          </a:p>
          <a:p>
            <a:pPr lvl="2"/>
            <a:r>
              <a:rPr lang="fr-FR" sz="1800" dirty="0" err="1" smtClean="0"/>
              <a:t>Leaflet</a:t>
            </a:r>
            <a:r>
              <a:rPr lang="fr-FR" sz="1800" dirty="0" smtClean="0"/>
              <a:t> </a:t>
            </a:r>
            <a:r>
              <a:rPr lang="fr-FR" sz="1800" dirty="0" err="1" smtClean="0"/>
              <a:t>Javascript</a:t>
            </a:r>
            <a:r>
              <a:rPr lang="fr-FR" sz="1800" dirty="0" smtClean="0"/>
              <a:t> </a:t>
            </a:r>
            <a:r>
              <a:rPr lang="fr-FR" sz="1800" dirty="0" err="1" smtClean="0"/>
              <a:t>map</a:t>
            </a:r>
            <a:r>
              <a:rPr lang="fr-FR" sz="1800" dirty="0" smtClean="0"/>
              <a:t> </a:t>
            </a:r>
            <a:r>
              <a:rPr lang="fr-FR" sz="1800" dirty="0" err="1" smtClean="0"/>
              <a:t>visualisator</a:t>
            </a:r>
            <a:endParaRPr lang="fr-FR" sz="1800" dirty="0" smtClean="0"/>
          </a:p>
          <a:p>
            <a:pPr lvl="1"/>
            <a:endParaRPr lang="fr-FR" sz="2000" dirty="0" smtClean="0"/>
          </a:p>
          <a:p>
            <a:pPr marL="36830" indent="0">
              <a:buNone/>
            </a:pPr>
            <a:r>
              <a:rPr lang="fr-FR" sz="2400" dirty="0" err="1" smtClean="0">
                <a:solidFill>
                  <a:schemeClr val="tx1"/>
                </a:solidFill>
              </a:rPr>
              <a:t>Integration</a:t>
            </a:r>
            <a:r>
              <a:rPr lang="fr-FR" sz="2400" dirty="0" smtClean="0">
                <a:solidFill>
                  <a:schemeClr val="tx1"/>
                </a:solidFill>
              </a:rPr>
              <a:t> :</a:t>
            </a:r>
          </a:p>
          <a:p>
            <a:pPr lvl="1"/>
            <a:r>
              <a:rPr lang="fr-FR" sz="2000" dirty="0" smtClean="0"/>
              <a:t>PSUD Security management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0</TotalTime>
  <Words>796</Words>
  <Application>Microsoft Office PowerPoint</Application>
  <PresentationFormat>Grand écran</PresentationFormat>
  <Paragraphs>196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Calisto MT</vt:lpstr>
      <vt:lpstr>Trebuchet MS</vt:lpstr>
      <vt:lpstr>Wingdings 2</vt:lpstr>
      <vt:lpstr>Ardoise</vt:lpstr>
      <vt:lpstr>An open-source-based  Geographic Information System</vt:lpstr>
      <vt:lpstr>ID Card</vt:lpstr>
      <vt:lpstr>Team and Tools</vt:lpstr>
      <vt:lpstr>Framing</vt:lpstr>
      <vt:lpstr>A very, very simple  and very, very standard solution </vt:lpstr>
      <vt:lpstr>Product and consume Datas</vt:lpstr>
      <vt:lpstr>QGIS Integration</vt:lpstr>
      <vt:lpstr>Présentation PowerPoint</vt:lpstr>
      <vt:lpstr>QGIS Server Intégration </vt:lpstr>
      <vt:lpstr>App Intégration 1/2 </vt:lpstr>
      <vt:lpstr>App Intégration 2/2 </vt:lpstr>
      <vt:lpstr>Valuing and capitalizing on data </vt:lpstr>
      <vt:lpstr>Références </vt:lpstr>
      <vt:lpstr>Question 1  : On Premise / Service SAAS</vt:lpstr>
      <vt:lpstr>Question 2: Free/OpenSource vs Proprietary/Closed In an OnPremise Context</vt:lpstr>
    </vt:vector>
  </TitlesOfParts>
  <Company>PROVINCE-SUD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exclusively  open-source-based</dc:title>
  <dc:creator>Sebastien Gueunier</dc:creator>
  <cp:lastModifiedBy>Sebastien Gueunier</cp:lastModifiedBy>
  <cp:revision>85</cp:revision>
  <dcterms:created xsi:type="dcterms:W3CDTF">2022-11-30T00:04:47Z</dcterms:created>
  <dcterms:modified xsi:type="dcterms:W3CDTF">2022-11-30T00:07:16Z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