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17_E18C9DCC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79" r:id="rId5"/>
    <p:sldId id="265" r:id="rId6"/>
    <p:sldId id="271" r:id="rId7"/>
    <p:sldId id="273" r:id="rId8"/>
    <p:sldId id="282" r:id="rId9"/>
    <p:sldId id="281" r:id="rId10"/>
    <p:sldId id="284" r:id="rId11"/>
    <p:sldId id="290" r:id="rId12"/>
    <p:sldId id="285" r:id="rId13"/>
    <p:sldId id="288" r:id="rId14"/>
    <p:sldId id="287" r:id="rId15"/>
  </p:sldIdLst>
  <p:sldSz cx="12192000" cy="6858000"/>
  <p:notesSz cx="6797675" cy="99250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7B9433B-4558-3DB6-012F-9E757FD6BB3A}" name="Yoann RONCIN" initials="YR" userId="S::yoann.roncin@administration.gov.pf::6cd199ca-1093-4d4f-8ebd-138fd88dfdc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82D56C-E830-4A9D-AA5E-54A5FE57B682}" v="29" dt="2022-11-23T19:48:39.0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925" autoAdjust="0"/>
  </p:normalViewPr>
  <p:slideViewPr>
    <p:cSldViewPr snapToGrid="0">
      <p:cViewPr>
        <p:scale>
          <a:sx n="66" d="100"/>
          <a:sy n="66" d="100"/>
        </p:scale>
        <p:origin x="2256" y="738"/>
      </p:cViewPr>
      <p:guideLst/>
    </p:cSldViewPr>
  </p:slideViewPr>
  <p:notesTextViewPr>
    <p:cViewPr>
      <p:scale>
        <a:sx n="1" d="1"/>
        <a:sy n="1" d="1"/>
      </p:scale>
      <p:origin x="0" y="-2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omments/modernComment_117_E18C9DC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84D9F54-111E-41DA-9250-B998067832AD}" authorId="{E7B9433B-4558-3DB6-012F-9E757FD6BB3A}" created="2022-11-23T19:47:25.990">
    <pc:sldMkLst xmlns:pc="http://schemas.microsoft.com/office/powerpoint/2013/main/command">
      <pc:docMk/>
      <pc:sldMk cId="3784089036" sldId="279"/>
    </pc:sldMkLst>
    <p188:txBody>
      <a:bodyPr/>
      <a:lstStyle/>
      <a:p>
        <a:r>
          <a:rPr lang="fr-FR"/>
          <a:t>pas sûre que ça soit nécessaire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F78F2-C803-415C-8939-78A8F6033BA4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6430"/>
            <a:ext cx="5438140" cy="39079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9A987-D0FF-4C55-83BE-3699370D54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778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pleased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represent</a:t>
            </a:r>
            <a:r>
              <a:rPr lang="fr-FR" dirty="0"/>
              <a:t> French </a:t>
            </a:r>
            <a:r>
              <a:rPr lang="fr-FR" dirty="0" err="1"/>
              <a:t>Polynesia</a:t>
            </a:r>
            <a:r>
              <a:rPr lang="fr-FR" dirty="0"/>
              <a:t>.</a:t>
            </a:r>
          </a:p>
          <a:p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9E6FD-E621-4013-8EF0-B339F82BD52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339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La participation de la Polynésie à cette conférence démontre la volonté de participer au réseau et à la communauté du </a:t>
            </a:r>
            <a:r>
              <a:rPr lang="fr-FR" dirty="0" err="1"/>
              <a:t>geospatial</a:t>
            </a:r>
            <a:r>
              <a:rPr lang="fr-FR" dirty="0"/>
              <a:t> dans le Pacifique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9A987-D0FF-4C55-83BE-3699370D543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60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9E6FD-E621-4013-8EF0-B339F82BD52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6631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These</a:t>
            </a:r>
            <a:r>
              <a:rPr lang="fr-FR" dirty="0"/>
              <a:t> figures highlight the </a:t>
            </a:r>
            <a:r>
              <a:rPr lang="fr-FR" dirty="0" err="1"/>
              <a:t>singularity</a:t>
            </a:r>
            <a:r>
              <a:rPr lang="fr-FR" dirty="0"/>
              <a:t> of the french </a:t>
            </a:r>
            <a:r>
              <a:rPr lang="fr-FR" dirty="0" err="1"/>
              <a:t>polynesian</a:t>
            </a:r>
            <a:r>
              <a:rPr lang="fr-FR" dirty="0"/>
              <a:t> </a:t>
            </a:r>
            <a:r>
              <a:rPr lang="fr-FR" dirty="0" err="1"/>
              <a:t>territory</a:t>
            </a:r>
            <a:r>
              <a:rPr lang="fr-FR" dirty="0"/>
              <a:t>.</a:t>
            </a:r>
          </a:p>
          <a:p>
            <a:r>
              <a:rPr lang="fr-FR" dirty="0"/>
              <a:t>A </a:t>
            </a:r>
            <a:r>
              <a:rPr lang="fr-FR" dirty="0" err="1"/>
              <a:t>territory</a:t>
            </a:r>
            <a:r>
              <a:rPr lang="fr-FR" dirty="0"/>
              <a:t> the size of Europe.</a:t>
            </a:r>
          </a:p>
          <a:p>
            <a:r>
              <a:rPr lang="fr-FR" dirty="0"/>
              <a:t>Few land surface for a </a:t>
            </a:r>
            <a:r>
              <a:rPr lang="fr-FR" dirty="0" err="1"/>
              <a:t>vast</a:t>
            </a:r>
            <a:r>
              <a:rPr lang="fr-FR" dirty="0"/>
              <a:t> maritime </a:t>
            </a:r>
            <a:r>
              <a:rPr lang="fr-FR" dirty="0" err="1"/>
              <a:t>domain</a:t>
            </a:r>
            <a:r>
              <a:rPr lang="fr-FR" dirty="0"/>
              <a:t> </a:t>
            </a:r>
          </a:p>
          <a:p>
            <a:r>
              <a:rPr lang="fr-FR" dirty="0"/>
              <a:t>A </a:t>
            </a:r>
            <a:r>
              <a:rPr lang="fr-FR" dirty="0" err="1"/>
              <a:t>small</a:t>
            </a:r>
            <a:r>
              <a:rPr lang="fr-FR" dirty="0"/>
              <a:t> population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concentrated</a:t>
            </a:r>
            <a:r>
              <a:rPr lang="fr-FR" dirty="0"/>
              <a:t> in the main </a:t>
            </a:r>
            <a:r>
              <a:rPr lang="fr-FR" dirty="0" err="1"/>
              <a:t>islands</a:t>
            </a:r>
            <a:r>
              <a:rPr lang="fr-FR" dirty="0"/>
              <a:t> of Society </a:t>
            </a:r>
            <a:r>
              <a:rPr lang="fr-FR" dirty="0" err="1"/>
              <a:t>islands</a:t>
            </a:r>
            <a:endParaRPr lang="fr-FR" dirty="0"/>
          </a:p>
          <a:p>
            <a:r>
              <a:rPr lang="fr-FR" dirty="0"/>
              <a:t>A </a:t>
            </a:r>
            <a:r>
              <a:rPr lang="fr-FR" dirty="0" err="1"/>
              <a:t>strong</a:t>
            </a:r>
            <a:r>
              <a:rPr lang="fr-FR" dirty="0"/>
              <a:t> </a:t>
            </a:r>
            <a:r>
              <a:rPr lang="fr-FR" dirty="0" err="1"/>
              <a:t>responsibility</a:t>
            </a:r>
            <a:r>
              <a:rPr lang="fr-FR" dirty="0"/>
              <a:t> for France and the </a:t>
            </a:r>
            <a:r>
              <a:rPr lang="fr-FR" dirty="0" err="1"/>
              <a:t>government</a:t>
            </a:r>
            <a:r>
              <a:rPr lang="fr-FR" dirty="0"/>
              <a:t> of </a:t>
            </a:r>
            <a:r>
              <a:rPr lang="fr-FR" dirty="0" err="1"/>
              <a:t>Polynesia</a:t>
            </a:r>
            <a:r>
              <a:rPr lang="fr-FR" dirty="0"/>
              <a:t> to manage </a:t>
            </a:r>
            <a:r>
              <a:rPr lang="fr-FR" dirty="0" err="1"/>
              <a:t>this</a:t>
            </a:r>
            <a:r>
              <a:rPr lang="fr-FR" dirty="0"/>
              <a:t> large Exclusive Maritime Zone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9A987-D0FF-4C55-83BE-3699370D543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420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fr-FR" dirty="0" err="1">
                <a:latin typeface="Dosis" pitchFamily="2" charset="0"/>
              </a:rPr>
              <a:t>Geospatial</a:t>
            </a:r>
            <a:r>
              <a:rPr lang="fr-FR" dirty="0">
                <a:latin typeface="Dosis" pitchFamily="2" charset="0"/>
              </a:rPr>
              <a:t> data and </a:t>
            </a:r>
            <a:r>
              <a:rPr lang="fr-FR" dirty="0" err="1">
                <a:latin typeface="Dosis" pitchFamily="2" charset="0"/>
              </a:rPr>
              <a:t>processes</a:t>
            </a:r>
            <a:r>
              <a:rPr lang="fr-FR" dirty="0">
                <a:latin typeface="Dosis" pitchFamily="2" charset="0"/>
              </a:rPr>
              <a:t> are essential assets to support the services to the real world challenges </a:t>
            </a:r>
          </a:p>
          <a:p>
            <a:pPr lvl="1"/>
            <a:r>
              <a:rPr lang="fr-FR" dirty="0" err="1">
                <a:latin typeface="Dosis" pitchFamily="2" charset="0"/>
              </a:rPr>
              <a:t>Epecially</a:t>
            </a:r>
            <a:r>
              <a:rPr lang="fr-FR" dirty="0">
                <a:latin typeface="Dosis" pitchFamily="2" charset="0"/>
              </a:rPr>
              <a:t> </a:t>
            </a:r>
          </a:p>
          <a:p>
            <a:pPr lvl="1"/>
            <a:r>
              <a:rPr lang="fr-FR" dirty="0">
                <a:latin typeface="Dosis" pitchFamily="2" charset="0"/>
              </a:rPr>
              <a:t>	Public </a:t>
            </a:r>
            <a:r>
              <a:rPr lang="fr-FR" dirty="0" err="1">
                <a:latin typeface="Dosis" pitchFamily="2" charset="0"/>
              </a:rPr>
              <a:t>health</a:t>
            </a:r>
            <a:r>
              <a:rPr lang="fr-FR" dirty="0">
                <a:latin typeface="Dosis" pitchFamily="2" charset="0"/>
              </a:rPr>
              <a:t> </a:t>
            </a:r>
          </a:p>
          <a:p>
            <a:pPr lvl="1"/>
            <a:r>
              <a:rPr lang="fr-FR" dirty="0">
                <a:latin typeface="Dosis" pitchFamily="2" charset="0"/>
              </a:rPr>
              <a:t>	Infrastructure Transport</a:t>
            </a:r>
          </a:p>
          <a:p>
            <a:pPr lvl="1"/>
            <a:r>
              <a:rPr lang="fr-FR" dirty="0">
                <a:latin typeface="Dosis" pitchFamily="2" charset="0"/>
              </a:rPr>
              <a:t>	</a:t>
            </a:r>
            <a:r>
              <a:rPr lang="fr-FR" dirty="0" err="1">
                <a:latin typeface="Dosis" pitchFamily="2" charset="0"/>
              </a:rPr>
              <a:t>Housing</a:t>
            </a:r>
            <a:r>
              <a:rPr lang="fr-FR" dirty="0">
                <a:latin typeface="Dosis" pitchFamily="2" charset="0"/>
              </a:rPr>
              <a:t> and Land planning</a:t>
            </a:r>
          </a:p>
          <a:p>
            <a:pPr lvl="1"/>
            <a:r>
              <a:rPr lang="fr-FR" altLang="fr-FR" dirty="0">
                <a:latin typeface="Dosis" pitchFamily="2" charset="0"/>
              </a:rPr>
              <a:t>	Agriculture and </a:t>
            </a:r>
            <a:r>
              <a:rPr lang="fr-FR" altLang="fr-FR" dirty="0" err="1">
                <a:latin typeface="Dosis" pitchFamily="2" charset="0"/>
              </a:rPr>
              <a:t>food</a:t>
            </a:r>
            <a:r>
              <a:rPr lang="fr-FR" altLang="fr-FR" dirty="0">
                <a:latin typeface="Dosis" pitchFamily="2" charset="0"/>
              </a:rPr>
              <a:t> self-</a:t>
            </a:r>
            <a:r>
              <a:rPr lang="fr-FR" altLang="fr-FR" dirty="0" err="1">
                <a:latin typeface="Dosis" pitchFamily="2" charset="0"/>
              </a:rPr>
              <a:t>sufficiency</a:t>
            </a:r>
            <a:endParaRPr lang="fr-FR" altLang="fr-FR" dirty="0">
              <a:latin typeface="Dosis" pitchFamily="2" charset="0"/>
            </a:endParaRPr>
          </a:p>
          <a:p>
            <a:pPr lvl="1"/>
            <a:r>
              <a:rPr lang="fr-FR" altLang="fr-FR" dirty="0">
                <a:latin typeface="Dosis" pitchFamily="2" charset="0"/>
              </a:rPr>
              <a:t>	</a:t>
            </a:r>
            <a:r>
              <a:rPr lang="fr-FR" altLang="fr-FR" dirty="0" err="1">
                <a:latin typeface="Dosis" pitchFamily="2" charset="0"/>
              </a:rPr>
              <a:t>Development</a:t>
            </a:r>
            <a:r>
              <a:rPr lang="fr-FR" altLang="fr-FR" dirty="0">
                <a:latin typeface="Dosis" pitchFamily="2" charset="0"/>
              </a:rPr>
              <a:t> of </a:t>
            </a:r>
            <a:r>
              <a:rPr lang="fr-FR" altLang="fr-FR" dirty="0" err="1">
                <a:latin typeface="Dosis" pitchFamily="2" charset="0"/>
              </a:rPr>
              <a:t>renewable</a:t>
            </a:r>
            <a:r>
              <a:rPr lang="fr-FR" altLang="fr-FR" dirty="0">
                <a:latin typeface="Dosis" pitchFamily="2" charset="0"/>
              </a:rPr>
              <a:t> </a:t>
            </a:r>
            <a:r>
              <a:rPr lang="fr-FR" altLang="fr-FR" dirty="0" err="1">
                <a:latin typeface="Dosis" pitchFamily="2" charset="0"/>
              </a:rPr>
              <a:t>energies</a:t>
            </a:r>
            <a:endParaRPr lang="fr-FR" altLang="fr-FR" dirty="0">
              <a:latin typeface="Dosis" pitchFamily="2" charset="0"/>
            </a:endParaRPr>
          </a:p>
          <a:p>
            <a:pPr lvl="1"/>
            <a:r>
              <a:rPr lang="fr-FR" dirty="0">
                <a:latin typeface="Dosis" pitchFamily="2" charset="0"/>
              </a:rPr>
              <a:t>	</a:t>
            </a:r>
            <a:r>
              <a:rPr lang="fr-FR" dirty="0" err="1">
                <a:latin typeface="Dosis" pitchFamily="2" charset="0"/>
              </a:rPr>
              <a:t>Ocean</a:t>
            </a:r>
            <a:r>
              <a:rPr lang="fr-FR" dirty="0">
                <a:latin typeface="Dosis" pitchFamily="2" charset="0"/>
              </a:rPr>
              <a:t> </a:t>
            </a:r>
            <a:r>
              <a:rPr lang="fr-FR" dirty="0" err="1">
                <a:latin typeface="Dosis" pitchFamily="2" charset="0"/>
              </a:rPr>
              <a:t>economy</a:t>
            </a:r>
            <a:endParaRPr lang="fr-FR" dirty="0">
              <a:latin typeface="Dosis" pitchFamily="2" charset="0"/>
            </a:endParaRPr>
          </a:p>
          <a:p>
            <a:pPr lvl="1"/>
            <a:r>
              <a:rPr lang="fr-FR" dirty="0">
                <a:latin typeface="Dosis" pitchFamily="2" charset="0"/>
              </a:rPr>
              <a:t>	</a:t>
            </a:r>
            <a:r>
              <a:rPr lang="fr-FR" dirty="0" err="1">
                <a:latin typeface="Dosis" pitchFamily="2" charset="0"/>
              </a:rPr>
              <a:t>Environment</a:t>
            </a:r>
            <a:endParaRPr lang="fr-FR" dirty="0">
              <a:latin typeface="Dosis" pitchFamily="2" charset="0"/>
            </a:endParaRPr>
          </a:p>
          <a:p>
            <a:pPr lvl="1"/>
            <a:r>
              <a:rPr lang="fr-FR" dirty="0" err="1">
                <a:latin typeface="Dosis" pitchFamily="2" charset="0"/>
              </a:rPr>
              <a:t>Geosptial</a:t>
            </a:r>
            <a:r>
              <a:rPr lang="fr-FR" dirty="0">
                <a:latin typeface="Dosis" pitchFamily="2" charset="0"/>
              </a:rPr>
              <a:t> </a:t>
            </a:r>
            <a:r>
              <a:rPr lang="fr-FR" dirty="0" err="1">
                <a:latin typeface="Dosis" pitchFamily="2" charset="0"/>
              </a:rPr>
              <a:t>technology</a:t>
            </a:r>
            <a:r>
              <a:rPr lang="fr-FR" dirty="0">
                <a:latin typeface="Dosis" pitchFamily="2" charset="0"/>
              </a:rPr>
              <a:t> </a:t>
            </a:r>
            <a:r>
              <a:rPr lang="fr-FR" dirty="0" err="1">
                <a:latin typeface="Dosis" pitchFamily="2" charset="0"/>
              </a:rPr>
              <a:t>is</a:t>
            </a:r>
            <a:r>
              <a:rPr lang="fr-FR" dirty="0">
                <a:latin typeface="Dosis" pitchFamily="2" charset="0"/>
              </a:rPr>
              <a:t> </a:t>
            </a:r>
            <a:r>
              <a:rPr lang="fr-FR" dirty="0" err="1">
                <a:latin typeface="Dosis" pitchFamily="2" charset="0"/>
              </a:rPr>
              <a:t>also</a:t>
            </a:r>
            <a:r>
              <a:rPr lang="fr-FR" dirty="0">
                <a:latin typeface="Dosis" pitchFamily="2" charset="0"/>
              </a:rPr>
              <a:t> key to </a:t>
            </a:r>
            <a:r>
              <a:rPr lang="fr-FR" dirty="0" err="1">
                <a:latin typeface="Dosis" pitchFamily="2" charset="0"/>
              </a:rPr>
              <a:t>assess</a:t>
            </a:r>
            <a:r>
              <a:rPr lang="fr-FR" dirty="0">
                <a:latin typeface="Dosis" pitchFamily="2" charset="0"/>
              </a:rPr>
              <a:t>, </a:t>
            </a:r>
            <a:r>
              <a:rPr lang="fr-FR" dirty="0" err="1">
                <a:latin typeface="Dosis" pitchFamily="2" charset="0"/>
              </a:rPr>
              <a:t>prepare</a:t>
            </a:r>
            <a:r>
              <a:rPr lang="fr-FR" dirty="0">
                <a:latin typeface="Dosis" pitchFamily="2" charset="0"/>
              </a:rPr>
              <a:t> and </a:t>
            </a:r>
            <a:r>
              <a:rPr lang="fr-FR" dirty="0" err="1">
                <a:latin typeface="Dosis" pitchFamily="2" charset="0"/>
              </a:rPr>
              <a:t>organize</a:t>
            </a:r>
            <a:r>
              <a:rPr lang="fr-FR" dirty="0">
                <a:latin typeface="Dosis" pitchFamily="2" charset="0"/>
              </a:rPr>
              <a:t> </a:t>
            </a:r>
            <a:r>
              <a:rPr lang="fr-FR" dirty="0" err="1">
                <a:latin typeface="Dosis" pitchFamily="2" charset="0"/>
              </a:rPr>
              <a:t>response</a:t>
            </a:r>
            <a:r>
              <a:rPr lang="fr-FR" dirty="0">
                <a:latin typeface="Dosis" pitchFamily="2" charset="0"/>
              </a:rPr>
              <a:t> to the </a:t>
            </a:r>
            <a:r>
              <a:rPr lang="fr-FR" dirty="0" err="1">
                <a:latin typeface="Dosis" pitchFamily="2" charset="0"/>
              </a:rPr>
              <a:t>increasing</a:t>
            </a:r>
            <a:r>
              <a:rPr lang="fr-FR" dirty="0">
                <a:latin typeface="Dosis" pitchFamily="2" charset="0"/>
              </a:rPr>
              <a:t> </a:t>
            </a:r>
            <a:r>
              <a:rPr lang="fr-FR" dirty="0" err="1">
                <a:latin typeface="Dosis" pitchFamily="2" charset="0"/>
              </a:rPr>
              <a:t>risks</a:t>
            </a:r>
            <a:r>
              <a:rPr lang="fr-FR" dirty="0">
                <a:latin typeface="Dosis" pitchFamily="2" charset="0"/>
              </a:rPr>
              <a:t> due to </a:t>
            </a:r>
            <a:r>
              <a:rPr lang="fr-FR" dirty="0" err="1">
                <a:latin typeface="Dosis" pitchFamily="2" charset="0"/>
              </a:rPr>
              <a:t>climate</a:t>
            </a:r>
            <a:r>
              <a:rPr lang="fr-FR" dirty="0">
                <a:latin typeface="Dosis" pitchFamily="2" charset="0"/>
              </a:rPr>
              <a:t> change.</a:t>
            </a:r>
          </a:p>
          <a:p>
            <a:pPr lvl="1"/>
            <a:r>
              <a:rPr lang="fr-FR" dirty="0">
                <a:latin typeface="Dosis" pitchFamily="2" charset="0"/>
              </a:rPr>
              <a:t>Most </a:t>
            </a:r>
            <a:r>
              <a:rPr lang="fr-FR" dirty="0" err="1">
                <a:latin typeface="Dosis" pitchFamily="2" charset="0"/>
              </a:rPr>
              <a:t>critical</a:t>
            </a:r>
            <a:r>
              <a:rPr lang="fr-FR" dirty="0">
                <a:latin typeface="Dosis" pitchFamily="2" charset="0"/>
              </a:rPr>
              <a:t> in French </a:t>
            </a:r>
            <a:r>
              <a:rPr lang="fr-FR" dirty="0" err="1">
                <a:latin typeface="Dosis" pitchFamily="2" charset="0"/>
              </a:rPr>
              <a:t>polynesia</a:t>
            </a:r>
            <a:r>
              <a:rPr lang="fr-FR" dirty="0">
                <a:latin typeface="Dosis" pitchFamily="2" charset="0"/>
              </a:rPr>
              <a:t> are </a:t>
            </a:r>
            <a:r>
              <a:rPr lang="fr-FR" dirty="0" err="1">
                <a:latin typeface="Dosis" pitchFamily="2" charset="0"/>
              </a:rPr>
              <a:t>drought</a:t>
            </a:r>
            <a:r>
              <a:rPr lang="fr-FR" dirty="0">
                <a:latin typeface="Dosis" pitchFamily="2" charset="0"/>
              </a:rPr>
              <a:t>, </a:t>
            </a:r>
            <a:r>
              <a:rPr lang="fr-FR" dirty="0" err="1">
                <a:latin typeface="Dosis" pitchFamily="2" charset="0"/>
              </a:rPr>
              <a:t>fires</a:t>
            </a:r>
            <a:r>
              <a:rPr lang="fr-FR" dirty="0">
                <a:latin typeface="Dosis" pitchFamily="2" charset="0"/>
              </a:rPr>
              <a:t>, marine submersion, </a:t>
            </a:r>
            <a:r>
              <a:rPr lang="fr-FR" dirty="0" err="1">
                <a:latin typeface="Dosis" pitchFamily="2" charset="0"/>
              </a:rPr>
              <a:t>heavy</a:t>
            </a:r>
            <a:r>
              <a:rPr lang="fr-FR" dirty="0">
                <a:latin typeface="Dosis" pitchFamily="2" charset="0"/>
              </a:rPr>
              <a:t> </a:t>
            </a:r>
            <a:r>
              <a:rPr lang="fr-FR" dirty="0" err="1">
                <a:latin typeface="Dosis" pitchFamily="2" charset="0"/>
              </a:rPr>
              <a:t>rains</a:t>
            </a:r>
            <a:r>
              <a:rPr lang="fr-FR" dirty="0">
                <a:latin typeface="Dosis" pitchFamily="2" charset="0"/>
              </a:rPr>
              <a:t> and impacts on the </a:t>
            </a:r>
            <a:r>
              <a:rPr lang="fr-FR" dirty="0" err="1">
                <a:latin typeface="Dosis" pitchFamily="2" charset="0"/>
              </a:rPr>
              <a:t>biodiviersity</a:t>
            </a:r>
            <a:r>
              <a:rPr lang="fr-FR" dirty="0">
                <a:latin typeface="Dosis" pitchFamily="2" charset="0"/>
              </a:rPr>
              <a:t>.  </a:t>
            </a:r>
          </a:p>
          <a:p>
            <a:endParaRPr lang="fr-FR" sz="2400" dirty="0">
              <a:latin typeface="Dosis" pitchFamily="2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9A987-D0FF-4C55-83BE-3699370D543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812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need</a:t>
            </a:r>
            <a:r>
              <a:rPr lang="fr-FR" dirty="0"/>
              <a:t> and </a:t>
            </a:r>
            <a:r>
              <a:rPr lang="fr-FR" dirty="0" err="1"/>
              <a:t>benefits</a:t>
            </a:r>
            <a:r>
              <a:rPr lang="fr-FR" dirty="0"/>
              <a:t> of GIS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identified</a:t>
            </a:r>
            <a:r>
              <a:rPr lang="fr-FR" dirty="0"/>
              <a:t> in </a:t>
            </a:r>
            <a:r>
              <a:rPr lang="fr-FR" dirty="0" err="1"/>
              <a:t>several</a:t>
            </a:r>
            <a:r>
              <a:rPr lang="fr-FR" dirty="0"/>
              <a:t>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The </a:t>
            </a:r>
            <a:r>
              <a:rPr lang="fr-FR" dirty="0" err="1"/>
              <a:t>strategic</a:t>
            </a:r>
            <a:r>
              <a:rPr lang="fr-FR" dirty="0"/>
              <a:t> reports </a:t>
            </a:r>
            <a:r>
              <a:rPr lang="fr-FR" dirty="0" err="1"/>
              <a:t>emphasizes</a:t>
            </a:r>
            <a:r>
              <a:rPr lang="fr-FR" dirty="0"/>
              <a:t> the importance of </a:t>
            </a:r>
            <a:r>
              <a:rPr lang="fr-FR" dirty="0" err="1"/>
              <a:t>geographical</a:t>
            </a:r>
            <a:r>
              <a:rPr lang="fr-FR" dirty="0"/>
              <a:t> informations </a:t>
            </a:r>
            <a:r>
              <a:rPr lang="fr-FR" dirty="0" err="1"/>
              <a:t>systems</a:t>
            </a:r>
            <a:r>
              <a:rPr lang="fr-FR" dirty="0"/>
              <a:t> in </a:t>
            </a:r>
            <a:r>
              <a:rPr lang="fr-FR" dirty="0" err="1"/>
              <a:t>order</a:t>
            </a:r>
            <a:r>
              <a:rPr lang="fr-FR" dirty="0"/>
              <a:t> to </a:t>
            </a:r>
            <a:r>
              <a:rPr lang="fr-FR" dirty="0" err="1"/>
              <a:t>deliver</a:t>
            </a:r>
            <a:r>
              <a:rPr lang="fr-FR" dirty="0"/>
              <a:t> the actions.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Our objective : </a:t>
            </a:r>
            <a:r>
              <a:rPr lang="fr-FR" dirty="0" err="1"/>
              <a:t>unlock</a:t>
            </a:r>
            <a:r>
              <a:rPr lang="fr-FR" dirty="0"/>
              <a:t> the </a:t>
            </a:r>
            <a:r>
              <a:rPr lang="fr-FR" dirty="0" err="1"/>
              <a:t>potential</a:t>
            </a:r>
            <a:r>
              <a:rPr lang="fr-FR" dirty="0"/>
              <a:t> of location data. Setting up </a:t>
            </a:r>
            <a:r>
              <a:rPr lang="fr-FR" dirty="0" err="1"/>
              <a:t>such</a:t>
            </a:r>
            <a:r>
              <a:rPr lang="fr-FR" dirty="0"/>
              <a:t> an </a:t>
            </a:r>
            <a:r>
              <a:rPr lang="fr-FR" dirty="0" err="1"/>
              <a:t>organization</a:t>
            </a:r>
            <a:r>
              <a:rPr lang="fr-FR" dirty="0"/>
              <a:t> </a:t>
            </a:r>
            <a:r>
              <a:rPr lang="fr-FR" dirty="0" err="1"/>
              <a:t>requires</a:t>
            </a:r>
            <a:r>
              <a:rPr lang="fr-FR" dirty="0"/>
              <a:t> a </a:t>
            </a:r>
            <a:r>
              <a:rPr lang="fr-FR" dirty="0" err="1"/>
              <a:t>strategy</a:t>
            </a:r>
            <a:r>
              <a:rPr lang="fr-FR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It </a:t>
            </a:r>
            <a:r>
              <a:rPr lang="fr-FR" dirty="0" err="1"/>
              <a:t>follows</a:t>
            </a:r>
            <a:r>
              <a:rPr lang="fr-FR" dirty="0"/>
              <a:t> the </a:t>
            </a:r>
            <a:r>
              <a:rPr lang="fr-FR" dirty="0" err="1"/>
              <a:t>following</a:t>
            </a:r>
            <a:r>
              <a:rPr lang="fr-FR" dirty="0"/>
              <a:t> stages 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dirty="0" err="1"/>
              <a:t>Governance</a:t>
            </a:r>
            <a:endParaRPr lang="fr-FR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dirty="0"/>
              <a:t>Building </a:t>
            </a:r>
            <a:r>
              <a:rPr lang="fr-FR" dirty="0" err="1"/>
              <a:t>capacity</a:t>
            </a:r>
            <a:endParaRPr lang="fr-FR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dirty="0" err="1"/>
              <a:t>Develop</a:t>
            </a:r>
            <a:r>
              <a:rPr lang="fr-FR" dirty="0"/>
              <a:t> an active </a:t>
            </a:r>
            <a:r>
              <a:rPr lang="fr-FR" dirty="0" err="1"/>
              <a:t>community</a:t>
            </a:r>
            <a:r>
              <a:rPr lang="fr-FR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9A987-D0FF-4C55-83BE-3699370D543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410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fr-FR" dirty="0"/>
              <a:t>[</a:t>
            </a:r>
            <a:r>
              <a:rPr lang="fr-FR"/>
              <a:t>christophe], </a:t>
            </a:r>
            <a:r>
              <a:rPr lang="fr-FR" dirty="0"/>
              <a:t>j’interviens en assistance technique et conseil en géomatique pour les services de l’administration de la PF.</a:t>
            </a:r>
          </a:p>
          <a:p>
            <a:pPr lvl="1"/>
            <a:r>
              <a:rPr lang="fr-FR" dirty="0"/>
              <a:t>Pour présenter quelques éléments de contexte de cette stratégie géospatiale, voici un état des lieux des outils disponibles sur les aspects d’ouverture et de partage de l’information géographique, .</a:t>
            </a:r>
          </a:p>
          <a:p>
            <a:pPr lvl="1"/>
            <a:r>
              <a:rPr lang="fr-FR" dirty="0"/>
              <a:t>Nous voyons ici l’outil mis en place par l’administration pour visualiser les données géographiques du Pays au travers d’une application </a:t>
            </a:r>
            <a:r>
              <a:rPr lang="fr-FR" dirty="0" err="1"/>
              <a:t>cartograpahique</a:t>
            </a:r>
            <a:r>
              <a:rPr lang="fr-FR" dirty="0"/>
              <a:t>  : </a:t>
            </a:r>
            <a:r>
              <a:rPr lang="fr-FR" dirty="0" err="1"/>
              <a:t>Tefenua</a:t>
            </a:r>
            <a:r>
              <a:rPr lang="fr-FR" dirty="0"/>
              <a:t>  </a:t>
            </a:r>
          </a:p>
          <a:p>
            <a:pPr lvl="1"/>
            <a:r>
              <a:rPr lang="fr-FR" dirty="0"/>
              <a:t>Plusieurs </a:t>
            </a:r>
            <a:r>
              <a:rPr lang="fr-FR" dirty="0" err="1"/>
              <a:t>themes</a:t>
            </a:r>
            <a:r>
              <a:rPr lang="fr-FR" dirty="0"/>
              <a:t> de données, des fonds de plan, des outils sont disponibles.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9A987-D0FF-4C55-83BE-3699370D543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455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r>
              <a:rPr lang="fr-FR" dirty="0"/>
              <a:t>More </a:t>
            </a:r>
            <a:r>
              <a:rPr lang="fr-FR" dirty="0" err="1"/>
              <a:t>recently</a:t>
            </a:r>
            <a:r>
              <a:rPr lang="fr-FR" dirty="0"/>
              <a:t>, the data has been </a:t>
            </a:r>
            <a:r>
              <a:rPr lang="fr-FR" dirty="0" err="1"/>
              <a:t>opendeup</a:t>
            </a:r>
            <a:r>
              <a:rPr lang="fr-FR" dirty="0"/>
              <a:t> to the public.</a:t>
            </a:r>
          </a:p>
          <a:p>
            <a:r>
              <a:rPr lang="fr-FR" dirty="0"/>
              <a:t>At first by </a:t>
            </a:r>
            <a:r>
              <a:rPr lang="fr-FR" dirty="0" err="1"/>
              <a:t>publishing</a:t>
            </a:r>
            <a:r>
              <a:rPr lang="fr-FR" dirty="0"/>
              <a:t> </a:t>
            </a:r>
            <a:r>
              <a:rPr lang="fr-FR" dirty="0" err="1"/>
              <a:t>datasets</a:t>
            </a:r>
            <a:r>
              <a:rPr lang="fr-FR" dirty="0"/>
              <a:t> to the french data portal</a:t>
            </a:r>
          </a:p>
          <a:p>
            <a:r>
              <a:rPr lang="fr-FR" dirty="0" err="1"/>
              <a:t>Lately</a:t>
            </a:r>
            <a:r>
              <a:rPr lang="fr-FR" dirty="0"/>
              <a:t> a prototype has been </a:t>
            </a:r>
            <a:r>
              <a:rPr lang="fr-FR" dirty="0" err="1"/>
              <a:t>built</a:t>
            </a:r>
            <a:r>
              <a:rPr lang="fr-FR" dirty="0"/>
              <a:t> to focus at first on the data </a:t>
            </a:r>
            <a:r>
              <a:rPr lang="fr-FR" dirty="0" err="1"/>
              <a:t>already</a:t>
            </a:r>
            <a:r>
              <a:rPr lang="fr-FR" dirty="0"/>
              <a:t> </a:t>
            </a:r>
            <a:r>
              <a:rPr lang="fr-FR" dirty="0" err="1"/>
              <a:t>published</a:t>
            </a:r>
            <a:r>
              <a:rPr lang="fr-FR" dirty="0"/>
              <a:t> in the </a:t>
            </a:r>
            <a:r>
              <a:rPr lang="fr-FR" dirty="0" err="1"/>
              <a:t>Tefenua</a:t>
            </a:r>
            <a:r>
              <a:rPr lang="fr-FR" dirty="0"/>
              <a:t> portal</a:t>
            </a:r>
          </a:p>
          <a:p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9A987-D0FF-4C55-83BE-3699370D543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620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9A987-D0FF-4C55-83BE-3699370D543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0758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9A987-D0FF-4C55-83BE-3699370D543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049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La participation de la Polynésie à cette conférence démontre la volonté de participer au réseau et à la communauté du </a:t>
            </a:r>
            <a:r>
              <a:rPr lang="fr-FR" dirty="0" err="1"/>
              <a:t>geospatial</a:t>
            </a:r>
            <a:r>
              <a:rPr lang="fr-FR" dirty="0"/>
              <a:t> dans le Pacifique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9A987-D0FF-4C55-83BE-3699370D543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8388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A8B974-BF9B-481C-60DB-A1A23A6447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F7E3116-2C99-E2E4-87D5-8BA55BD87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1CB915-9B05-1B1E-A10F-CB6C50437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5509-3DA5-4269-A7C5-ED4B0D5A1DC1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696601-5FF1-236C-472D-B360B78CF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1801A1-CE98-9AAD-24A7-4EE5C2764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6C7B-AF49-424D-BA34-7031EA6315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322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49BC63-8509-AC7F-B8AC-122676A9E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4F8DB94-C96F-9B9E-7EEC-54E6DA4927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D50FE7-131B-824A-CFF6-57E4AA8CE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5509-3DA5-4269-A7C5-ED4B0D5A1DC1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F8EA08-C447-2D6F-BC57-7059E91A1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FEE641-BD19-A3A4-21CF-4C7CE59A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6C7B-AF49-424D-BA34-7031EA6315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075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F9DE30B-16AE-0F53-EA6E-DC97962D6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2C62E9E-F0BF-E5AD-22C5-1A4C44751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F73156-C7DC-3378-F7B9-1C26A9DCB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5509-3DA5-4269-A7C5-ED4B0D5A1DC1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ABF25A-71FE-17B9-A0F1-26DC7AA2A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427A03-8A94-4E7B-EAC5-03DDA264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6C7B-AF49-424D-BA34-7031EA6315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631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E96C06-56CD-3F06-2D37-22919EA65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3E9415-4FAF-3069-D532-CF6EA6E1F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E3D6A3-52E3-B503-E772-A28B51E74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5509-3DA5-4269-A7C5-ED4B0D5A1DC1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484A77-5020-779A-9870-89924C15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837A9A-937D-455B-EAF2-4C0F0302B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6C7B-AF49-424D-BA34-7031EA6315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92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BC0B8C-7CF3-1A47-68E5-DBFE1B943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8BBB0A-7864-3FA5-7D95-0481A43C5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7426D8-1778-2BB0-477B-2B31DD446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5509-3DA5-4269-A7C5-ED4B0D5A1DC1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2239F8-D556-4713-E16F-F8EA05D6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C26845-1615-DEC3-1B2B-E9B9D59C1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6C7B-AF49-424D-BA34-7031EA6315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7802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D93B61-E8C6-F2BE-74E0-E2DCE46BF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C2F1EF-CD06-45B5-1D18-F4D3CBB7F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76736A2-2AED-3B1D-3EA5-38CC4DF57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B3EA5C-2AC8-89B4-FF11-890D58731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5509-3DA5-4269-A7C5-ED4B0D5A1DC1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01E36AF-C37C-3902-23EE-C5AB6EDA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4CB2E88-45DC-B1A3-9C79-2F6756A0C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6C7B-AF49-424D-BA34-7031EA6315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329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B00420-FE9D-2CC8-A379-D10AD9D5B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3295A1-461E-C4FC-AB3B-B4E13A1C0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38F1E4F-DBFD-3A45-D823-740109EFE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9FCE3AD-8E09-C9FB-36EF-648353572B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B230B1E-B7E3-F4B5-4D35-089CAEF70E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AF096C0-571E-9EA3-88E9-9A9F1B79D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5509-3DA5-4269-A7C5-ED4B0D5A1DC1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4F668F2-F993-80AE-6C96-7F2CAB7A3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DB357D8-FA14-FD72-0D88-8E0915F38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6C7B-AF49-424D-BA34-7031EA6315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010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348F92-DBAD-572F-6136-84E61EE7A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8616D86-89C5-6495-2CB0-A7147D9C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5509-3DA5-4269-A7C5-ED4B0D5A1DC1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699F033-EA2A-0E98-E965-C03CD6957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C8264B2-BADF-90DF-91F3-30A5E17A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6C7B-AF49-424D-BA34-7031EA6315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7254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6D6A717-2733-4C9B-D06C-4637D2F70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5509-3DA5-4269-A7C5-ED4B0D5A1DC1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FA3CC78-5A07-21E1-4C2D-A8734D88E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4F1427-1650-F55E-CA30-59930E9EC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6C7B-AF49-424D-BA34-7031EA6315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7480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1A455D-AFD9-2B34-28B1-F27D8E94C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212137-4CC9-9034-691A-173AF5388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241A7BE-E199-0CBB-70A2-B48670A73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2A4C611-1A13-E799-C75B-E9AB97AEE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5509-3DA5-4269-A7C5-ED4B0D5A1DC1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6C8388-AB13-A7F4-4A98-EC4D4794F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1FF3D7-2640-DAF0-0EB4-BAEC6268B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6C7B-AF49-424D-BA34-7031EA6315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337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847BF7-52F9-1BB7-6419-AAAAD6407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E40B1A0-841E-740F-09D8-D66536A77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76D3222-8CDD-0273-4F65-E7F42C5E3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8D55476-C622-46C4-538B-336E7F306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5509-3DA5-4269-A7C5-ED4B0D5A1DC1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13F7994-6079-B73F-A9B2-841549D97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6A07106-9468-DDA7-94D4-38FBA9A09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6C7B-AF49-424D-BA34-7031EA6315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7945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95A2A77-0FDC-7F3B-9BE3-F3AF746A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940FBF-9D22-14BD-31BA-6BB4F5EF0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894103-0CFF-B3E5-0A3E-2EACEA1DFE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25509-3DA5-4269-A7C5-ED4B0D5A1DC1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A3ECEC-963C-8543-6291-726B0D4B3C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683DAA-3371-374F-A6F3-2A97B8843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06C7B-AF49-424D-BA34-7031EA6315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243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in/christophelapierre" TargetMode="External"/><Relationship Id="rId3" Type="http://schemas.microsoft.com/office/2018/10/relationships/comments" Target="../comments/modernComment_117_E18C9DCC.xml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mailto:alexandre.amary@administration.gov.pf" TargetMode="External"/><Relationship Id="rId4" Type="http://schemas.openxmlformats.org/officeDocument/2006/relationships/image" Target="../media/image1.png"/><Relationship Id="rId9" Type="http://schemas.openxmlformats.org/officeDocument/2006/relationships/hyperlink" Target="mailto:christophe.lapierre@gmail.com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mailto:alexandre.amary@administration.gov.pf" TargetMode="External"/><Relationship Id="rId3" Type="http://schemas.openxmlformats.org/officeDocument/2006/relationships/image" Target="../media/image1.png"/><Relationship Id="rId7" Type="http://schemas.openxmlformats.org/officeDocument/2006/relationships/hyperlink" Target="mailto:christophe.lapierre@gmail.co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inkedin.com/in/christophelapierre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efenua.gov.pf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.gouv.fr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s://www.tefenua.data.gov.pf/" TargetMode="Externa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37BC0E-4A5B-41C9-8FB1-FDA1FCEC678F}"/>
              </a:ext>
            </a:extLst>
          </p:cNvPr>
          <p:cNvSpPr/>
          <p:nvPr/>
        </p:nvSpPr>
        <p:spPr>
          <a:xfrm>
            <a:off x="0" y="0"/>
            <a:ext cx="12188404" cy="6865119"/>
          </a:xfrm>
          <a:prstGeom prst="rect">
            <a:avLst/>
          </a:prstGeom>
          <a:solidFill>
            <a:srgbClr val="009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pic>
        <p:nvPicPr>
          <p:cNvPr id="8" name="Image 8" descr="Une image contenant alimentation&#10;&#10;Description générée avec un niveau de confiance très élevé">
            <a:extLst>
              <a:ext uri="{FF2B5EF4-FFF2-40B4-BE49-F238E27FC236}">
                <a16:creationId xmlns:a16="http://schemas.microsoft.com/office/drawing/2014/main" id="{DC430021-F580-4AF3-862A-58E81905B2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6" r="-106"/>
          <a:stretch/>
        </p:blipFill>
        <p:spPr>
          <a:xfrm>
            <a:off x="1647825" y="2530081"/>
            <a:ext cx="2240756" cy="2111435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6E73DFD-3F34-4267-B38D-9EFB282B502A}"/>
              </a:ext>
            </a:extLst>
          </p:cNvPr>
          <p:cNvSpPr>
            <a:spLocks noGrp="1"/>
          </p:cNvSpPr>
          <p:nvPr/>
        </p:nvSpPr>
        <p:spPr>
          <a:xfrm>
            <a:off x="1524000" y="3927773"/>
            <a:ext cx="9144000" cy="2705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3200" dirty="0">
              <a:solidFill>
                <a:schemeClr val="bg1"/>
              </a:solidFill>
              <a:latin typeface="Dosis"/>
              <a:cs typeface="Calibri Light"/>
            </a:endParaRP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9752ABFF-1FA3-4492-9C9C-ADF7EAFABD4A}"/>
              </a:ext>
            </a:extLst>
          </p:cNvPr>
          <p:cNvSpPr>
            <a:spLocks noGrp="1"/>
          </p:cNvSpPr>
          <p:nvPr/>
        </p:nvSpPr>
        <p:spPr>
          <a:xfrm>
            <a:off x="124523" y="5522294"/>
            <a:ext cx="5804516" cy="923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US" sz="1600" dirty="0">
                <a:solidFill>
                  <a:schemeClr val="bg1"/>
                </a:solidFill>
                <a:latin typeface="Dosis"/>
                <a:cs typeface="Calibri"/>
              </a:rPr>
              <a:t>Alexandre AMARY – Head of cadastral and topographic agency</a:t>
            </a:r>
            <a:endParaRPr lang="fr-FR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US" sz="1600" dirty="0">
                <a:solidFill>
                  <a:schemeClr val="bg1"/>
                </a:solidFill>
                <a:latin typeface="Dosis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alexandre.amary@administration.gov.pf</a:t>
            </a:r>
            <a:endParaRPr lang="en-US" sz="1600" dirty="0">
              <a:solidFill>
                <a:schemeClr val="bg1"/>
              </a:solidFill>
              <a:latin typeface="Dosis"/>
              <a:cs typeface="Calibri"/>
            </a:endParaRPr>
          </a:p>
          <a:p>
            <a:pPr algn="ctr">
              <a:lnSpc>
                <a:spcPct val="90000"/>
              </a:lnSpc>
              <a:spcBef>
                <a:spcPts val="1800"/>
              </a:spcBef>
            </a:pPr>
            <a:endParaRPr lang="en-US" sz="1600" dirty="0">
              <a:solidFill>
                <a:schemeClr val="bg1"/>
              </a:solidFill>
              <a:latin typeface="Dosis"/>
              <a:cs typeface="Calibri"/>
            </a:endParaRPr>
          </a:p>
          <a:p>
            <a:pPr>
              <a:spcBef>
                <a:spcPts val="1800"/>
              </a:spcBef>
            </a:pPr>
            <a:endParaRPr lang="de-DE" sz="1600" dirty="0">
              <a:solidFill>
                <a:schemeClr val="bg1"/>
              </a:solidFill>
              <a:latin typeface="Dosis"/>
              <a:cs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032D11-EECD-D74A-4F80-253F0C051D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506" y="2068266"/>
            <a:ext cx="3927620" cy="303506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DA1CA7E6-A48E-1A67-8D2D-C2DD5F6D8EF7}"/>
              </a:ext>
            </a:extLst>
          </p:cNvPr>
          <p:cNvSpPr txBox="1">
            <a:spLocks/>
          </p:cNvSpPr>
          <p:nvPr/>
        </p:nvSpPr>
        <p:spPr>
          <a:xfrm>
            <a:off x="1034653" y="4698140"/>
            <a:ext cx="3467100" cy="812514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Dosis"/>
                <a:cs typeface="Calibri Light"/>
              </a:rPr>
              <a:t>Bureau of Land Affairs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Dosis"/>
                <a:cs typeface="Calibri Light"/>
              </a:rPr>
              <a:t>French Polynesia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45E70A9-32A0-5EB9-A1A3-38D9F2A15910}"/>
              </a:ext>
            </a:extLst>
          </p:cNvPr>
          <p:cNvSpPr>
            <a:spLocks noGrp="1"/>
          </p:cNvSpPr>
          <p:nvPr/>
        </p:nvSpPr>
        <p:spPr>
          <a:xfrm>
            <a:off x="1130300" y="366862"/>
            <a:ext cx="9144000" cy="9804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Dosis"/>
                <a:cs typeface="Calibri Light"/>
              </a:rPr>
              <a:t>Building the Geospatial strategy of French Polynesia</a:t>
            </a:r>
            <a:endParaRPr lang="de-DE" sz="3600" dirty="0">
              <a:solidFill>
                <a:schemeClr val="bg1"/>
              </a:solidFill>
              <a:latin typeface="Dosis"/>
              <a:cs typeface="Calibri Light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01C03E82-DCD2-D592-D05F-5D222F5A0569}"/>
              </a:ext>
            </a:extLst>
          </p:cNvPr>
          <p:cNvSpPr txBox="1">
            <a:spLocks/>
          </p:cNvSpPr>
          <p:nvPr/>
        </p:nvSpPr>
        <p:spPr>
          <a:xfrm>
            <a:off x="8150303" y="4754764"/>
            <a:ext cx="3467100" cy="812514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Dosis"/>
                <a:cs typeface="Calibri Light"/>
              </a:rPr>
              <a:t>Christophe Lapierre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Dosis"/>
                <a:cs typeface="Calibri Light"/>
              </a:rPr>
              <a:t>Senior GIS Consultant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46D5CE5C-4869-BC6A-2CE9-90527B5FD5C6}"/>
              </a:ext>
            </a:extLst>
          </p:cNvPr>
          <p:cNvSpPr>
            <a:spLocks noGrp="1"/>
          </p:cNvSpPr>
          <p:nvPr/>
        </p:nvSpPr>
        <p:spPr>
          <a:xfrm>
            <a:off x="6130812" y="5545507"/>
            <a:ext cx="6362700" cy="923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endParaRPr lang="de-DE" sz="1600" dirty="0">
              <a:solidFill>
                <a:schemeClr val="bg1"/>
              </a:solidFill>
              <a:latin typeface="Dosis"/>
              <a:cs typeface="Calibri"/>
            </a:endParaRP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368F4399-650F-E596-93D5-0307700498B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976" y="3209684"/>
            <a:ext cx="2599604" cy="1027877"/>
          </a:xfrm>
          <a:prstGeom prst="rect">
            <a:avLst/>
          </a:prstGeom>
          <a:noFill/>
        </p:spPr>
      </p:pic>
      <p:sp>
        <p:nvSpPr>
          <p:cNvPr id="13" name="Sous-titre 2">
            <a:extLst>
              <a:ext uri="{FF2B5EF4-FFF2-40B4-BE49-F238E27FC236}">
                <a16:creationId xmlns:a16="http://schemas.microsoft.com/office/drawing/2014/main" id="{B19D7569-657B-F8B3-027F-31FF7CAB2FA4}"/>
              </a:ext>
            </a:extLst>
          </p:cNvPr>
          <p:cNvSpPr>
            <a:spLocks noGrp="1"/>
          </p:cNvSpPr>
          <p:nvPr/>
        </p:nvSpPr>
        <p:spPr>
          <a:xfrm>
            <a:off x="8790925" y="5589883"/>
            <a:ext cx="3467101" cy="923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endParaRPr lang="de-DE" sz="1600" dirty="0">
              <a:solidFill>
                <a:schemeClr val="bg1"/>
              </a:solidFill>
              <a:latin typeface="Dosis"/>
              <a:cs typeface="Calibri"/>
            </a:endParaRPr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E2AD7687-9F58-91BD-BE1E-687200880C94}"/>
              </a:ext>
            </a:extLst>
          </p:cNvPr>
          <p:cNvSpPr>
            <a:spLocks noGrp="1"/>
          </p:cNvSpPr>
          <p:nvPr/>
        </p:nvSpPr>
        <p:spPr>
          <a:xfrm>
            <a:off x="7753314" y="5501131"/>
            <a:ext cx="4261078" cy="8125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Dosis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https://www.linkedin.com/in/christophelapierre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Dosis"/>
              <a:cs typeface="Calibri"/>
            </a:endParaRPr>
          </a:p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Dosis"/>
                <a:cs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christophe.lapierre@gmail.com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Dosis"/>
              <a:cs typeface="Calibri"/>
            </a:endParaRPr>
          </a:p>
          <a:p>
            <a:pPr algn="ctr">
              <a:lnSpc>
                <a:spcPct val="90000"/>
              </a:lnSpc>
              <a:spcBef>
                <a:spcPts val="1800"/>
              </a:spcBef>
            </a:pPr>
            <a:endParaRPr lang="de-DE" sz="1600" dirty="0">
              <a:solidFill>
                <a:schemeClr val="bg1"/>
              </a:solidFill>
              <a:latin typeface="Dosis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9E7640E-F535-0675-0777-749526640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40" y="1825756"/>
            <a:ext cx="2812922" cy="2812922"/>
          </a:xfrm>
          <a:prstGeom prst="rect">
            <a:avLst/>
          </a:prstGeom>
        </p:spPr>
      </p:pic>
      <p:sp>
        <p:nvSpPr>
          <p:cNvPr id="6" name="Explosion : 8 points 5">
            <a:extLst>
              <a:ext uri="{FF2B5EF4-FFF2-40B4-BE49-F238E27FC236}">
                <a16:creationId xmlns:a16="http://schemas.microsoft.com/office/drawing/2014/main" id="{981719A2-F728-015C-ED31-2C93359426A6}"/>
              </a:ext>
            </a:extLst>
          </p:cNvPr>
          <p:cNvSpPr/>
          <p:nvPr/>
        </p:nvSpPr>
        <p:spPr>
          <a:xfrm>
            <a:off x="3092140" y="4271145"/>
            <a:ext cx="2812922" cy="1122112"/>
          </a:xfrm>
          <a:prstGeom prst="irregularSeal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Dosis"/>
                <a:ea typeface="+mn-ea"/>
                <a:cs typeface="+mn-cs"/>
              </a:rPr>
              <a:t>Coming Soon !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AB7322-1621-E20F-CA8B-1A9702FCF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63" y="438036"/>
            <a:ext cx="11653935" cy="480131"/>
          </a:xfr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9983"/>
                </a:solidFill>
                <a:latin typeface="Dosis"/>
                <a:ea typeface="+mn-ea"/>
                <a:cs typeface="+mn-cs"/>
              </a:rPr>
              <a:t>French Polynesia to integrating the network of ART </a:t>
            </a:r>
            <a:r>
              <a:rPr lang="en-US" sz="2800" dirty="0" err="1">
                <a:solidFill>
                  <a:srgbClr val="009983"/>
                </a:solidFill>
                <a:latin typeface="Dosis"/>
                <a:ea typeface="+mn-ea"/>
                <a:cs typeface="+mn-cs"/>
              </a:rPr>
              <a:t>Geodev</a:t>
            </a:r>
            <a:endParaRPr lang="fr-FR" sz="2800" dirty="0">
              <a:solidFill>
                <a:srgbClr val="009983"/>
              </a:solidFill>
              <a:latin typeface="Dosis"/>
              <a:ea typeface="+mn-ea"/>
              <a:cs typeface="+mn-cs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01F5B06-38B5-AD0A-3366-E3A4C0935889}"/>
              </a:ext>
            </a:extLst>
          </p:cNvPr>
          <p:cNvSpPr txBox="1">
            <a:spLocks/>
          </p:cNvSpPr>
          <p:nvPr/>
        </p:nvSpPr>
        <p:spPr>
          <a:xfrm>
            <a:off x="5267130" y="4638678"/>
            <a:ext cx="5365102" cy="221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Arial Unicode MS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Arial Unicode M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BC12895-D98F-B360-5488-6B65B3BEED38}"/>
              </a:ext>
            </a:extLst>
          </p:cNvPr>
          <p:cNvSpPr txBox="1"/>
          <p:nvPr/>
        </p:nvSpPr>
        <p:spPr>
          <a:xfrm>
            <a:off x="982490" y="3955724"/>
            <a:ext cx="3382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Polynésie Française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C1EFE120-DC30-87DB-45E5-70F32A694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07612" y="3493362"/>
            <a:ext cx="2410285" cy="9615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B81CF53-8E10-B726-6FD2-5FCAB36387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681" y="4691877"/>
            <a:ext cx="3813996" cy="141623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F566D95-AFA9-0500-7A69-7154015E00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633" y="2075157"/>
            <a:ext cx="1413684" cy="116393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D54B38E-A6D4-3812-EFBE-C269B662DF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342" y="3516566"/>
            <a:ext cx="2716958" cy="113560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7C00830-9048-3F75-596E-EE00C9ED90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844" y="1825756"/>
            <a:ext cx="1438096" cy="143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51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37BC0E-4A5B-41C9-8FB1-FDA1FCEC678F}"/>
              </a:ext>
            </a:extLst>
          </p:cNvPr>
          <p:cNvSpPr/>
          <p:nvPr/>
        </p:nvSpPr>
        <p:spPr>
          <a:xfrm>
            <a:off x="0" y="0"/>
            <a:ext cx="12188404" cy="6865119"/>
          </a:xfrm>
          <a:prstGeom prst="rect">
            <a:avLst/>
          </a:prstGeom>
          <a:solidFill>
            <a:srgbClr val="009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pic>
        <p:nvPicPr>
          <p:cNvPr id="8" name="Image 8" descr="Une image contenant alimentation&#10;&#10;Description générée avec un niveau de confiance très élevé">
            <a:extLst>
              <a:ext uri="{FF2B5EF4-FFF2-40B4-BE49-F238E27FC236}">
                <a16:creationId xmlns:a16="http://schemas.microsoft.com/office/drawing/2014/main" id="{DC430021-F580-4AF3-862A-58E81905B2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6" r="-106"/>
          <a:stretch/>
        </p:blipFill>
        <p:spPr>
          <a:xfrm>
            <a:off x="1647825" y="2530081"/>
            <a:ext cx="2240756" cy="2111435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6E73DFD-3F34-4267-B38D-9EFB282B502A}"/>
              </a:ext>
            </a:extLst>
          </p:cNvPr>
          <p:cNvSpPr>
            <a:spLocks noGrp="1"/>
          </p:cNvSpPr>
          <p:nvPr/>
        </p:nvSpPr>
        <p:spPr>
          <a:xfrm>
            <a:off x="1524000" y="3927773"/>
            <a:ext cx="9144000" cy="2705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3200" dirty="0">
              <a:solidFill>
                <a:schemeClr val="bg1"/>
              </a:solidFill>
              <a:latin typeface="Dosis"/>
              <a:cs typeface="Calibri Ligh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032D11-EECD-D74A-4F80-253F0C051D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506" y="2068266"/>
            <a:ext cx="3927620" cy="303506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DA1CA7E6-A48E-1A67-8D2D-C2DD5F6D8EF7}"/>
              </a:ext>
            </a:extLst>
          </p:cNvPr>
          <p:cNvSpPr txBox="1">
            <a:spLocks/>
          </p:cNvSpPr>
          <p:nvPr/>
        </p:nvSpPr>
        <p:spPr>
          <a:xfrm>
            <a:off x="1034653" y="4698140"/>
            <a:ext cx="3467100" cy="812514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Dosis"/>
                <a:cs typeface="Calibri Light"/>
              </a:rPr>
              <a:t>Bureau of Land Affairs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Dosis"/>
                <a:cs typeface="Calibri Light"/>
              </a:rPr>
              <a:t>French Polynesia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45E70A9-32A0-5EB9-A1A3-38D9F2A15910}"/>
              </a:ext>
            </a:extLst>
          </p:cNvPr>
          <p:cNvSpPr>
            <a:spLocks noGrp="1"/>
          </p:cNvSpPr>
          <p:nvPr/>
        </p:nvSpPr>
        <p:spPr>
          <a:xfrm>
            <a:off x="1130300" y="366862"/>
            <a:ext cx="9144000" cy="9804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Dosis"/>
                <a:cs typeface="Calibri Light"/>
              </a:rPr>
              <a:t>Thank you !</a:t>
            </a:r>
            <a:endParaRPr lang="de-DE" sz="3600" dirty="0">
              <a:solidFill>
                <a:schemeClr val="bg1"/>
              </a:solidFill>
              <a:latin typeface="Dosis"/>
              <a:cs typeface="Calibri Light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01C03E82-DCD2-D592-D05F-5D222F5A0569}"/>
              </a:ext>
            </a:extLst>
          </p:cNvPr>
          <p:cNvSpPr txBox="1">
            <a:spLocks/>
          </p:cNvSpPr>
          <p:nvPr/>
        </p:nvSpPr>
        <p:spPr>
          <a:xfrm>
            <a:off x="8185228" y="4765453"/>
            <a:ext cx="3467100" cy="812514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Dosis"/>
                <a:cs typeface="Calibri Light"/>
              </a:rPr>
              <a:t>Christophe Lapierre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Dosis"/>
                <a:cs typeface="Calibri Light"/>
              </a:rPr>
              <a:t>Senior GIS Consultant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46D5CE5C-4869-BC6A-2CE9-90527B5FD5C6}"/>
              </a:ext>
            </a:extLst>
          </p:cNvPr>
          <p:cNvSpPr>
            <a:spLocks noGrp="1"/>
          </p:cNvSpPr>
          <p:nvPr/>
        </p:nvSpPr>
        <p:spPr>
          <a:xfrm>
            <a:off x="6130812" y="5545507"/>
            <a:ext cx="6362700" cy="923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endParaRPr lang="de-DE" sz="1600" dirty="0">
              <a:solidFill>
                <a:schemeClr val="bg1"/>
              </a:solidFill>
              <a:latin typeface="Dosis"/>
              <a:cs typeface="Calibri"/>
            </a:endParaRP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368F4399-650F-E596-93D5-0307700498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976" y="3209684"/>
            <a:ext cx="2599604" cy="1027877"/>
          </a:xfrm>
          <a:prstGeom prst="rect">
            <a:avLst/>
          </a:prstGeom>
        </p:spPr>
      </p:pic>
      <p:sp>
        <p:nvSpPr>
          <p:cNvPr id="13" name="Sous-titre 2">
            <a:extLst>
              <a:ext uri="{FF2B5EF4-FFF2-40B4-BE49-F238E27FC236}">
                <a16:creationId xmlns:a16="http://schemas.microsoft.com/office/drawing/2014/main" id="{B19D7569-657B-F8B3-027F-31FF7CAB2FA4}"/>
              </a:ext>
            </a:extLst>
          </p:cNvPr>
          <p:cNvSpPr>
            <a:spLocks noGrp="1"/>
          </p:cNvSpPr>
          <p:nvPr/>
        </p:nvSpPr>
        <p:spPr>
          <a:xfrm>
            <a:off x="8790925" y="5589883"/>
            <a:ext cx="3467101" cy="923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endParaRPr lang="de-DE" sz="1600" dirty="0">
              <a:solidFill>
                <a:schemeClr val="bg1"/>
              </a:solidFill>
              <a:latin typeface="Dosis"/>
              <a:cs typeface="Calibri"/>
            </a:endParaRPr>
          </a:p>
        </p:txBody>
      </p:sp>
      <p:sp>
        <p:nvSpPr>
          <p:cNvPr id="14" name="Sous-titre 2">
            <a:extLst>
              <a:ext uri="{FF2B5EF4-FFF2-40B4-BE49-F238E27FC236}">
                <a16:creationId xmlns:a16="http://schemas.microsoft.com/office/drawing/2014/main" id="{8B0EFA84-D9DD-9D38-B03C-1D5D036588F1}"/>
              </a:ext>
            </a:extLst>
          </p:cNvPr>
          <p:cNvSpPr>
            <a:spLocks noGrp="1"/>
          </p:cNvSpPr>
          <p:nvPr/>
        </p:nvSpPr>
        <p:spPr>
          <a:xfrm>
            <a:off x="7788239" y="5596202"/>
            <a:ext cx="4261078" cy="8125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US" sz="1600" dirty="0">
                <a:solidFill>
                  <a:schemeClr val="bg1"/>
                </a:solidFill>
                <a:latin typeface="Dosis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https://www.linkedin.com/in/christophelapierre</a:t>
            </a:r>
            <a:endParaRPr lang="en-US" sz="1600" dirty="0">
              <a:solidFill>
                <a:schemeClr val="bg1"/>
              </a:solidFill>
              <a:latin typeface="Dosis"/>
              <a:cs typeface="Calibri"/>
            </a:endParaRPr>
          </a:p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US" sz="1600" dirty="0">
                <a:solidFill>
                  <a:schemeClr val="bg1"/>
                </a:solidFill>
                <a:latin typeface="Dosis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christophe.lapierre@gmail.com</a:t>
            </a:r>
            <a:endParaRPr lang="en-US" sz="1600" dirty="0">
              <a:solidFill>
                <a:schemeClr val="bg1"/>
              </a:solidFill>
              <a:latin typeface="Dosis"/>
              <a:cs typeface="Calibri"/>
            </a:endParaRPr>
          </a:p>
          <a:p>
            <a:pPr algn="ctr">
              <a:lnSpc>
                <a:spcPct val="90000"/>
              </a:lnSpc>
              <a:spcBef>
                <a:spcPts val="1800"/>
              </a:spcBef>
            </a:pPr>
            <a:endParaRPr lang="de-DE" sz="1600" dirty="0">
              <a:solidFill>
                <a:schemeClr val="bg1"/>
              </a:solidFill>
              <a:latin typeface="Dosis"/>
              <a:cs typeface="Calibri"/>
            </a:endParaRP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B740C7A8-C102-A5E2-D3EB-3BFF977115FA}"/>
              </a:ext>
            </a:extLst>
          </p:cNvPr>
          <p:cNvSpPr>
            <a:spLocks noGrp="1"/>
          </p:cNvSpPr>
          <p:nvPr/>
        </p:nvSpPr>
        <p:spPr>
          <a:xfrm>
            <a:off x="-138516" y="5545507"/>
            <a:ext cx="5804516" cy="923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US" sz="1600" dirty="0">
                <a:solidFill>
                  <a:schemeClr val="bg1"/>
                </a:solidFill>
                <a:latin typeface="Dosis"/>
                <a:cs typeface="Calibri"/>
              </a:rPr>
              <a:t>Alexandre AMARY – Head of cadastral and topographic agency</a:t>
            </a:r>
            <a:endParaRPr lang="fr-FR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US" sz="1600" dirty="0">
                <a:solidFill>
                  <a:schemeClr val="bg1"/>
                </a:solidFill>
                <a:latin typeface="Dosis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alexandre.amary@administration.gov.pf</a:t>
            </a:r>
            <a:endParaRPr lang="en-US" sz="1600" dirty="0">
              <a:solidFill>
                <a:schemeClr val="bg1"/>
              </a:solidFill>
              <a:latin typeface="Dosis"/>
              <a:cs typeface="Calibri"/>
            </a:endParaRPr>
          </a:p>
          <a:p>
            <a:pPr algn="ctr">
              <a:lnSpc>
                <a:spcPct val="90000"/>
              </a:lnSpc>
              <a:spcBef>
                <a:spcPts val="1800"/>
              </a:spcBef>
            </a:pPr>
            <a:endParaRPr lang="en-US" sz="1600" dirty="0">
              <a:solidFill>
                <a:schemeClr val="bg1"/>
              </a:solidFill>
              <a:latin typeface="Dosis"/>
              <a:cs typeface="Calibri"/>
            </a:endParaRPr>
          </a:p>
          <a:p>
            <a:pPr>
              <a:spcBef>
                <a:spcPts val="1800"/>
              </a:spcBef>
            </a:pPr>
            <a:endParaRPr lang="de-DE" sz="1600" dirty="0">
              <a:solidFill>
                <a:schemeClr val="bg1"/>
              </a:solidFill>
              <a:latin typeface="Dosis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137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2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0D9C8596-00BA-AA06-0083-7FB0ECF3E5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3869" y="-1"/>
            <a:ext cx="9458131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30" name="Freeform: Shape 24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F80627-1EB1-4C62-937D-A6A6FB74A7B0}"/>
              </a:ext>
            </a:extLst>
          </p:cNvPr>
          <p:cNvSpPr txBox="1"/>
          <p:nvPr/>
        </p:nvSpPr>
        <p:spPr>
          <a:xfrm>
            <a:off x="339290" y="2576457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osis" pitchFamily="2" charset="0"/>
              </a:rPr>
              <a:t>Population : 280 k</a:t>
            </a:r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osis" pitchFamily="2" charset="0"/>
              </a:rPr>
              <a:t>121 islands / 75 inhabited</a:t>
            </a:r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osis" pitchFamily="2" charset="0"/>
              </a:rPr>
              <a:t>Extent : 2.5 million km²   </a:t>
            </a:r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osis" pitchFamily="2" charset="0"/>
              </a:rPr>
              <a:t>Land surface : 4 000 km²</a:t>
            </a:r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osis" pitchFamily="2" charset="0"/>
              </a:rPr>
              <a:t>Exclusive Maritime Zone (EEZ) :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osis" pitchFamily="2" charset="0"/>
              </a:rPr>
              <a:t>4,8 million km²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Dosis" pitchFamily="2" charset="0"/>
              </a:rPr>
              <a:t>45 % of France EEZs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301CFCA-5A47-70A9-F87D-C1A35496B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30" y="216939"/>
            <a:ext cx="1806033" cy="1204022"/>
          </a:xfrm>
          <a:prstGeom prst="rect">
            <a:avLst/>
          </a:prstGeom>
        </p:spPr>
      </p:pic>
      <p:pic>
        <p:nvPicPr>
          <p:cNvPr id="17" name="Image 16" descr="Une image contenant accessoire">
            <a:extLst>
              <a:ext uri="{FF2B5EF4-FFF2-40B4-BE49-F238E27FC236}">
                <a16:creationId xmlns:a16="http://schemas.microsoft.com/office/drawing/2014/main" id="{034154F9-2D7D-46D3-F62B-2065EBAD15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345" y="-2"/>
            <a:ext cx="3383280" cy="3340237"/>
          </a:xfrm>
          <a:prstGeom prst="flowChartConnector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95021BF-C606-1AF3-A212-23B9E01602AE}"/>
              </a:ext>
            </a:extLst>
          </p:cNvPr>
          <p:cNvSpPr txBox="1"/>
          <p:nvPr/>
        </p:nvSpPr>
        <p:spPr>
          <a:xfrm>
            <a:off x="328891" y="1502173"/>
            <a:ext cx="27907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9983"/>
                </a:solidFill>
                <a:latin typeface="Dosis"/>
              </a:rPr>
              <a:t>French</a:t>
            </a:r>
            <a:r>
              <a:rPr lang="fr-FR" sz="2400" b="1" dirty="0">
                <a:latin typeface="Dosis" pitchFamily="2" charset="0"/>
              </a:rPr>
              <a:t> </a:t>
            </a:r>
            <a:r>
              <a:rPr lang="fr-FR" sz="2400" b="1" dirty="0" err="1">
                <a:solidFill>
                  <a:srgbClr val="009983"/>
                </a:solidFill>
                <a:latin typeface="Dosis"/>
              </a:rPr>
              <a:t>Polynesia</a:t>
            </a:r>
            <a:endParaRPr lang="fr-FR" sz="2400" b="1" dirty="0">
              <a:solidFill>
                <a:srgbClr val="009983"/>
              </a:solidFill>
              <a:latin typeface="Dosis"/>
            </a:endParaRPr>
          </a:p>
          <a:p>
            <a:r>
              <a:rPr lang="fr-FR" dirty="0" err="1">
                <a:latin typeface="Dosis" pitchFamily="2" charset="0"/>
              </a:rPr>
              <a:t>Geographical</a:t>
            </a:r>
            <a:r>
              <a:rPr lang="fr-FR" dirty="0">
                <a:latin typeface="Dosis" pitchFamily="2" charset="0"/>
              </a:rPr>
              <a:t> key figures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A99562E-6BB5-9038-9B96-14C33FD46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8" y="4835062"/>
            <a:ext cx="3030805" cy="2022937"/>
          </a:xfrm>
          <a:prstGeom prst="rect">
            <a:avLst/>
          </a:prstGeom>
        </p:spPr>
      </p:pic>
      <p:pic>
        <p:nvPicPr>
          <p:cNvPr id="4" name="Image 3" descr="Une image contenant texte, ciel nocturne&#10;&#10;Description générée automatiquement">
            <a:extLst>
              <a:ext uri="{FF2B5EF4-FFF2-40B4-BE49-F238E27FC236}">
                <a16:creationId xmlns:a16="http://schemas.microsoft.com/office/drawing/2014/main" id="{D2182A6A-27A4-8397-29F8-386A000A0A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9069" y="-24330"/>
            <a:ext cx="3383280" cy="338889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3698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AB7322-1621-E20F-CA8B-1A9702FCF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63" y="365125"/>
            <a:ext cx="11532637" cy="480131"/>
          </a:xfr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9983"/>
                </a:solidFill>
                <a:latin typeface="Dosis"/>
                <a:ea typeface="+mn-ea"/>
                <a:cs typeface="+mn-cs"/>
              </a:rPr>
              <a:t>Geospatial to meet the challenges of French Polynesia</a:t>
            </a:r>
            <a:endParaRPr lang="fr-FR" sz="2800" dirty="0">
              <a:solidFill>
                <a:srgbClr val="009983"/>
              </a:solidFill>
              <a:latin typeface="Dosis"/>
              <a:ea typeface="+mn-ea"/>
              <a:cs typeface="+mn-cs"/>
            </a:endParaRP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654D361E-2BA9-3064-9C7A-BE6464AAC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563" y="1108454"/>
            <a:ext cx="6247998" cy="204254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fr-FR" sz="2400" dirty="0">
                <a:latin typeface="Dosis" pitchFamily="2" charset="0"/>
              </a:rPr>
              <a:t>Essential Public </a:t>
            </a:r>
            <a:r>
              <a:rPr lang="fr-FR" sz="2400" dirty="0" err="1">
                <a:latin typeface="Dosis" pitchFamily="2" charset="0"/>
              </a:rPr>
              <a:t>Policies</a:t>
            </a:r>
            <a:r>
              <a:rPr lang="fr-FR" sz="2400" dirty="0">
                <a:latin typeface="Dosis" pitchFamily="2" charset="0"/>
              </a:rPr>
              <a:t> :</a:t>
            </a:r>
          </a:p>
          <a:p>
            <a:pPr lvl="1"/>
            <a:r>
              <a:rPr lang="fr-FR" dirty="0" err="1">
                <a:latin typeface="Dosis" pitchFamily="2" charset="0"/>
              </a:rPr>
              <a:t>Meet</a:t>
            </a:r>
            <a:r>
              <a:rPr lang="fr-FR" dirty="0">
                <a:latin typeface="Dosis" pitchFamily="2" charset="0"/>
              </a:rPr>
              <a:t> the vital </a:t>
            </a:r>
            <a:r>
              <a:rPr lang="fr-FR" dirty="0" err="1">
                <a:latin typeface="Dosis" pitchFamily="2" charset="0"/>
              </a:rPr>
              <a:t>needs</a:t>
            </a:r>
            <a:r>
              <a:rPr lang="fr-FR" dirty="0">
                <a:latin typeface="Dosis" pitchFamily="2" charset="0"/>
              </a:rPr>
              <a:t> of the population</a:t>
            </a:r>
          </a:p>
          <a:p>
            <a:pPr lvl="1"/>
            <a:r>
              <a:rPr lang="fr-FR" dirty="0" err="1">
                <a:latin typeface="Dosis" pitchFamily="2" charset="0"/>
              </a:rPr>
              <a:t>Protect</a:t>
            </a:r>
            <a:r>
              <a:rPr lang="fr-FR" dirty="0">
                <a:latin typeface="Dosis" pitchFamily="2" charset="0"/>
              </a:rPr>
              <a:t> ressources</a:t>
            </a:r>
          </a:p>
          <a:p>
            <a:pPr lvl="1"/>
            <a:r>
              <a:rPr lang="fr-FR" altLang="fr-FR" dirty="0" err="1">
                <a:latin typeface="Dosis" pitchFamily="2" charset="0"/>
              </a:rPr>
              <a:t>Adapt</a:t>
            </a:r>
            <a:r>
              <a:rPr lang="fr-FR" altLang="fr-FR" dirty="0">
                <a:latin typeface="Dosis" pitchFamily="2" charset="0"/>
              </a:rPr>
              <a:t> to </a:t>
            </a:r>
            <a:r>
              <a:rPr lang="fr-FR" altLang="fr-FR" dirty="0" err="1">
                <a:latin typeface="Dosis" pitchFamily="2" charset="0"/>
              </a:rPr>
              <a:t>climate</a:t>
            </a:r>
            <a:r>
              <a:rPr lang="fr-FR" altLang="fr-FR" dirty="0">
                <a:latin typeface="Dosis" pitchFamily="2" charset="0"/>
              </a:rPr>
              <a:t> change</a:t>
            </a:r>
          </a:p>
          <a:p>
            <a:r>
              <a:rPr lang="fr-FR" sz="2400" dirty="0">
                <a:latin typeface="Dosis" pitchFamily="2" charset="0"/>
              </a:rPr>
              <a:t>The </a:t>
            </a:r>
            <a:r>
              <a:rPr lang="fr-FR" sz="2400" dirty="0" err="1">
                <a:latin typeface="Dosis" pitchFamily="2" charset="0"/>
              </a:rPr>
              <a:t>opportunity</a:t>
            </a:r>
            <a:r>
              <a:rPr lang="fr-FR" sz="2400" dirty="0">
                <a:latin typeface="Dosis" pitchFamily="2" charset="0"/>
              </a:rPr>
              <a:t> and </a:t>
            </a:r>
            <a:r>
              <a:rPr lang="fr-FR" sz="2400" dirty="0" err="1">
                <a:latin typeface="Dosis" pitchFamily="2" charset="0"/>
              </a:rPr>
              <a:t>benefits</a:t>
            </a:r>
            <a:r>
              <a:rPr lang="fr-FR" sz="2400" dirty="0">
                <a:latin typeface="Dosis" pitchFamily="2" charset="0"/>
              </a:rPr>
              <a:t> of </a:t>
            </a:r>
            <a:r>
              <a:rPr lang="fr-FR" sz="2400" b="1" dirty="0" err="1">
                <a:latin typeface="Dosis" pitchFamily="2" charset="0"/>
              </a:rPr>
              <a:t>geospatial</a:t>
            </a:r>
            <a:r>
              <a:rPr lang="fr-FR" sz="2400" b="1" dirty="0">
                <a:latin typeface="Dosis" pitchFamily="2" charset="0"/>
              </a:rPr>
              <a:t> and location data </a:t>
            </a:r>
            <a:r>
              <a:rPr lang="fr-FR" sz="2400" dirty="0">
                <a:latin typeface="Dosis" pitchFamily="2" charset="0"/>
              </a:rPr>
              <a:t>are </a:t>
            </a:r>
            <a:r>
              <a:rPr lang="fr-FR" sz="2400" dirty="0" err="1">
                <a:latin typeface="Dosis" pitchFamily="2" charset="0"/>
              </a:rPr>
              <a:t>everywhere</a:t>
            </a:r>
            <a:endParaRPr lang="fr-FR" sz="2400" dirty="0">
              <a:latin typeface="Dosis" pitchFamily="2" charset="0"/>
            </a:endParaRPr>
          </a:p>
          <a:p>
            <a:endParaRPr lang="fr-FR" sz="2400" dirty="0">
              <a:latin typeface="Dosis" pitchFamily="2" charset="0"/>
            </a:endParaRP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C839F9DB-6159-473A-3C0F-2C6D557FD922}"/>
              </a:ext>
            </a:extLst>
          </p:cNvPr>
          <p:cNvGrpSpPr/>
          <p:nvPr/>
        </p:nvGrpSpPr>
        <p:grpSpPr>
          <a:xfrm>
            <a:off x="9486897" y="1384001"/>
            <a:ext cx="2521600" cy="1692438"/>
            <a:chOff x="9486897" y="1469937"/>
            <a:chExt cx="2521600" cy="1692438"/>
          </a:xfrm>
        </p:grpSpPr>
        <p:pic>
          <p:nvPicPr>
            <p:cNvPr id="4" name="Image 3" descr="Une image contenant herbe, extérieur, montagne, nature&#10;&#10;Description générée automatiquement">
              <a:extLst>
                <a:ext uri="{FF2B5EF4-FFF2-40B4-BE49-F238E27FC236}">
                  <a16:creationId xmlns:a16="http://schemas.microsoft.com/office/drawing/2014/main" id="{37269A5D-103C-8139-A602-1AC6BDB36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6899" y="1469937"/>
              <a:ext cx="2521598" cy="1681066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119DF47-984E-3C3D-C60B-1F024B054363}"/>
                </a:ext>
              </a:extLst>
            </p:cNvPr>
            <p:cNvSpPr txBox="1"/>
            <p:nvPr/>
          </p:nvSpPr>
          <p:spPr>
            <a:xfrm>
              <a:off x="9486897" y="2854598"/>
              <a:ext cx="2521597" cy="307777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err="1">
                  <a:latin typeface="Dosis" pitchFamily="2" charset="0"/>
                </a:rPr>
                <a:t>Drought</a:t>
              </a:r>
              <a:r>
                <a:rPr lang="fr-FR" sz="1400" b="1" dirty="0">
                  <a:latin typeface="Dosis" pitchFamily="2" charset="0"/>
                </a:rPr>
                <a:t>, Wild </a:t>
              </a:r>
              <a:r>
                <a:rPr lang="fr-FR" sz="1400" b="1" dirty="0" err="1">
                  <a:latin typeface="Dosis" pitchFamily="2" charset="0"/>
                </a:rPr>
                <a:t>Fires</a:t>
              </a:r>
              <a:endParaRPr lang="fr-FR" sz="1400" b="1" dirty="0">
                <a:latin typeface="Dosis" pitchFamily="2" charset="0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7EEE83CE-FC00-46D8-24EA-7289F7A6DA47}"/>
              </a:ext>
            </a:extLst>
          </p:cNvPr>
          <p:cNvGrpSpPr/>
          <p:nvPr/>
        </p:nvGrpSpPr>
        <p:grpSpPr>
          <a:xfrm>
            <a:off x="9486897" y="3217328"/>
            <a:ext cx="2521601" cy="1692741"/>
            <a:chOff x="9486897" y="3217328"/>
            <a:chExt cx="2521601" cy="1692741"/>
          </a:xfrm>
        </p:grpSpPr>
        <p:pic>
          <p:nvPicPr>
            <p:cNvPr id="3" name="Image 2" descr="Une image contenant extérieur, bâtiment, maison&#10;&#10;Description générée automatiquement">
              <a:extLst>
                <a:ext uri="{FF2B5EF4-FFF2-40B4-BE49-F238E27FC236}">
                  <a16:creationId xmlns:a16="http://schemas.microsoft.com/office/drawing/2014/main" id="{B03ED97E-1FE3-2F2C-64A2-69CAA70E2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6899" y="3217328"/>
              <a:ext cx="2521599" cy="1692741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E118D36-D684-97FD-CC4A-E085813BBE12}"/>
                </a:ext>
              </a:extLst>
            </p:cNvPr>
            <p:cNvSpPr txBox="1"/>
            <p:nvPr/>
          </p:nvSpPr>
          <p:spPr>
            <a:xfrm>
              <a:off x="9486897" y="4602292"/>
              <a:ext cx="2521597" cy="307777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latin typeface="Dosis" pitchFamily="2" charset="0"/>
                </a:rPr>
                <a:t>Marine submersion</a:t>
              </a: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9D9A70A5-D172-1CA2-88AC-41ACACD7B848}"/>
              </a:ext>
            </a:extLst>
          </p:cNvPr>
          <p:cNvGrpSpPr/>
          <p:nvPr/>
        </p:nvGrpSpPr>
        <p:grpSpPr>
          <a:xfrm>
            <a:off x="9486897" y="5019974"/>
            <a:ext cx="2521600" cy="1682700"/>
            <a:chOff x="9486897" y="5019974"/>
            <a:chExt cx="2521600" cy="1682700"/>
          </a:xfrm>
        </p:grpSpPr>
        <p:pic>
          <p:nvPicPr>
            <p:cNvPr id="7" name="Image 6" descr="Une image contenant récif, nature, corail, fond marin&#10;&#10;Description générée automatiquement">
              <a:extLst>
                <a:ext uri="{FF2B5EF4-FFF2-40B4-BE49-F238E27FC236}">
                  <a16:creationId xmlns:a16="http://schemas.microsoft.com/office/drawing/2014/main" id="{F6CE43A4-24E0-D3B0-E422-C7D736922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6900" y="5019974"/>
              <a:ext cx="2521597" cy="1681065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6CCABA4-4BA5-665E-0DF3-F5B21642E3BE}"/>
                </a:ext>
              </a:extLst>
            </p:cNvPr>
            <p:cNvSpPr txBox="1"/>
            <p:nvPr/>
          </p:nvSpPr>
          <p:spPr>
            <a:xfrm>
              <a:off x="9486897" y="6394897"/>
              <a:ext cx="2521597" cy="307777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latin typeface="Dosis" pitchFamily="2" charset="0"/>
                </a:rPr>
                <a:t>Coral </a:t>
              </a:r>
              <a:r>
                <a:rPr lang="fr-FR" sz="1400" b="1" dirty="0" err="1">
                  <a:latin typeface="Dosis" pitchFamily="2" charset="0"/>
                </a:rPr>
                <a:t>bleaching</a:t>
              </a:r>
              <a:endParaRPr lang="fr-FR" sz="1400" b="1" dirty="0">
                <a:latin typeface="Dosis" pitchFamily="2" charset="0"/>
              </a:endParaRP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F2A8D6BE-608E-99B1-DEBB-DC221D835D19}"/>
              </a:ext>
            </a:extLst>
          </p:cNvPr>
          <p:cNvGrpSpPr/>
          <p:nvPr/>
        </p:nvGrpSpPr>
        <p:grpSpPr>
          <a:xfrm>
            <a:off x="6412957" y="4987390"/>
            <a:ext cx="2521604" cy="1681067"/>
            <a:chOff x="6832589" y="5062955"/>
            <a:chExt cx="2521604" cy="1681067"/>
          </a:xfrm>
        </p:grpSpPr>
        <p:pic>
          <p:nvPicPr>
            <p:cNvPr id="15" name="Image 14" descr="Une image contenant plane, plancher, avion, aéronef&#10;&#10;Description générée automatiquement">
              <a:extLst>
                <a:ext uri="{FF2B5EF4-FFF2-40B4-BE49-F238E27FC236}">
                  <a16:creationId xmlns:a16="http://schemas.microsoft.com/office/drawing/2014/main" id="{0125ED2D-3AFC-99F5-B344-306FB4EBC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2593" y="5062955"/>
              <a:ext cx="2521600" cy="1681067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EE61FFF-45BB-ADB5-CBA0-1D99FDD3EA6A}"/>
                </a:ext>
              </a:extLst>
            </p:cNvPr>
            <p:cNvSpPr txBox="1"/>
            <p:nvPr/>
          </p:nvSpPr>
          <p:spPr>
            <a:xfrm>
              <a:off x="6832589" y="6436245"/>
              <a:ext cx="2521597" cy="307777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latin typeface="Dosis" pitchFamily="2" charset="0"/>
                </a:rPr>
                <a:t>Public </a:t>
              </a:r>
              <a:r>
                <a:rPr lang="fr-FR" sz="1400" b="1" dirty="0" err="1">
                  <a:latin typeface="Dosis" pitchFamily="2" charset="0"/>
                </a:rPr>
                <a:t>Health</a:t>
              </a:r>
              <a:endParaRPr lang="fr-FR" sz="1400" b="1" dirty="0">
                <a:latin typeface="Dosis" pitchFamily="2" charset="0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D775F009-6B8F-4549-DD90-D2311203F891}"/>
              </a:ext>
            </a:extLst>
          </p:cNvPr>
          <p:cNvGrpSpPr/>
          <p:nvPr/>
        </p:nvGrpSpPr>
        <p:grpSpPr>
          <a:xfrm>
            <a:off x="6400800" y="3177643"/>
            <a:ext cx="2533754" cy="1584028"/>
            <a:chOff x="6832589" y="3260311"/>
            <a:chExt cx="2533754" cy="1584028"/>
          </a:xfrm>
        </p:grpSpPr>
        <p:pic>
          <p:nvPicPr>
            <p:cNvPr id="19" name="Image 18" descr="Une image contenant arbre, herbe, extérieur, terrain&#10;&#10;Description générée automatiquement">
              <a:extLst>
                <a:ext uri="{FF2B5EF4-FFF2-40B4-BE49-F238E27FC236}">
                  <a16:creationId xmlns:a16="http://schemas.microsoft.com/office/drawing/2014/main" id="{919FF556-2BF4-8DDF-1CE2-39EA319D9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2589" y="3260311"/>
              <a:ext cx="2533752" cy="1584028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EBA4BC2B-EBFE-52F3-01ED-A5B3F230BDB3}"/>
                </a:ext>
              </a:extLst>
            </p:cNvPr>
            <p:cNvSpPr txBox="1"/>
            <p:nvPr/>
          </p:nvSpPr>
          <p:spPr>
            <a:xfrm>
              <a:off x="6844746" y="4536562"/>
              <a:ext cx="2521597" cy="307777"/>
            </a:xfrm>
            <a:prstGeom prst="rect">
              <a:avLst/>
            </a:prstGeom>
            <a:solidFill>
              <a:srgbClr val="92D05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latin typeface="Dosis" pitchFamily="2" charset="0"/>
                </a:rPr>
                <a:t>Agriculture, self-</a:t>
              </a:r>
              <a:r>
                <a:rPr lang="fr-FR" sz="1400" b="1" dirty="0" err="1">
                  <a:latin typeface="Dosis" pitchFamily="2" charset="0"/>
                </a:rPr>
                <a:t>sufficiency</a:t>
              </a:r>
              <a:endParaRPr lang="fr-FR" sz="1400" b="1" dirty="0">
                <a:latin typeface="Dosis" pitchFamily="2" charset="0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EA24FB92-5B41-C8B5-CAAF-AF09763ABF9C}"/>
              </a:ext>
            </a:extLst>
          </p:cNvPr>
          <p:cNvGrpSpPr/>
          <p:nvPr/>
        </p:nvGrpSpPr>
        <p:grpSpPr>
          <a:xfrm>
            <a:off x="6400800" y="1326601"/>
            <a:ext cx="2521600" cy="1681885"/>
            <a:chOff x="6832585" y="1469118"/>
            <a:chExt cx="2521600" cy="1681885"/>
          </a:xfrm>
        </p:grpSpPr>
        <p:pic>
          <p:nvPicPr>
            <p:cNvPr id="22" name="Image 21" descr="Une image contenant eau, extérieur, bateau, nature&#10;&#10;Description générée automatiquement">
              <a:extLst>
                <a:ext uri="{FF2B5EF4-FFF2-40B4-BE49-F238E27FC236}">
                  <a16:creationId xmlns:a16="http://schemas.microsoft.com/office/drawing/2014/main" id="{2DE58FA0-51B9-D771-6BF1-C52EB6952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2588" y="1469118"/>
              <a:ext cx="2521597" cy="1681885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087D51DC-82E4-814A-1894-C14077265193}"/>
                </a:ext>
              </a:extLst>
            </p:cNvPr>
            <p:cNvSpPr txBox="1"/>
            <p:nvPr/>
          </p:nvSpPr>
          <p:spPr>
            <a:xfrm>
              <a:off x="6832585" y="2843226"/>
              <a:ext cx="2521597" cy="307777"/>
            </a:xfrm>
            <a:prstGeom prst="rect">
              <a:avLst/>
            </a:prstGeom>
            <a:solidFill>
              <a:schemeClr val="bg2">
                <a:lumMod val="50000"/>
                <a:alpha val="50196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latin typeface="Dosis" pitchFamily="2" charset="0"/>
                </a:rPr>
                <a:t>Infrastructure and Transport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801D0C3D-9C19-5DA4-C3D0-72B89E4CD140}"/>
              </a:ext>
            </a:extLst>
          </p:cNvPr>
          <p:cNvGrpSpPr/>
          <p:nvPr/>
        </p:nvGrpSpPr>
        <p:grpSpPr>
          <a:xfrm>
            <a:off x="705964" y="5054898"/>
            <a:ext cx="2447091" cy="1646141"/>
            <a:chOff x="4167962" y="5062955"/>
            <a:chExt cx="2447091" cy="1646141"/>
          </a:xfrm>
        </p:grpSpPr>
        <p:pic>
          <p:nvPicPr>
            <p:cNvPr id="25" name="Image 24" descr="Une image contenant extérieur, montagne, nature, villégiature&#10;&#10;Description générée automatiquement">
              <a:extLst>
                <a:ext uri="{FF2B5EF4-FFF2-40B4-BE49-F238E27FC236}">
                  <a16:creationId xmlns:a16="http://schemas.microsoft.com/office/drawing/2014/main" id="{1CD89B6E-DDFA-8EA5-3AB2-68F91FDE3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667"/>
            <a:stretch/>
          </p:blipFill>
          <p:spPr>
            <a:xfrm>
              <a:off x="4167962" y="5062955"/>
              <a:ext cx="2447091" cy="1638086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F4FAE9C1-E47C-73CB-1AD5-02E96434A222}"/>
                </a:ext>
              </a:extLst>
            </p:cNvPr>
            <p:cNvSpPr txBox="1"/>
            <p:nvPr/>
          </p:nvSpPr>
          <p:spPr>
            <a:xfrm>
              <a:off x="4173117" y="6401319"/>
              <a:ext cx="2398290" cy="307777"/>
            </a:xfrm>
            <a:prstGeom prst="rect">
              <a:avLst/>
            </a:prstGeom>
            <a:solidFill>
              <a:schemeClr val="accent2">
                <a:lumMod val="75000"/>
                <a:alpha val="50196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err="1">
                  <a:latin typeface="Dosis" pitchFamily="2" charset="0"/>
                </a:rPr>
                <a:t>Housing</a:t>
              </a:r>
              <a:r>
                <a:rPr lang="fr-FR" sz="1400" b="1" dirty="0">
                  <a:latin typeface="Dosis" pitchFamily="2" charset="0"/>
                </a:rPr>
                <a:t> - Land planning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2D5121DD-EFE4-B4B5-D0C8-5383718E9018}"/>
              </a:ext>
            </a:extLst>
          </p:cNvPr>
          <p:cNvGrpSpPr/>
          <p:nvPr/>
        </p:nvGrpSpPr>
        <p:grpSpPr>
          <a:xfrm>
            <a:off x="3370376" y="5070764"/>
            <a:ext cx="2801824" cy="1630275"/>
            <a:chOff x="1162174" y="5281224"/>
            <a:chExt cx="2724042" cy="1532270"/>
          </a:xfrm>
        </p:grpSpPr>
        <p:pic>
          <p:nvPicPr>
            <p:cNvPr id="28" name="Image 27" descr="Une image contenant extérieur, ciel, personne, cellule photovoltaïque&#10;&#10;Description générée automatiquement">
              <a:extLst>
                <a:ext uri="{FF2B5EF4-FFF2-40B4-BE49-F238E27FC236}">
                  <a16:creationId xmlns:a16="http://schemas.microsoft.com/office/drawing/2014/main" id="{573263D6-EC28-6ADB-956B-01AC4A20F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181" y="5281224"/>
              <a:ext cx="2724035" cy="1532270"/>
            </a:xfrm>
            <a:prstGeom prst="rect">
              <a:avLst/>
            </a:prstGeom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9F83EE65-494B-A75A-4C86-069A0302CE68}"/>
                </a:ext>
              </a:extLst>
            </p:cNvPr>
            <p:cNvSpPr txBox="1"/>
            <p:nvPr/>
          </p:nvSpPr>
          <p:spPr>
            <a:xfrm>
              <a:off x="1162174" y="6505717"/>
              <a:ext cx="2724041" cy="307777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latin typeface="Dosis" pitchFamily="2" charset="0"/>
                </a:rPr>
                <a:t>Energy Transition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17FB4B2-0261-E88D-03DF-9891642169A7}"/>
              </a:ext>
            </a:extLst>
          </p:cNvPr>
          <p:cNvGrpSpPr/>
          <p:nvPr/>
        </p:nvGrpSpPr>
        <p:grpSpPr>
          <a:xfrm>
            <a:off x="705964" y="3262737"/>
            <a:ext cx="4430678" cy="1663742"/>
            <a:chOff x="2184378" y="2327035"/>
            <a:chExt cx="4430678" cy="1663742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3BE19F1A-90C3-506A-DF6D-CC7E0510D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84378" y="2327035"/>
              <a:ext cx="4430678" cy="1640251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978EFA29-AA20-9392-1C92-BCAAFC2B6EB0}"/>
                </a:ext>
              </a:extLst>
            </p:cNvPr>
            <p:cNvSpPr txBox="1"/>
            <p:nvPr/>
          </p:nvSpPr>
          <p:spPr>
            <a:xfrm>
              <a:off x="2184378" y="3683000"/>
              <a:ext cx="4430678" cy="307777"/>
            </a:xfrm>
            <a:prstGeom prst="rect">
              <a:avLst/>
            </a:prstGeom>
            <a:solidFill>
              <a:srgbClr val="0070C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latin typeface="Dosis" pitchFamily="2" charset="0"/>
                </a:rPr>
                <a:t>Maritime Ressources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118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43086D50-D9E9-D7C3-9737-E9552AC073FF}"/>
              </a:ext>
            </a:extLst>
          </p:cNvPr>
          <p:cNvSpPr txBox="1">
            <a:spLocks/>
          </p:cNvSpPr>
          <p:nvPr/>
        </p:nvSpPr>
        <p:spPr>
          <a:xfrm>
            <a:off x="4400342" y="2348382"/>
            <a:ext cx="7565865" cy="4144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latin typeface="Dosis" pitchFamily="2" charset="0"/>
              </a:rPr>
              <a:t>Setting up a </a:t>
            </a:r>
            <a:r>
              <a:rPr lang="fr-FR" sz="2400" dirty="0" err="1">
                <a:latin typeface="Dosis" pitchFamily="2" charset="0"/>
              </a:rPr>
              <a:t>governance</a:t>
            </a:r>
            <a:r>
              <a:rPr lang="fr-FR" sz="2400" dirty="0">
                <a:latin typeface="Dosis" pitchFamily="2" charset="0"/>
              </a:rPr>
              <a:t> :</a:t>
            </a:r>
          </a:p>
          <a:p>
            <a:pPr lvl="1"/>
            <a:r>
              <a:rPr lang="fr-FR" sz="2000" dirty="0" err="1">
                <a:latin typeface="Dosis" pitchFamily="2" charset="0"/>
              </a:rPr>
              <a:t>Getting</a:t>
            </a:r>
            <a:r>
              <a:rPr lang="fr-FR" sz="2000" dirty="0">
                <a:latin typeface="Dosis" pitchFamily="2" charset="0"/>
              </a:rPr>
              <a:t> support </a:t>
            </a:r>
            <a:r>
              <a:rPr lang="fr-FR" sz="2000" dirty="0" err="1">
                <a:latin typeface="Dosis" pitchFamily="2" charset="0"/>
              </a:rPr>
              <a:t>from</a:t>
            </a:r>
            <a:r>
              <a:rPr lang="fr-FR" sz="2000" dirty="0">
                <a:latin typeface="Dosis" pitchFamily="2" charset="0"/>
              </a:rPr>
              <a:t> </a:t>
            </a:r>
            <a:r>
              <a:rPr lang="fr-FR" sz="2000" dirty="0" err="1">
                <a:latin typeface="Dosis" pitchFamily="2" charset="0"/>
              </a:rPr>
              <a:t>decision</a:t>
            </a:r>
            <a:r>
              <a:rPr lang="fr-FR" sz="2000" dirty="0">
                <a:latin typeface="Dosis" pitchFamily="2" charset="0"/>
              </a:rPr>
              <a:t> </a:t>
            </a:r>
            <a:r>
              <a:rPr lang="fr-FR" sz="2000" dirty="0" err="1">
                <a:latin typeface="Dosis" pitchFamily="2" charset="0"/>
              </a:rPr>
              <a:t>makers</a:t>
            </a:r>
            <a:r>
              <a:rPr lang="fr-FR" sz="2000" dirty="0">
                <a:latin typeface="Dosis" pitchFamily="2" charset="0"/>
              </a:rPr>
              <a:t> </a:t>
            </a:r>
          </a:p>
          <a:p>
            <a:pPr lvl="1"/>
            <a:r>
              <a:rPr lang="fr-FR" sz="2000" dirty="0">
                <a:latin typeface="Dosis" pitchFamily="2" charset="0"/>
              </a:rPr>
              <a:t>Stakeholders </a:t>
            </a:r>
            <a:r>
              <a:rPr lang="fr-FR" sz="2000" dirty="0" err="1">
                <a:latin typeface="Dosis" pitchFamily="2" charset="0"/>
              </a:rPr>
              <a:t>Comitee</a:t>
            </a:r>
            <a:r>
              <a:rPr lang="fr-FR" sz="2000" dirty="0">
                <a:latin typeface="Dosis" pitchFamily="2" charset="0"/>
              </a:rPr>
              <a:t> (CIG)</a:t>
            </a:r>
          </a:p>
          <a:p>
            <a:pPr lvl="1"/>
            <a:r>
              <a:rPr lang="fr-FR" sz="2000" dirty="0" err="1">
                <a:latin typeface="Dosis" pitchFamily="2" charset="0"/>
              </a:rPr>
              <a:t>Working</a:t>
            </a:r>
            <a:r>
              <a:rPr lang="fr-FR" sz="2000" dirty="0">
                <a:latin typeface="Dosis" pitchFamily="2" charset="0"/>
              </a:rPr>
              <a:t> groups (</a:t>
            </a:r>
            <a:r>
              <a:rPr lang="fr-FR" sz="2000" dirty="0" err="1">
                <a:latin typeface="Dosis" pitchFamily="2" charset="0"/>
              </a:rPr>
              <a:t>actors</a:t>
            </a:r>
            <a:r>
              <a:rPr lang="fr-FR" sz="2000" dirty="0">
                <a:latin typeface="Dosis" pitchFamily="2" charset="0"/>
              </a:rPr>
              <a:t> of the </a:t>
            </a:r>
            <a:r>
              <a:rPr lang="fr-FR" sz="2000" dirty="0" err="1">
                <a:latin typeface="Dosis" pitchFamily="2" charset="0"/>
              </a:rPr>
              <a:t>geospatial</a:t>
            </a:r>
            <a:r>
              <a:rPr lang="fr-FR" sz="2000" dirty="0">
                <a:latin typeface="Dosis" pitchFamily="2" charset="0"/>
              </a:rPr>
              <a:t> information )</a:t>
            </a:r>
          </a:p>
          <a:p>
            <a:r>
              <a:rPr lang="fr-FR" sz="2400" dirty="0" err="1">
                <a:latin typeface="Dosis" pitchFamily="2" charset="0"/>
              </a:rPr>
              <a:t>Build</a:t>
            </a:r>
            <a:r>
              <a:rPr lang="fr-FR" sz="2400" dirty="0">
                <a:latin typeface="Dosis" pitchFamily="2" charset="0"/>
              </a:rPr>
              <a:t> a </a:t>
            </a:r>
            <a:r>
              <a:rPr lang="fr-FR" sz="2400" dirty="0" err="1">
                <a:latin typeface="Dosis" pitchFamily="2" charset="0"/>
              </a:rPr>
              <a:t>geospatial</a:t>
            </a:r>
            <a:r>
              <a:rPr lang="fr-FR" sz="2400" dirty="0">
                <a:latin typeface="Dosis" pitchFamily="2" charset="0"/>
              </a:rPr>
              <a:t> </a:t>
            </a:r>
            <a:r>
              <a:rPr lang="fr-FR" sz="2400" dirty="0" err="1">
                <a:latin typeface="Dosis" pitchFamily="2" charset="0"/>
              </a:rPr>
              <a:t>capacity</a:t>
            </a:r>
            <a:r>
              <a:rPr lang="fr-FR" sz="2400" dirty="0">
                <a:latin typeface="Dosis" pitchFamily="2" charset="0"/>
              </a:rPr>
              <a:t> :</a:t>
            </a:r>
          </a:p>
          <a:p>
            <a:pPr lvl="1"/>
            <a:r>
              <a:rPr lang="fr-FR" sz="2000" dirty="0">
                <a:latin typeface="Dosis" pitchFamily="2" charset="0"/>
              </a:rPr>
              <a:t>Promote and </a:t>
            </a:r>
            <a:r>
              <a:rPr lang="fr-FR" sz="2000" dirty="0" err="1">
                <a:latin typeface="Dosis" pitchFamily="2" charset="0"/>
              </a:rPr>
              <a:t>secure</a:t>
            </a:r>
            <a:r>
              <a:rPr lang="fr-FR" sz="2000" dirty="0">
                <a:latin typeface="Dosis" pitchFamily="2" charset="0"/>
              </a:rPr>
              <a:t> the use of location data</a:t>
            </a:r>
          </a:p>
          <a:p>
            <a:pPr lvl="1"/>
            <a:r>
              <a:rPr lang="fr-FR" sz="2000" dirty="0" err="1">
                <a:latin typeface="Dosis" pitchFamily="2" charset="0"/>
              </a:rPr>
              <a:t>Improve</a:t>
            </a:r>
            <a:r>
              <a:rPr lang="fr-FR" sz="2000" dirty="0">
                <a:latin typeface="Dosis" pitchFamily="2" charset="0"/>
              </a:rPr>
              <a:t> </a:t>
            </a:r>
            <a:r>
              <a:rPr lang="fr-FR" sz="2000" dirty="0" err="1">
                <a:latin typeface="Dosis" pitchFamily="2" charset="0"/>
              </a:rPr>
              <a:t>access</a:t>
            </a:r>
            <a:r>
              <a:rPr lang="fr-FR" sz="2000" dirty="0">
                <a:latin typeface="Dosis" pitchFamily="2" charset="0"/>
              </a:rPr>
              <a:t> to </a:t>
            </a:r>
            <a:r>
              <a:rPr lang="fr-FR" sz="2000" dirty="0" err="1">
                <a:latin typeface="Dosis" pitchFamily="2" charset="0"/>
              </a:rPr>
              <a:t>better</a:t>
            </a:r>
            <a:r>
              <a:rPr lang="fr-FR" sz="2000" dirty="0">
                <a:latin typeface="Dosis" pitchFamily="2" charset="0"/>
              </a:rPr>
              <a:t> location data</a:t>
            </a:r>
          </a:p>
          <a:p>
            <a:pPr lvl="1"/>
            <a:r>
              <a:rPr lang="fr-FR" sz="2000" dirty="0" err="1">
                <a:latin typeface="Dosis" pitchFamily="2" charset="0"/>
              </a:rPr>
              <a:t>Enhance</a:t>
            </a:r>
            <a:r>
              <a:rPr lang="fr-FR" sz="2000" dirty="0">
                <a:latin typeface="Dosis" pitchFamily="2" charset="0"/>
              </a:rPr>
              <a:t> </a:t>
            </a:r>
            <a:r>
              <a:rPr lang="fr-FR" sz="2000" dirty="0" err="1">
                <a:latin typeface="Dosis" pitchFamily="2" charset="0"/>
              </a:rPr>
              <a:t>capabilities</a:t>
            </a:r>
            <a:r>
              <a:rPr lang="fr-FR" sz="2000" dirty="0">
                <a:latin typeface="Dosis" pitchFamily="2" charset="0"/>
              </a:rPr>
              <a:t>, </a:t>
            </a:r>
            <a:r>
              <a:rPr lang="fr-FR" sz="2000" dirty="0" err="1">
                <a:latin typeface="Dosis" pitchFamily="2" charset="0"/>
              </a:rPr>
              <a:t>skills</a:t>
            </a:r>
            <a:r>
              <a:rPr lang="fr-FR" sz="2000" dirty="0">
                <a:latin typeface="Dosis" pitchFamily="2" charset="0"/>
              </a:rPr>
              <a:t> and </a:t>
            </a:r>
            <a:r>
              <a:rPr lang="fr-FR" sz="2000" dirty="0" err="1">
                <a:latin typeface="Dosis" pitchFamily="2" charset="0"/>
              </a:rPr>
              <a:t>awareness</a:t>
            </a:r>
            <a:endParaRPr lang="fr-FR" sz="2000" dirty="0">
              <a:latin typeface="Dosis" pitchFamily="2" charset="0"/>
            </a:endParaRPr>
          </a:p>
          <a:p>
            <a:pPr lvl="1"/>
            <a:r>
              <a:rPr lang="fr-FR" sz="2000" dirty="0">
                <a:latin typeface="Dosis" pitchFamily="2" charset="0"/>
              </a:rPr>
              <a:t>Enable innovation</a:t>
            </a:r>
            <a:endParaRPr lang="fr-FR" dirty="0">
              <a:latin typeface="Dosis" pitchFamily="2" charset="0"/>
            </a:endParaRPr>
          </a:p>
          <a:p>
            <a:r>
              <a:rPr lang="fr-FR" sz="2400" dirty="0" err="1">
                <a:latin typeface="Dosis" pitchFamily="2" charset="0"/>
              </a:rPr>
              <a:t>Develop</a:t>
            </a:r>
            <a:r>
              <a:rPr lang="fr-FR" sz="2400" dirty="0">
                <a:latin typeface="Dosis" pitchFamily="2" charset="0"/>
              </a:rPr>
              <a:t> an active </a:t>
            </a:r>
            <a:r>
              <a:rPr lang="fr-FR" sz="2400" dirty="0" err="1">
                <a:latin typeface="Dosis" pitchFamily="2" charset="0"/>
              </a:rPr>
              <a:t>geospatial</a:t>
            </a:r>
            <a:r>
              <a:rPr lang="fr-FR" sz="2400" dirty="0">
                <a:latin typeface="Dosis" pitchFamily="2" charset="0"/>
              </a:rPr>
              <a:t> </a:t>
            </a:r>
            <a:r>
              <a:rPr lang="fr-FR" sz="2400" dirty="0" err="1">
                <a:latin typeface="Dosis" pitchFamily="2" charset="0"/>
              </a:rPr>
              <a:t>community</a:t>
            </a:r>
            <a:endParaRPr lang="fr-FR" sz="2400" dirty="0">
              <a:latin typeface="Dosis" pitchFamily="2" charset="0"/>
            </a:endParaRPr>
          </a:p>
          <a:p>
            <a:pPr lvl="1"/>
            <a:r>
              <a:rPr lang="fr-FR" sz="2000" dirty="0" err="1">
                <a:latin typeface="Dosis" pitchFamily="2" charset="0"/>
              </a:rPr>
              <a:t>Communicate</a:t>
            </a:r>
            <a:r>
              <a:rPr lang="fr-FR" sz="2000" dirty="0">
                <a:latin typeface="Dosis" pitchFamily="2" charset="0"/>
              </a:rPr>
              <a:t>, </a:t>
            </a:r>
            <a:r>
              <a:rPr lang="fr-FR" sz="2000" dirty="0" err="1">
                <a:latin typeface="Dosis" pitchFamily="2" charset="0"/>
              </a:rPr>
              <a:t>Learn</a:t>
            </a:r>
            <a:r>
              <a:rPr lang="fr-FR" sz="2000" dirty="0">
                <a:latin typeface="Dosis" pitchFamily="2" charset="0"/>
              </a:rPr>
              <a:t>, Share, </a:t>
            </a:r>
            <a:r>
              <a:rPr lang="fr-FR" sz="2000" dirty="0" err="1">
                <a:latin typeface="Dosis" pitchFamily="2" charset="0"/>
              </a:rPr>
              <a:t>Experiment</a:t>
            </a:r>
            <a:endParaRPr lang="en-US" sz="2000" dirty="0">
              <a:latin typeface="Dosis" pitchFamily="2" charset="0"/>
            </a:endParaRPr>
          </a:p>
          <a:p>
            <a:pPr lvl="1"/>
            <a:endParaRPr lang="fr-FR" dirty="0">
              <a:latin typeface="Dosis" pitchFamily="2" charset="0"/>
            </a:endParaRPr>
          </a:p>
          <a:p>
            <a:endParaRPr lang="fr-FR" sz="2400" dirty="0">
              <a:latin typeface="Dosis" pitchFamily="2" charset="0"/>
            </a:endParaRPr>
          </a:p>
          <a:p>
            <a:endParaRPr lang="fr-FR" sz="2400" dirty="0">
              <a:latin typeface="Dosis" pitchFamily="2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AB7322-1621-E20F-CA8B-1A9702FCF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63" y="365125"/>
            <a:ext cx="11653935" cy="480131"/>
          </a:xfr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9983"/>
                </a:solidFill>
                <a:latin typeface="Dosis"/>
                <a:ea typeface="+mn-ea"/>
                <a:cs typeface="+mn-cs"/>
              </a:rPr>
              <a:t>Unlocking location data : the geospatial strategy for French Polynesia</a:t>
            </a:r>
            <a:endParaRPr lang="fr-FR" sz="2800" dirty="0">
              <a:solidFill>
                <a:srgbClr val="009983"/>
              </a:solidFill>
              <a:latin typeface="Dosis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4ED5697-BC3C-85AD-B4FD-B3C00957F454}"/>
              </a:ext>
            </a:extLst>
          </p:cNvPr>
          <p:cNvSpPr txBox="1"/>
          <p:nvPr/>
        </p:nvSpPr>
        <p:spPr>
          <a:xfrm>
            <a:off x="5719082" y="3557169"/>
            <a:ext cx="4297971" cy="627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fr-FR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latin typeface="Arial Unicode MS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Arial Unicode M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51BF08-7E6F-5EFF-74F2-C80A588F8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478" y="1187006"/>
            <a:ext cx="7565865" cy="116137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r-FR" sz="2400" dirty="0" err="1">
                <a:latin typeface="Dosis" pitchFamily="2" charset="0"/>
              </a:rPr>
              <a:t>Awareness</a:t>
            </a:r>
            <a:r>
              <a:rPr lang="fr-FR" sz="2400" dirty="0">
                <a:latin typeface="Dosis" pitchFamily="2" charset="0"/>
              </a:rPr>
              <a:t> : </a:t>
            </a:r>
          </a:p>
          <a:p>
            <a:pPr lvl="1"/>
            <a:r>
              <a:rPr lang="fr-FR" sz="2000" dirty="0" err="1">
                <a:latin typeface="Dosis" pitchFamily="2" charset="0"/>
              </a:rPr>
              <a:t>Needs</a:t>
            </a:r>
            <a:r>
              <a:rPr lang="fr-FR" sz="2000" dirty="0">
                <a:latin typeface="Dosis" pitchFamily="2" charset="0"/>
              </a:rPr>
              <a:t> and </a:t>
            </a:r>
            <a:r>
              <a:rPr lang="fr-FR" sz="2000" dirty="0" err="1">
                <a:latin typeface="Dosis" pitchFamily="2" charset="0"/>
              </a:rPr>
              <a:t>benefits</a:t>
            </a:r>
            <a:r>
              <a:rPr lang="fr-FR" sz="2000" dirty="0">
                <a:latin typeface="Dosis" pitchFamily="2" charset="0"/>
              </a:rPr>
              <a:t> of </a:t>
            </a:r>
            <a:r>
              <a:rPr lang="fr-FR" sz="2000" dirty="0" err="1">
                <a:latin typeface="Dosis" pitchFamily="2" charset="0"/>
              </a:rPr>
              <a:t>Geographical</a:t>
            </a:r>
            <a:r>
              <a:rPr lang="fr-FR" sz="2000" dirty="0">
                <a:latin typeface="Dosis" pitchFamily="2" charset="0"/>
              </a:rPr>
              <a:t> Information </a:t>
            </a:r>
            <a:r>
              <a:rPr lang="fr-FR" sz="2000" dirty="0" err="1">
                <a:latin typeface="Dosis" pitchFamily="2" charset="0"/>
              </a:rPr>
              <a:t>Systems</a:t>
            </a:r>
            <a:endParaRPr lang="fr-FR" sz="2000" dirty="0">
              <a:latin typeface="Dosis" pitchFamily="2" charset="0"/>
            </a:endParaRPr>
          </a:p>
          <a:p>
            <a:pPr lvl="1"/>
            <a:r>
              <a:rPr lang="en-US" sz="2000" dirty="0">
                <a:latin typeface="Dosis" pitchFamily="2" charset="0"/>
              </a:rPr>
              <a:t>Geomatics to leverage geography in coordination with IT</a:t>
            </a:r>
          </a:p>
          <a:p>
            <a:pPr marL="457200" lvl="1" indent="0">
              <a:buNone/>
            </a:pPr>
            <a:endParaRPr lang="fr-FR" dirty="0">
              <a:latin typeface="Dosis" pitchFamily="2" charset="0"/>
            </a:endParaRPr>
          </a:p>
          <a:p>
            <a:endParaRPr lang="fr-FR" sz="2400" dirty="0">
              <a:latin typeface="Dosis" pitchFamily="2" charset="0"/>
            </a:endParaRPr>
          </a:p>
          <a:p>
            <a:endParaRPr lang="fr-FR" sz="2400" dirty="0"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E9435B5-E99C-423F-A02E-AB3305546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3" y="2885302"/>
            <a:ext cx="1519117" cy="176286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67D2683-4096-22ED-B632-C918B3268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8" y="1154834"/>
            <a:ext cx="1405824" cy="19227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C17DD3E-85E3-3A32-E741-E18D61C99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82" y="4780538"/>
            <a:ext cx="1632410" cy="114921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403B63C-9436-873C-DA3A-4EE4EA3C78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072" y="2641274"/>
            <a:ext cx="1305504" cy="179154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0DB1427-88AF-08B2-34B7-F9E39DE900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692" y="4539849"/>
            <a:ext cx="1405823" cy="1953026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D730078E-A5FB-28F2-8F05-838B8328631F}"/>
              </a:ext>
            </a:extLst>
          </p:cNvPr>
          <p:cNvSpPr/>
          <p:nvPr/>
        </p:nvSpPr>
        <p:spPr>
          <a:xfrm>
            <a:off x="4268471" y="1236883"/>
            <a:ext cx="342596" cy="307778"/>
          </a:xfrm>
          <a:prstGeom prst="ellipse">
            <a:avLst/>
          </a:prstGeom>
          <a:solidFill>
            <a:srgbClr val="009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>
                <a:latin typeface="Dosis"/>
                <a:cs typeface="Calibri"/>
              </a:rPr>
              <a:t>1</a:t>
            </a:r>
            <a:endParaRPr lang="fr-FR" sz="1400" dirty="0">
              <a:latin typeface="Dosis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B02A1B8-6A71-637B-AA02-C25B56C8CC13}"/>
              </a:ext>
            </a:extLst>
          </p:cNvPr>
          <p:cNvSpPr/>
          <p:nvPr/>
        </p:nvSpPr>
        <p:spPr>
          <a:xfrm>
            <a:off x="4271125" y="2348382"/>
            <a:ext cx="342596" cy="307778"/>
          </a:xfrm>
          <a:prstGeom prst="ellipse">
            <a:avLst/>
          </a:prstGeom>
          <a:solidFill>
            <a:srgbClr val="009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>
                <a:latin typeface="Dosis"/>
              </a:rPr>
              <a:t>2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E4EA153-79F8-A52F-15E6-AC44C736F34B}"/>
              </a:ext>
            </a:extLst>
          </p:cNvPr>
          <p:cNvSpPr/>
          <p:nvPr/>
        </p:nvSpPr>
        <p:spPr>
          <a:xfrm>
            <a:off x="4268471" y="3817536"/>
            <a:ext cx="342596" cy="307778"/>
          </a:xfrm>
          <a:prstGeom prst="ellipse">
            <a:avLst/>
          </a:prstGeom>
          <a:solidFill>
            <a:srgbClr val="009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>
                <a:latin typeface="Dosis"/>
                <a:cs typeface="Calibri"/>
              </a:rPr>
              <a:t>3</a:t>
            </a:r>
            <a:endParaRPr lang="fr-FR" sz="1400" dirty="0">
              <a:latin typeface="Dosis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3C05DE6-6A70-7CA4-D994-53F9BFB8784F}"/>
              </a:ext>
            </a:extLst>
          </p:cNvPr>
          <p:cNvSpPr/>
          <p:nvPr/>
        </p:nvSpPr>
        <p:spPr>
          <a:xfrm>
            <a:off x="4268471" y="5621117"/>
            <a:ext cx="342596" cy="307778"/>
          </a:xfrm>
          <a:prstGeom prst="ellipse">
            <a:avLst/>
          </a:prstGeom>
          <a:solidFill>
            <a:srgbClr val="009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>
                <a:latin typeface="Dosis"/>
                <a:cs typeface="Calibri"/>
              </a:rPr>
              <a:t>4</a:t>
            </a:r>
            <a:endParaRPr lang="fr-FR" sz="1400" dirty="0">
              <a:latin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312252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17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AB7322-1621-E20F-CA8B-1A9702FCF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63" y="365125"/>
            <a:ext cx="11653935" cy="480131"/>
          </a:xfr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9983"/>
                </a:solidFill>
                <a:latin typeface="Dosis"/>
                <a:ea typeface="+mn-ea"/>
                <a:cs typeface="+mn-cs"/>
              </a:rPr>
              <a:t>Open geospatial data platform of French Polynesia : first assets</a:t>
            </a:r>
            <a:endParaRPr lang="fr-FR" sz="2800" dirty="0">
              <a:solidFill>
                <a:srgbClr val="009983"/>
              </a:solidFill>
              <a:latin typeface="Dosis"/>
              <a:ea typeface="+mn-ea"/>
              <a:cs typeface="+mn-cs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01F5B06-38B5-AD0A-3366-E3A4C0935889}"/>
              </a:ext>
            </a:extLst>
          </p:cNvPr>
          <p:cNvSpPr txBox="1">
            <a:spLocks/>
          </p:cNvSpPr>
          <p:nvPr/>
        </p:nvSpPr>
        <p:spPr>
          <a:xfrm>
            <a:off x="5267130" y="4638678"/>
            <a:ext cx="5365102" cy="221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Arial Unicode MS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Arial Unicode M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fr-FR" dirty="0"/>
          </a:p>
        </p:txBody>
      </p:sp>
      <p:pic>
        <p:nvPicPr>
          <p:cNvPr id="14" name="Image 13" descr="Une image contenant carte&#10;&#10;Description générée automatiquement">
            <a:extLst>
              <a:ext uri="{FF2B5EF4-FFF2-40B4-BE49-F238E27FC236}">
                <a16:creationId xmlns:a16="http://schemas.microsoft.com/office/drawing/2014/main" id="{67AD84C6-6491-0A32-1A16-E25A92ECD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3" y="1766455"/>
            <a:ext cx="5960256" cy="383278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F63B448-FA70-31AB-D734-8CB7D1E66C19}"/>
              </a:ext>
            </a:extLst>
          </p:cNvPr>
          <p:cNvSpPr txBox="1"/>
          <p:nvPr/>
        </p:nvSpPr>
        <p:spPr>
          <a:xfrm>
            <a:off x="5963719" y="1522846"/>
            <a:ext cx="6144896" cy="47709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Dosis" pitchFamily="2" charset="0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Dosis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/>
            <a:r>
              <a:rPr lang="fr-FR" dirty="0"/>
              <a:t>Responsive Web Application : </a:t>
            </a:r>
            <a:r>
              <a:rPr lang="fr-FR" dirty="0">
                <a:hlinkClick r:id="rId4"/>
              </a:rPr>
              <a:t>https://www.tefenua.gov.pf/</a:t>
            </a:r>
            <a:endParaRPr lang="fr-FR" dirty="0"/>
          </a:p>
          <a:p>
            <a:pPr lvl="1"/>
            <a:r>
              <a:rPr lang="fr-FR" dirty="0" err="1"/>
              <a:t>Designed</a:t>
            </a:r>
            <a:r>
              <a:rPr lang="fr-FR" dirty="0"/>
              <a:t> for the public</a:t>
            </a:r>
          </a:p>
          <a:p>
            <a:pPr lvl="1"/>
            <a:r>
              <a:rPr lang="fr-FR" dirty="0"/>
              <a:t>Display the main </a:t>
            </a:r>
            <a:r>
              <a:rPr lang="fr-FR" dirty="0" err="1"/>
              <a:t>geographical</a:t>
            </a:r>
            <a:r>
              <a:rPr lang="fr-FR" dirty="0"/>
              <a:t> data </a:t>
            </a:r>
            <a:r>
              <a:rPr lang="fr-FR" dirty="0" err="1"/>
              <a:t>managed</a:t>
            </a:r>
            <a:r>
              <a:rPr lang="fr-FR" dirty="0"/>
              <a:t> by FP public administration (50+ </a:t>
            </a:r>
            <a:r>
              <a:rPr lang="fr-FR" dirty="0" err="1"/>
              <a:t>layers</a:t>
            </a:r>
            <a:r>
              <a:rPr lang="fr-FR" dirty="0"/>
              <a:t>)</a:t>
            </a:r>
          </a:p>
          <a:p>
            <a:pPr lvl="1"/>
            <a:r>
              <a:rPr lang="fr-FR" dirty="0" err="1"/>
              <a:t>Ad-hoc</a:t>
            </a:r>
            <a:r>
              <a:rPr lang="fr-FR" dirty="0"/>
              <a:t> Background </a:t>
            </a:r>
            <a:r>
              <a:rPr lang="fr-FR" dirty="0" err="1"/>
              <a:t>maps</a:t>
            </a:r>
            <a:r>
              <a:rPr lang="fr-FR" dirty="0"/>
              <a:t> (</a:t>
            </a:r>
            <a:r>
              <a:rPr lang="fr-FR" dirty="0" err="1"/>
              <a:t>tiled</a:t>
            </a:r>
            <a:r>
              <a:rPr lang="fr-FR" dirty="0"/>
              <a:t>)</a:t>
            </a:r>
          </a:p>
          <a:p>
            <a:pPr lvl="1"/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tools</a:t>
            </a:r>
            <a:r>
              <a:rPr lang="fr-FR" dirty="0"/>
              <a:t> : </a:t>
            </a:r>
            <a:r>
              <a:rPr lang="fr-FR" dirty="0" err="1"/>
              <a:t>search</a:t>
            </a:r>
            <a:r>
              <a:rPr lang="fr-FR" dirty="0"/>
              <a:t>, </a:t>
            </a:r>
            <a:r>
              <a:rPr lang="fr-FR" dirty="0" err="1"/>
              <a:t>calculate</a:t>
            </a:r>
            <a:r>
              <a:rPr lang="fr-FR" dirty="0"/>
              <a:t> route, </a:t>
            </a:r>
            <a:r>
              <a:rPr lang="fr-FR" dirty="0" err="1"/>
              <a:t>draw</a:t>
            </a:r>
            <a:r>
              <a:rPr lang="fr-FR" dirty="0"/>
              <a:t>,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own</a:t>
            </a:r>
            <a:r>
              <a:rPr lang="fr-FR" dirty="0"/>
              <a:t> data, </a:t>
            </a:r>
            <a:r>
              <a:rPr lang="fr-FR" dirty="0" err="1"/>
              <a:t>measure</a:t>
            </a:r>
            <a:r>
              <a:rPr lang="fr-FR" dirty="0"/>
              <a:t>, offline use…</a:t>
            </a:r>
          </a:p>
          <a:p>
            <a:pPr lvl="1"/>
            <a:r>
              <a:rPr lang="fr-FR" dirty="0"/>
              <a:t>OGC compliant services (WMTS, WMS) and open API</a:t>
            </a:r>
          </a:p>
          <a:p>
            <a:pPr lvl="1"/>
            <a:r>
              <a:rPr lang="fr-FR" dirty="0" err="1"/>
              <a:t>Designed</a:t>
            </a:r>
            <a:r>
              <a:rPr lang="fr-FR" dirty="0"/>
              <a:t> and </a:t>
            </a:r>
            <a:r>
              <a:rPr lang="fr-FR" dirty="0" err="1"/>
              <a:t>maintained</a:t>
            </a:r>
            <a:r>
              <a:rPr lang="fr-FR" dirty="0"/>
              <a:t> by the IT </a:t>
            </a:r>
            <a:r>
              <a:rPr lang="fr-FR" dirty="0" err="1"/>
              <a:t>department</a:t>
            </a:r>
            <a:r>
              <a:rPr lang="fr-FR" dirty="0"/>
              <a:t> of gov.pf</a:t>
            </a:r>
          </a:p>
          <a:p>
            <a:pPr lvl="1"/>
            <a:r>
              <a:rPr lang="fr-FR" dirty="0"/>
              <a:t>Leveraging Open source technologies</a:t>
            </a:r>
          </a:p>
          <a:p>
            <a:pPr lvl="1"/>
            <a:r>
              <a:rPr lang="fr-FR" dirty="0" err="1"/>
              <a:t>Created</a:t>
            </a:r>
            <a:r>
              <a:rPr lang="fr-FR" dirty="0"/>
              <a:t> in 2001, </a:t>
            </a:r>
            <a:r>
              <a:rPr lang="fr-FR" dirty="0" err="1"/>
              <a:t>initially</a:t>
            </a:r>
            <a:r>
              <a:rPr lang="fr-FR" dirty="0"/>
              <a:t> on the intranet, on the internet </a:t>
            </a:r>
            <a:r>
              <a:rPr lang="fr-FR" dirty="0" err="1"/>
              <a:t>since</a:t>
            </a:r>
            <a:r>
              <a:rPr lang="fr-FR" dirty="0"/>
              <a:t> 2015. </a:t>
            </a:r>
          </a:p>
          <a:p>
            <a:pPr lvl="1"/>
            <a:r>
              <a:rPr lang="fr-FR" dirty="0"/>
              <a:t>On active maintenance.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9F2B059-843C-9E07-C87F-15ACD096846F}"/>
              </a:ext>
            </a:extLst>
          </p:cNvPr>
          <p:cNvSpPr txBox="1"/>
          <p:nvPr/>
        </p:nvSpPr>
        <p:spPr>
          <a:xfrm>
            <a:off x="446614" y="1139002"/>
            <a:ext cx="4986798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9983"/>
                </a:solidFill>
                <a:latin typeface="Dosis"/>
              </a:rPr>
              <a:t>Visualize data</a:t>
            </a:r>
            <a:endParaRPr lang="en-US" sz="2000" b="1" dirty="0">
              <a:solidFill>
                <a:srgbClr val="009983"/>
              </a:solidFill>
              <a:latin typeface="Dosi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B84F79E-0E80-FF17-C11B-EB2CE39D16FB}"/>
              </a:ext>
            </a:extLst>
          </p:cNvPr>
          <p:cNvSpPr txBox="1"/>
          <p:nvPr/>
        </p:nvSpPr>
        <p:spPr>
          <a:xfrm>
            <a:off x="2936846" y="5624659"/>
            <a:ext cx="1343324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latin typeface="Dosis"/>
              </a:rPr>
              <a:t>TeFenua</a:t>
            </a:r>
            <a:endParaRPr lang="en-US" b="1" dirty="0">
              <a:latin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291297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AB7322-1621-E20F-CA8B-1A9702FCF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63" y="365125"/>
            <a:ext cx="11653935" cy="480131"/>
          </a:xfr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9983"/>
                </a:solidFill>
                <a:latin typeface="Dosis"/>
                <a:ea typeface="+mn-ea"/>
                <a:cs typeface="+mn-cs"/>
              </a:rPr>
              <a:t>Open geospatial data platform of French Polynesia : first assets</a:t>
            </a:r>
            <a:endParaRPr lang="fr-FR" sz="2800" dirty="0">
              <a:solidFill>
                <a:srgbClr val="009983"/>
              </a:solidFill>
              <a:latin typeface="Dosis"/>
              <a:ea typeface="+mn-ea"/>
              <a:cs typeface="+mn-cs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01F5B06-38B5-AD0A-3366-E3A4C0935889}"/>
              </a:ext>
            </a:extLst>
          </p:cNvPr>
          <p:cNvSpPr txBox="1">
            <a:spLocks/>
          </p:cNvSpPr>
          <p:nvPr/>
        </p:nvSpPr>
        <p:spPr>
          <a:xfrm>
            <a:off x="5267130" y="4638678"/>
            <a:ext cx="5365102" cy="221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Arial Unicode MS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Arial Unicode M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F63B448-FA70-31AB-D734-8CB7D1E66C19}"/>
              </a:ext>
            </a:extLst>
          </p:cNvPr>
          <p:cNvSpPr txBox="1"/>
          <p:nvPr/>
        </p:nvSpPr>
        <p:spPr>
          <a:xfrm>
            <a:off x="0" y="4394200"/>
            <a:ext cx="6096000" cy="233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Dosis" pitchFamily="2" charset="0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Dosis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/>
            <a:r>
              <a:rPr lang="fr-FR" dirty="0"/>
              <a:t>National </a:t>
            </a:r>
            <a:r>
              <a:rPr lang="fr-FR" dirty="0" err="1"/>
              <a:t>OpenData</a:t>
            </a:r>
            <a:r>
              <a:rPr lang="fr-FR" dirty="0"/>
              <a:t> portal : </a:t>
            </a:r>
            <a:r>
              <a:rPr lang="fr-FR" dirty="0">
                <a:hlinkClick r:id="rId3"/>
              </a:rPr>
              <a:t>https://www.data.gouv.fr/</a:t>
            </a:r>
            <a:endParaRPr lang="fr-FR" dirty="0"/>
          </a:p>
          <a:p>
            <a:pPr lvl="1"/>
            <a:r>
              <a:rPr lang="fr-FR" dirty="0"/>
              <a:t>Data providers in French </a:t>
            </a:r>
            <a:r>
              <a:rPr lang="fr-FR" dirty="0" err="1"/>
              <a:t>Polynesia</a:t>
            </a:r>
            <a:r>
              <a:rPr lang="fr-FR" dirty="0"/>
              <a:t> : </a:t>
            </a:r>
          </a:p>
          <a:p>
            <a:pPr lvl="2"/>
            <a:r>
              <a:rPr lang="fr-FR" dirty="0">
                <a:latin typeface="Dosis" pitchFamily="2" charset="0"/>
              </a:rPr>
              <a:t>Land </a:t>
            </a:r>
            <a:r>
              <a:rPr lang="fr-FR" dirty="0" err="1">
                <a:latin typeface="Dosis" pitchFamily="2" charset="0"/>
              </a:rPr>
              <a:t>Affairs</a:t>
            </a:r>
            <a:r>
              <a:rPr lang="fr-FR" dirty="0">
                <a:latin typeface="Dosis" pitchFamily="2" charset="0"/>
              </a:rPr>
              <a:t> (DAF) : Cadastre, Carto DB, </a:t>
            </a:r>
            <a:r>
              <a:rPr lang="fr-FR" dirty="0" err="1">
                <a:latin typeface="Dosis" pitchFamily="2" charset="0"/>
              </a:rPr>
              <a:t>sat</a:t>
            </a:r>
            <a:r>
              <a:rPr lang="fr-FR" dirty="0">
                <a:latin typeface="Dosis" pitchFamily="2" charset="0"/>
              </a:rPr>
              <a:t>. </a:t>
            </a:r>
            <a:r>
              <a:rPr lang="fr-FR" dirty="0" err="1">
                <a:latin typeface="Dosis" pitchFamily="2" charset="0"/>
              </a:rPr>
              <a:t>imagery</a:t>
            </a:r>
            <a:endParaRPr lang="fr-FR" dirty="0">
              <a:latin typeface="Dosis" pitchFamily="2" charset="0"/>
            </a:endParaRPr>
          </a:p>
          <a:p>
            <a:pPr lvl="2"/>
            <a:r>
              <a:rPr lang="fr-FR" dirty="0" err="1">
                <a:latin typeface="Dosis" pitchFamily="2" charset="0"/>
              </a:rPr>
              <a:t>Census</a:t>
            </a:r>
            <a:r>
              <a:rPr lang="fr-FR" dirty="0">
                <a:latin typeface="Dosis" pitchFamily="2" charset="0"/>
              </a:rPr>
              <a:t> Bureau (ISPF) : </a:t>
            </a:r>
            <a:r>
              <a:rPr lang="fr-FR" dirty="0" err="1">
                <a:latin typeface="Dosis" pitchFamily="2" charset="0"/>
              </a:rPr>
              <a:t>demography</a:t>
            </a:r>
            <a:r>
              <a:rPr lang="fr-FR" dirty="0">
                <a:latin typeface="Dosis" pitchFamily="2" charset="0"/>
              </a:rPr>
              <a:t>, socio-</a:t>
            </a:r>
            <a:r>
              <a:rPr lang="fr-FR" dirty="0" err="1">
                <a:latin typeface="Dosis" pitchFamily="2" charset="0"/>
              </a:rPr>
              <a:t>eco</a:t>
            </a:r>
            <a:r>
              <a:rPr lang="fr-FR" dirty="0">
                <a:latin typeface="Dosis" pitchFamily="2" charset="0"/>
              </a:rPr>
              <a:t>.</a:t>
            </a:r>
          </a:p>
          <a:p>
            <a:pPr lvl="1"/>
            <a:r>
              <a:rPr lang="fr-FR" dirty="0" err="1"/>
              <a:t>Generic</a:t>
            </a:r>
            <a:r>
              <a:rPr lang="fr-FR" dirty="0"/>
              <a:t> Data </a:t>
            </a:r>
            <a:r>
              <a:rPr lang="fr-FR" dirty="0" err="1"/>
              <a:t>Catalog</a:t>
            </a:r>
            <a:r>
              <a:rPr lang="fr-FR" dirty="0"/>
              <a:t> : </a:t>
            </a:r>
            <a:r>
              <a:rPr lang="fr-FR" dirty="0" err="1"/>
              <a:t>geo</a:t>
            </a:r>
            <a:r>
              <a:rPr lang="fr-FR" dirty="0"/>
              <a:t> and non </a:t>
            </a:r>
            <a:r>
              <a:rPr lang="fr-FR" dirty="0" err="1"/>
              <a:t>geo</a:t>
            </a:r>
            <a:r>
              <a:rPr lang="fr-FR" dirty="0"/>
              <a:t> data</a:t>
            </a:r>
          </a:p>
          <a:p>
            <a:pPr lvl="1"/>
            <a:r>
              <a:rPr lang="fr-FR" dirty="0">
                <a:latin typeface="Dosis" pitchFamily="2" charset="0"/>
              </a:rPr>
              <a:t>No </a:t>
            </a:r>
            <a:r>
              <a:rPr lang="fr-FR" dirty="0" err="1">
                <a:latin typeface="Dosis" pitchFamily="2" charset="0"/>
              </a:rPr>
              <a:t>Map</a:t>
            </a:r>
            <a:r>
              <a:rPr lang="fr-FR" dirty="0">
                <a:latin typeface="Dosis" pitchFamily="2" charset="0"/>
              </a:rPr>
              <a:t> </a:t>
            </a:r>
            <a:r>
              <a:rPr lang="fr-FR" dirty="0" err="1">
                <a:latin typeface="Dosis" pitchFamily="2" charset="0"/>
              </a:rPr>
              <a:t>preview</a:t>
            </a:r>
            <a:endParaRPr lang="fr-FR" dirty="0"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9F2B059-843C-9E07-C87F-15ACD096846F}"/>
              </a:ext>
            </a:extLst>
          </p:cNvPr>
          <p:cNvSpPr txBox="1"/>
          <p:nvPr/>
        </p:nvSpPr>
        <p:spPr>
          <a:xfrm>
            <a:off x="446614" y="996682"/>
            <a:ext cx="4986798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9983"/>
                </a:solidFill>
                <a:latin typeface="Dosis"/>
              </a:rPr>
              <a:t>Download data</a:t>
            </a:r>
            <a:endParaRPr lang="en-US" sz="2000" b="1" dirty="0">
              <a:solidFill>
                <a:srgbClr val="009983"/>
              </a:solidFill>
              <a:latin typeface="Dosis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DA90469B-4528-FFB7-FD46-8EE9F6A6F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609774"/>
            <a:ext cx="4825940" cy="2609310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D400AD02-C613-FB7F-825F-C3F86B46197E}"/>
              </a:ext>
            </a:extLst>
          </p:cNvPr>
          <p:cNvSpPr txBox="1"/>
          <p:nvPr/>
        </p:nvSpPr>
        <p:spPr>
          <a:xfrm>
            <a:off x="5943600" y="4219084"/>
            <a:ext cx="6248400" cy="2852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Dosis" pitchFamily="2" charset="0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Dosis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/>
            <a:r>
              <a:rPr lang="fr-FR" dirty="0" err="1"/>
              <a:t>Tefenua</a:t>
            </a:r>
            <a:r>
              <a:rPr lang="fr-FR" dirty="0"/>
              <a:t> Open Data </a:t>
            </a:r>
            <a:r>
              <a:rPr lang="fr-FR" dirty="0" err="1"/>
              <a:t>Catalog</a:t>
            </a:r>
            <a:r>
              <a:rPr lang="fr-FR" dirty="0"/>
              <a:t> : </a:t>
            </a:r>
            <a:r>
              <a:rPr lang="fr-FR" dirty="0">
                <a:hlinkClick r:id="rId5"/>
              </a:rPr>
              <a:t>https://www.tefenua.data.gov.pf/</a:t>
            </a:r>
            <a:endParaRPr lang="fr-FR" dirty="0"/>
          </a:p>
          <a:p>
            <a:pPr lvl="1"/>
            <a:r>
              <a:rPr lang="fr-FR" dirty="0" err="1"/>
              <a:t>Status</a:t>
            </a:r>
            <a:r>
              <a:rPr lang="fr-FR" dirty="0"/>
              <a:t> : </a:t>
            </a:r>
            <a:r>
              <a:rPr lang="fr-FR" b="1" dirty="0"/>
              <a:t>Prototype</a:t>
            </a:r>
            <a:r>
              <a:rPr lang="fr-FR" dirty="0"/>
              <a:t> (not </a:t>
            </a:r>
            <a:r>
              <a:rPr lang="fr-FR" dirty="0" err="1"/>
              <a:t>opened</a:t>
            </a:r>
            <a:r>
              <a:rPr lang="fr-FR" dirty="0"/>
              <a:t> to public </a:t>
            </a:r>
            <a:r>
              <a:rPr lang="fr-FR" dirty="0" err="1"/>
              <a:t>yet</a:t>
            </a:r>
            <a:r>
              <a:rPr lang="fr-FR" dirty="0"/>
              <a:t>)</a:t>
            </a:r>
          </a:p>
          <a:p>
            <a:pPr lvl="1"/>
            <a:r>
              <a:rPr lang="fr-FR" dirty="0" err="1"/>
              <a:t>Designed</a:t>
            </a:r>
            <a:r>
              <a:rPr lang="fr-FR" dirty="0"/>
              <a:t> to </a:t>
            </a:r>
            <a:r>
              <a:rPr lang="fr-FR" dirty="0" err="1"/>
              <a:t>share</a:t>
            </a:r>
            <a:r>
              <a:rPr lang="fr-FR" dirty="0"/>
              <a:t> data and </a:t>
            </a:r>
            <a:r>
              <a:rPr lang="fr-FR" dirty="0" err="1"/>
              <a:t>metadata</a:t>
            </a:r>
            <a:r>
              <a:rPr lang="fr-FR" dirty="0"/>
              <a:t> of the </a:t>
            </a:r>
            <a:r>
              <a:rPr lang="fr-FR" dirty="0" err="1"/>
              <a:t>Tefenua</a:t>
            </a:r>
            <a:r>
              <a:rPr lang="fr-FR" dirty="0"/>
              <a:t> </a:t>
            </a:r>
            <a:r>
              <a:rPr lang="fr-FR" dirty="0" err="1"/>
              <a:t>map</a:t>
            </a:r>
            <a:r>
              <a:rPr lang="fr-FR" dirty="0"/>
              <a:t> </a:t>
            </a:r>
            <a:r>
              <a:rPr lang="fr-FR" dirty="0" err="1"/>
              <a:t>viewer</a:t>
            </a:r>
            <a:r>
              <a:rPr lang="fr-FR" dirty="0"/>
              <a:t> to the public.</a:t>
            </a:r>
          </a:p>
          <a:p>
            <a:pPr lvl="1"/>
            <a:r>
              <a:rPr lang="fr-FR" dirty="0" err="1"/>
              <a:t>Include</a:t>
            </a:r>
            <a:r>
              <a:rPr lang="fr-FR" dirty="0"/>
              <a:t> </a:t>
            </a:r>
            <a:r>
              <a:rPr lang="fr-FR" dirty="0" err="1"/>
              <a:t>Map</a:t>
            </a:r>
            <a:r>
              <a:rPr lang="fr-FR" dirty="0"/>
              <a:t> </a:t>
            </a:r>
            <a:r>
              <a:rPr lang="fr-FR" dirty="0" err="1"/>
              <a:t>preview</a:t>
            </a:r>
            <a:endParaRPr lang="fr-FR" dirty="0"/>
          </a:p>
          <a:p>
            <a:pPr lvl="1"/>
            <a:r>
              <a:rPr lang="fr-FR" dirty="0" err="1">
                <a:latin typeface="Dosis" pitchFamily="2" charset="0"/>
              </a:rPr>
              <a:t>Built</a:t>
            </a:r>
            <a:r>
              <a:rPr lang="fr-FR" dirty="0">
                <a:latin typeface="Dosis" pitchFamily="2" charset="0"/>
              </a:rPr>
              <a:t> </a:t>
            </a:r>
            <a:r>
              <a:rPr lang="fr-FR" dirty="0" err="1">
                <a:latin typeface="Dosis" pitchFamily="2" charset="0"/>
              </a:rPr>
              <a:t>with</a:t>
            </a:r>
            <a:r>
              <a:rPr lang="fr-FR" dirty="0">
                <a:latin typeface="Dosis" pitchFamily="2" charset="0"/>
              </a:rPr>
              <a:t> </a:t>
            </a:r>
            <a:r>
              <a:rPr lang="fr-FR" dirty="0"/>
              <a:t>ArcGIS Hub </a:t>
            </a:r>
            <a:r>
              <a:rPr lang="fr-FR" dirty="0" err="1"/>
              <a:t>maintained</a:t>
            </a:r>
            <a:r>
              <a:rPr lang="fr-FR" dirty="0"/>
              <a:t> by gov.pf</a:t>
            </a:r>
            <a:endParaRPr lang="fr-FR" dirty="0"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89EDD42-518E-0A25-4707-A8E8639102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7916" y="845256"/>
            <a:ext cx="4230193" cy="330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2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AB7322-1621-E20F-CA8B-1A9702FCF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63" y="365125"/>
            <a:ext cx="11653935" cy="480131"/>
          </a:xfr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9983"/>
                </a:solidFill>
                <a:latin typeface="Dosis"/>
                <a:ea typeface="+mn-ea"/>
                <a:cs typeface="+mn-cs"/>
              </a:rPr>
              <a:t>Focus on the </a:t>
            </a:r>
            <a:r>
              <a:rPr lang="en-US" sz="2800" dirty="0" err="1">
                <a:solidFill>
                  <a:srgbClr val="009983"/>
                </a:solidFill>
                <a:latin typeface="Dosis"/>
                <a:ea typeface="+mn-ea"/>
                <a:cs typeface="+mn-cs"/>
              </a:rPr>
              <a:t>OpenData</a:t>
            </a:r>
            <a:r>
              <a:rPr lang="en-US" sz="2800" dirty="0">
                <a:solidFill>
                  <a:srgbClr val="009983"/>
                </a:solidFill>
                <a:latin typeface="Dosis"/>
                <a:ea typeface="+mn-ea"/>
                <a:cs typeface="+mn-cs"/>
              </a:rPr>
              <a:t> Portal</a:t>
            </a:r>
            <a:endParaRPr lang="fr-FR" sz="2800" dirty="0">
              <a:solidFill>
                <a:srgbClr val="009983"/>
              </a:solidFill>
              <a:latin typeface="Dosis"/>
              <a:ea typeface="+mn-ea"/>
              <a:cs typeface="+mn-cs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01F5B06-38B5-AD0A-3366-E3A4C0935889}"/>
              </a:ext>
            </a:extLst>
          </p:cNvPr>
          <p:cNvSpPr txBox="1">
            <a:spLocks/>
          </p:cNvSpPr>
          <p:nvPr/>
        </p:nvSpPr>
        <p:spPr>
          <a:xfrm>
            <a:off x="5267130" y="4638678"/>
            <a:ext cx="5365102" cy="221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Arial Unicode MS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Arial Unicode M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49D8580-D93F-79F0-EC27-73E91A9D4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14" y="1458347"/>
            <a:ext cx="3766222" cy="216967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395ED7F-1CF3-8D03-2127-137DB290A3E5}"/>
              </a:ext>
            </a:extLst>
          </p:cNvPr>
          <p:cNvSpPr txBox="1"/>
          <p:nvPr/>
        </p:nvSpPr>
        <p:spPr>
          <a:xfrm>
            <a:off x="725048" y="1021226"/>
            <a:ext cx="3091519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9983"/>
                </a:solidFill>
                <a:latin typeface="Dosis"/>
              </a:rPr>
              <a:t>Search the Catalog</a:t>
            </a:r>
            <a:endParaRPr lang="en-US" sz="2000" b="1" dirty="0">
              <a:solidFill>
                <a:srgbClr val="009983"/>
              </a:solidFill>
              <a:latin typeface="Dosi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6D6868F-0F21-1332-0EF8-A072347A7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559" y="1379282"/>
            <a:ext cx="4183887" cy="25695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A59B877-A63D-CF6A-62AA-0458390D3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43" y="4067429"/>
            <a:ext cx="2601053" cy="268302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A61BECC-93F7-FEA3-8CD9-D210587B4CD4}"/>
              </a:ext>
            </a:extLst>
          </p:cNvPr>
          <p:cNvSpPr txBox="1"/>
          <p:nvPr/>
        </p:nvSpPr>
        <p:spPr>
          <a:xfrm>
            <a:off x="900292" y="3630308"/>
            <a:ext cx="3185325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9983"/>
                </a:solidFill>
                <a:latin typeface="Dosis"/>
              </a:rPr>
              <a:t>Explore the </a:t>
            </a:r>
            <a:r>
              <a:rPr lang="en-US" sz="2400" b="1" dirty="0" err="1">
                <a:solidFill>
                  <a:srgbClr val="009983"/>
                </a:solidFill>
                <a:latin typeface="Dosis"/>
              </a:rPr>
              <a:t>MetaData</a:t>
            </a:r>
            <a:endParaRPr lang="en-US" sz="2000" b="1" dirty="0">
              <a:solidFill>
                <a:srgbClr val="009983"/>
              </a:solidFill>
              <a:latin typeface="Dosi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15276C2-F141-1111-2F09-5DB936990ED4}"/>
              </a:ext>
            </a:extLst>
          </p:cNvPr>
          <p:cNvSpPr txBox="1"/>
          <p:nvPr/>
        </p:nvSpPr>
        <p:spPr>
          <a:xfrm>
            <a:off x="4793747" y="917617"/>
            <a:ext cx="2728067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9983"/>
                </a:solidFill>
                <a:latin typeface="Dosis"/>
              </a:rPr>
              <a:t>Preview Data</a:t>
            </a:r>
            <a:endParaRPr lang="en-US" sz="2000" b="1" dirty="0">
              <a:solidFill>
                <a:srgbClr val="009983"/>
              </a:solidFill>
              <a:latin typeface="Dosi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4C83D4C-E6EE-93F4-C684-D7F072EEC8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17" y="3293281"/>
            <a:ext cx="4223550" cy="1662526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280301E6-8DB3-91E4-EFD3-39F20DE96704}"/>
              </a:ext>
            </a:extLst>
          </p:cNvPr>
          <p:cNvSpPr/>
          <p:nvPr/>
        </p:nvSpPr>
        <p:spPr>
          <a:xfrm>
            <a:off x="418049" y="1085898"/>
            <a:ext cx="342596" cy="307778"/>
          </a:xfrm>
          <a:prstGeom prst="ellipse">
            <a:avLst/>
          </a:prstGeom>
          <a:solidFill>
            <a:srgbClr val="009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>
                <a:latin typeface="Dosis"/>
                <a:cs typeface="Calibri"/>
              </a:rPr>
              <a:t>1</a:t>
            </a:r>
            <a:endParaRPr lang="fr-FR" sz="1400" dirty="0">
              <a:latin typeface="Dosis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9440A4E-AD05-3066-2E5B-A5A84C00E485}"/>
              </a:ext>
            </a:extLst>
          </p:cNvPr>
          <p:cNvSpPr/>
          <p:nvPr/>
        </p:nvSpPr>
        <p:spPr>
          <a:xfrm>
            <a:off x="592259" y="3722443"/>
            <a:ext cx="342596" cy="307778"/>
          </a:xfrm>
          <a:prstGeom prst="ellipse">
            <a:avLst/>
          </a:prstGeom>
          <a:solidFill>
            <a:srgbClr val="009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>
                <a:latin typeface="Dosis"/>
              </a:rPr>
              <a:t>2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78BECC0-838A-AE73-02BC-8DB84A2AF153}"/>
              </a:ext>
            </a:extLst>
          </p:cNvPr>
          <p:cNvSpPr/>
          <p:nvPr/>
        </p:nvSpPr>
        <p:spPr>
          <a:xfrm>
            <a:off x="4498559" y="982289"/>
            <a:ext cx="342596" cy="307778"/>
          </a:xfrm>
          <a:prstGeom prst="ellipse">
            <a:avLst/>
          </a:prstGeom>
          <a:solidFill>
            <a:srgbClr val="009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>
                <a:latin typeface="Dosis"/>
                <a:cs typeface="Calibri"/>
              </a:rPr>
              <a:t>3</a:t>
            </a:r>
            <a:endParaRPr lang="fr-FR" sz="1400" dirty="0">
              <a:latin typeface="Dosi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D3D8B30-B4CF-5720-2C79-9F645E4A58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820" y="1379282"/>
            <a:ext cx="1934412" cy="3429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55B2FAB-61B6-9B8D-A98B-DE2848F40CEB}"/>
              </a:ext>
            </a:extLst>
          </p:cNvPr>
          <p:cNvSpPr txBox="1"/>
          <p:nvPr/>
        </p:nvSpPr>
        <p:spPr>
          <a:xfrm>
            <a:off x="9552329" y="849033"/>
            <a:ext cx="2728067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9983"/>
                </a:solidFill>
                <a:latin typeface="Dosis"/>
              </a:rPr>
              <a:t>Download Data</a:t>
            </a:r>
            <a:endParaRPr lang="en-US" sz="2000" b="1" dirty="0">
              <a:solidFill>
                <a:srgbClr val="009983"/>
              </a:solidFill>
              <a:latin typeface="Dosis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310A371-75BF-CEDE-164B-F0334A13E34B}"/>
              </a:ext>
            </a:extLst>
          </p:cNvPr>
          <p:cNvSpPr/>
          <p:nvPr/>
        </p:nvSpPr>
        <p:spPr>
          <a:xfrm>
            <a:off x="9257141" y="913705"/>
            <a:ext cx="342596" cy="307778"/>
          </a:xfrm>
          <a:prstGeom prst="ellipse">
            <a:avLst/>
          </a:prstGeom>
          <a:solidFill>
            <a:srgbClr val="009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>
                <a:latin typeface="Dosis"/>
              </a:rPr>
              <a:t>4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A93D5C4-A467-1C3C-E15C-E5E4371EDB08}"/>
              </a:ext>
            </a:extLst>
          </p:cNvPr>
          <p:cNvSpPr txBox="1"/>
          <p:nvPr/>
        </p:nvSpPr>
        <p:spPr>
          <a:xfrm>
            <a:off x="4212836" y="5168820"/>
            <a:ext cx="3340576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9983"/>
                </a:solidFill>
                <a:latin typeface="Dosis"/>
              </a:rPr>
              <a:t>Use the Data</a:t>
            </a:r>
            <a:endParaRPr lang="en-US" sz="2000" b="1" dirty="0">
              <a:solidFill>
                <a:srgbClr val="009983"/>
              </a:solidFill>
              <a:latin typeface="Dosis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55081D0-AF3A-9247-2BCF-787A5FAA1541}"/>
              </a:ext>
            </a:extLst>
          </p:cNvPr>
          <p:cNvSpPr/>
          <p:nvPr/>
        </p:nvSpPr>
        <p:spPr>
          <a:xfrm>
            <a:off x="3816567" y="5245764"/>
            <a:ext cx="342596" cy="307778"/>
          </a:xfrm>
          <a:prstGeom prst="ellipse">
            <a:avLst/>
          </a:prstGeom>
          <a:solidFill>
            <a:srgbClr val="009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>
                <a:latin typeface="Dosis"/>
              </a:rPr>
              <a:t>5</a:t>
            </a:r>
          </a:p>
        </p:txBody>
      </p:sp>
      <p:pic>
        <p:nvPicPr>
          <p:cNvPr id="29" name="Image 28" descr="Une image contenant tableau blanc&#10;&#10;Description générée automatiquement">
            <a:extLst>
              <a:ext uri="{FF2B5EF4-FFF2-40B4-BE49-F238E27FC236}">
                <a16:creationId xmlns:a16="http://schemas.microsoft.com/office/drawing/2014/main" id="{A6AB267B-25AF-B3FF-2276-85853971BD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85" y="5677600"/>
            <a:ext cx="1895701" cy="1024863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F4F99686-2876-EB22-F4BC-DC36F3CE9F38}"/>
              </a:ext>
            </a:extLst>
          </p:cNvPr>
          <p:cNvSpPr txBox="1"/>
          <p:nvPr/>
        </p:nvSpPr>
        <p:spPr>
          <a:xfrm>
            <a:off x="4535424" y="6426764"/>
            <a:ext cx="13871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Dosis" pitchFamily="2" charset="0"/>
              </a:rPr>
              <a:t>In </a:t>
            </a:r>
            <a:r>
              <a:rPr lang="fr-FR" dirty="0" err="1">
                <a:latin typeface="Dosis" pitchFamily="2" charset="0"/>
              </a:rPr>
              <a:t>your</a:t>
            </a:r>
            <a:r>
              <a:rPr lang="fr-FR" dirty="0">
                <a:latin typeface="Dosis" pitchFamily="2" charset="0"/>
              </a:rPr>
              <a:t> GIS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CD84BAB-EBE3-EC63-4A65-59CFB8ACCB5D}"/>
              </a:ext>
            </a:extLst>
          </p:cNvPr>
          <p:cNvSpPr txBox="1"/>
          <p:nvPr/>
        </p:nvSpPr>
        <p:spPr>
          <a:xfrm>
            <a:off x="9780218" y="6424539"/>
            <a:ext cx="1704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latin typeface="Dosis" pitchFamily="2" charset="0"/>
              </a:rPr>
              <a:t>Create</a:t>
            </a:r>
            <a:r>
              <a:rPr lang="fr-FR" dirty="0">
                <a:latin typeface="Dosis" pitchFamily="2" charset="0"/>
              </a:rPr>
              <a:t> </a:t>
            </a:r>
            <a:r>
              <a:rPr lang="fr-FR" dirty="0" err="1">
                <a:latin typeface="Dosis" pitchFamily="2" charset="0"/>
              </a:rPr>
              <a:t>DataViz</a:t>
            </a:r>
            <a:endParaRPr lang="fr-FR" dirty="0">
              <a:latin typeface="Dosis" pitchFamily="2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7041591-D2D1-7A03-00DB-2B1A8F2965E5}"/>
              </a:ext>
            </a:extLst>
          </p:cNvPr>
          <p:cNvSpPr txBox="1"/>
          <p:nvPr/>
        </p:nvSpPr>
        <p:spPr>
          <a:xfrm>
            <a:off x="6405541" y="6437003"/>
            <a:ext cx="2403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latin typeface="Dosis" pitchFamily="2" charset="0"/>
              </a:rPr>
              <a:t>Build</a:t>
            </a:r>
            <a:r>
              <a:rPr lang="fr-FR" dirty="0">
                <a:latin typeface="Dosis" pitchFamily="2" charset="0"/>
              </a:rPr>
              <a:t> Web or mobile apps</a:t>
            </a:r>
          </a:p>
        </p:txBody>
      </p:sp>
      <p:pic>
        <p:nvPicPr>
          <p:cNvPr id="38" name="Image 37" descr="Une image contenant texte, équipement électronique, afficher, capture d’écran&#10;&#10;Description générée automatiquement">
            <a:extLst>
              <a:ext uri="{FF2B5EF4-FFF2-40B4-BE49-F238E27FC236}">
                <a16:creationId xmlns:a16="http://schemas.microsoft.com/office/drawing/2014/main" id="{5CA309F5-771C-32BA-C461-45C467052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78" y="5218568"/>
            <a:ext cx="1934413" cy="1236412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887D3014-C814-94D3-933C-93453DD9CA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9946" y="5207729"/>
            <a:ext cx="2406580" cy="121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0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 animBg="1"/>
      <p:bldP spid="17" grpId="0" animBg="1"/>
      <p:bldP spid="22" grpId="0"/>
      <p:bldP spid="23" grpId="0" animBg="1"/>
      <p:bldP spid="24" grpId="0"/>
      <p:bldP spid="25" grpId="0" animBg="1"/>
      <p:bldP spid="32" grpId="0"/>
      <p:bldP spid="34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AB7322-1621-E20F-CA8B-1A9702FCF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63" y="365125"/>
            <a:ext cx="11653935" cy="480131"/>
          </a:xfr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9983"/>
                </a:solidFill>
                <a:latin typeface="Dosis"/>
                <a:ea typeface="+mn-ea"/>
                <a:cs typeface="+mn-cs"/>
              </a:rPr>
              <a:t>Turning Data into Action</a:t>
            </a:r>
            <a:endParaRPr lang="fr-FR" sz="2800" dirty="0">
              <a:solidFill>
                <a:srgbClr val="009983"/>
              </a:solidFill>
              <a:latin typeface="Dosis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AD0D78-A881-F5FE-39FF-7BC8615AC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633" y="1325295"/>
            <a:ext cx="7118312" cy="447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25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AB7322-1621-E20F-CA8B-1A9702FCF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63" y="365125"/>
            <a:ext cx="11653935" cy="480131"/>
          </a:xfr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9983"/>
                </a:solidFill>
                <a:latin typeface="Dosis"/>
                <a:ea typeface="+mn-ea"/>
                <a:cs typeface="+mn-cs"/>
              </a:rPr>
              <a:t>The Road Ahead</a:t>
            </a:r>
            <a:endParaRPr lang="fr-FR" sz="2800" dirty="0">
              <a:solidFill>
                <a:srgbClr val="009983"/>
              </a:solidFill>
              <a:latin typeface="Dosis"/>
              <a:ea typeface="+mn-ea"/>
              <a:cs typeface="+mn-cs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01F5B06-38B5-AD0A-3366-E3A4C0935889}"/>
              </a:ext>
            </a:extLst>
          </p:cNvPr>
          <p:cNvSpPr txBox="1">
            <a:spLocks/>
          </p:cNvSpPr>
          <p:nvPr/>
        </p:nvSpPr>
        <p:spPr>
          <a:xfrm>
            <a:off x="5267130" y="4638678"/>
            <a:ext cx="5365102" cy="221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Arial Unicode MS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Arial Unicode M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395ED7F-1CF3-8D03-2127-137DB290A3E5}"/>
              </a:ext>
            </a:extLst>
          </p:cNvPr>
          <p:cNvSpPr txBox="1"/>
          <p:nvPr/>
        </p:nvSpPr>
        <p:spPr>
          <a:xfrm>
            <a:off x="446613" y="996682"/>
            <a:ext cx="10250611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9983"/>
                </a:solidFill>
                <a:latin typeface="Dosis"/>
              </a:rPr>
              <a:t>Setting up the GIS Platform for the administration of French Polynesia	</a:t>
            </a:r>
            <a:endParaRPr lang="en-US" sz="2000" b="1" dirty="0">
              <a:solidFill>
                <a:srgbClr val="009983"/>
              </a:solidFill>
              <a:latin typeface="Dosi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6997914-B839-7389-D84B-025789963DEA}"/>
              </a:ext>
            </a:extLst>
          </p:cNvPr>
          <p:cNvSpPr txBox="1"/>
          <p:nvPr/>
        </p:nvSpPr>
        <p:spPr>
          <a:xfrm>
            <a:off x="506744" y="3563922"/>
            <a:ext cx="10538792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9983"/>
                </a:solidFill>
                <a:latin typeface="Dosis"/>
              </a:rPr>
              <a:t>Promote the development of the geospatial ecosystem in French Polynesia</a:t>
            </a:r>
            <a:endParaRPr lang="en-US" sz="2000" b="1" dirty="0">
              <a:solidFill>
                <a:srgbClr val="009983"/>
              </a:solidFill>
              <a:latin typeface="Dosi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5E670A3-3DC0-BC3E-43BD-0F16AA154654}"/>
              </a:ext>
            </a:extLst>
          </p:cNvPr>
          <p:cNvSpPr txBox="1"/>
          <p:nvPr/>
        </p:nvSpPr>
        <p:spPr>
          <a:xfrm>
            <a:off x="202643" y="1582882"/>
            <a:ext cx="10250612" cy="181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Dosis" pitchFamily="2" charset="0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Dosis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/>
            <a:r>
              <a:rPr lang="fr-FR" dirty="0" err="1"/>
              <a:t>Providing</a:t>
            </a:r>
            <a:r>
              <a:rPr lang="fr-FR" dirty="0"/>
              <a:t> the set of </a:t>
            </a:r>
            <a:r>
              <a:rPr lang="fr-FR" dirty="0" err="1"/>
              <a:t>tools</a:t>
            </a:r>
            <a:r>
              <a:rPr lang="fr-FR" dirty="0"/>
              <a:t> to </a:t>
            </a:r>
            <a:r>
              <a:rPr lang="fr-FR" dirty="0" err="1"/>
              <a:t>allow</a:t>
            </a:r>
            <a:r>
              <a:rPr lang="fr-FR" dirty="0"/>
              <a:t> gov.pf agents to :</a:t>
            </a:r>
          </a:p>
          <a:p>
            <a:pPr lvl="2"/>
            <a:r>
              <a:rPr lang="en-US" dirty="0">
                <a:latin typeface="Dosis" pitchFamily="2" charset="0"/>
              </a:rPr>
              <a:t>Produce and manage the geospatial reference data : </a:t>
            </a:r>
            <a:r>
              <a:rPr lang="en-US" b="1" dirty="0">
                <a:latin typeface="Dosis" pitchFamily="2" charset="0"/>
              </a:rPr>
              <a:t>ensuring quality</a:t>
            </a:r>
          </a:p>
          <a:p>
            <a:pPr lvl="2"/>
            <a:r>
              <a:rPr lang="en-US" dirty="0">
                <a:latin typeface="Dosis" pitchFamily="2" charset="0"/>
              </a:rPr>
              <a:t>Create applications to enhance geographic data : </a:t>
            </a:r>
            <a:r>
              <a:rPr lang="en-US" b="1" dirty="0">
                <a:latin typeface="Dosis" pitchFamily="2" charset="0"/>
              </a:rPr>
              <a:t>enabling innovation</a:t>
            </a:r>
          </a:p>
          <a:p>
            <a:pPr lvl="2"/>
            <a:r>
              <a:rPr lang="en-US" dirty="0">
                <a:latin typeface="Dosis" pitchFamily="2" charset="0"/>
              </a:rPr>
              <a:t>collaborate on projects by sharing and disseminating data  : </a:t>
            </a:r>
            <a:r>
              <a:rPr lang="en-US" b="1" dirty="0">
                <a:latin typeface="Dosis" pitchFamily="2" charset="0"/>
              </a:rPr>
              <a:t>breaking-up silos</a:t>
            </a:r>
            <a:endParaRPr lang="fr-FR" b="1" dirty="0">
              <a:latin typeface="Dosis" pitchFamily="2" charset="0"/>
            </a:endParaRPr>
          </a:p>
          <a:p>
            <a:pPr lvl="1"/>
            <a:r>
              <a:rPr lang="fr-FR" dirty="0"/>
              <a:t>Change management : </a:t>
            </a:r>
            <a:r>
              <a:rPr lang="fr-FR" dirty="0" err="1"/>
              <a:t>explain</a:t>
            </a:r>
            <a:r>
              <a:rPr lang="fr-FR" dirty="0"/>
              <a:t>, help, support, </a:t>
            </a:r>
            <a:r>
              <a:rPr lang="fr-FR" dirty="0" err="1"/>
              <a:t>transfer</a:t>
            </a:r>
            <a:r>
              <a:rPr lang="fr-FR" dirty="0"/>
              <a:t> know-how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EC2190B-9BD4-AC0F-C074-A3CA670F2397}"/>
              </a:ext>
            </a:extLst>
          </p:cNvPr>
          <p:cNvSpPr txBox="1"/>
          <p:nvPr/>
        </p:nvSpPr>
        <p:spPr>
          <a:xfrm>
            <a:off x="202643" y="4187399"/>
            <a:ext cx="7653331" cy="2419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latin typeface="Dosis" pitchFamily="2" charset="0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Dosis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/>
            <a:r>
              <a:rPr lang="en-US" dirty="0"/>
              <a:t>Animate and participate in the geospatial community</a:t>
            </a:r>
          </a:p>
          <a:p>
            <a:pPr lvl="1"/>
            <a:r>
              <a:rPr lang="en-US" dirty="0"/>
              <a:t>Include all stakeholders : public and private organizations, individuals</a:t>
            </a:r>
          </a:p>
          <a:p>
            <a:pPr lvl="1"/>
            <a:r>
              <a:rPr lang="en-US" dirty="0"/>
              <a:t>Getting inspired and learn from others  (Geospatial Pacific Community …)</a:t>
            </a:r>
          </a:p>
          <a:p>
            <a:pPr lvl="1"/>
            <a:r>
              <a:rPr lang="en-US" dirty="0"/>
              <a:t>Exchange on best-practice, experiences</a:t>
            </a:r>
          </a:p>
          <a:p>
            <a:pPr lvl="1"/>
            <a:r>
              <a:rPr lang="en-US" dirty="0"/>
              <a:t>Working together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6E94779-2051-90F8-2B8E-027DB9DF7A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9681" y="4318950"/>
            <a:ext cx="3163145" cy="191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4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ADDA2C5320DA45BB26C136F1213C7E" ma:contentTypeVersion="3" ma:contentTypeDescription="Crée un document." ma:contentTypeScope="" ma:versionID="9509f9f92024fe9a253317b58eb41f16">
  <xsd:schema xmlns:xsd="http://www.w3.org/2001/XMLSchema" xmlns:xs="http://www.w3.org/2001/XMLSchema" xmlns:p="http://schemas.microsoft.com/office/2006/metadata/properties" xmlns:ns2="7c8ca18e-89c4-4e7b-9d7c-e88b25316de1" targetNamespace="http://schemas.microsoft.com/office/2006/metadata/properties" ma:root="true" ma:fieldsID="42e865eaf4fca81c5f312e714b9b2bce" ns2:_="">
    <xsd:import namespace="7c8ca18e-89c4-4e7b-9d7c-e88b25316d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8ca18e-89c4-4e7b-9d7c-e88b25316d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76CB818-5538-4DEC-BA85-76F56E04B2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4DDD74-0263-45FC-AE07-182635DF7F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8ca18e-89c4-4e7b-9d7c-e88b25316d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D90C66A-10BD-4B22-9528-0B26DFAD204B}">
  <ds:schemaRefs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elements/1.1/"/>
    <ds:schemaRef ds:uri="http://schemas.microsoft.com/office/infopath/2007/PartnerControls"/>
    <ds:schemaRef ds:uri="7c8ca18e-89c4-4e7b-9d7c-e88b25316de1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1106</Words>
  <Application>Microsoft Office PowerPoint</Application>
  <PresentationFormat>Grand écran</PresentationFormat>
  <Paragraphs>175</Paragraphs>
  <Slides>11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Arial Unicode MS</vt:lpstr>
      <vt:lpstr>Calibri</vt:lpstr>
      <vt:lpstr>Calibri Light</vt:lpstr>
      <vt:lpstr>Dosis</vt:lpstr>
      <vt:lpstr>Thème Office</vt:lpstr>
      <vt:lpstr>Présentation PowerPoint</vt:lpstr>
      <vt:lpstr>Présentation PowerPoint</vt:lpstr>
      <vt:lpstr>Geospatial to meet the challenges of French Polynesia</vt:lpstr>
      <vt:lpstr>Unlocking location data : the geospatial strategy for French Polynesia</vt:lpstr>
      <vt:lpstr>Open geospatial data platform of French Polynesia : first assets</vt:lpstr>
      <vt:lpstr>Open geospatial data platform of French Polynesia : first assets</vt:lpstr>
      <vt:lpstr>Focus on the OpenData Portal</vt:lpstr>
      <vt:lpstr>Turning Data into Action</vt:lpstr>
      <vt:lpstr>The Road Ahead</vt:lpstr>
      <vt:lpstr>French Polynesia to integrating the network of ART Geodev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Christophe Lapierre</dc:creator>
  <cp:keywords>OGS NC 2022</cp:keywords>
  <cp:lastModifiedBy>KK5070</cp:lastModifiedBy>
  <cp:revision>43</cp:revision>
  <cp:lastPrinted>2022-11-26T07:23:58Z</cp:lastPrinted>
  <dcterms:created xsi:type="dcterms:W3CDTF">2022-11-18T20:57:01Z</dcterms:created>
  <dcterms:modified xsi:type="dcterms:W3CDTF">2022-12-01T04:09:19Z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0x010100E6ADDA2C5320DA45BB26C136F1213C7E</vt:lpwstr>
  </property>
</Properties>
</file>