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omments/modernComment_223_DF68FC8D.xml" ContentType="application/vnd.ms-powerpoint.comment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60" r:id="rId2"/>
  </p:sldMasterIdLst>
  <p:notesMasterIdLst>
    <p:notesMasterId r:id="rId24"/>
  </p:notesMasterIdLst>
  <p:handoutMasterIdLst>
    <p:handoutMasterId r:id="rId25"/>
  </p:handoutMasterIdLst>
  <p:sldIdLst>
    <p:sldId id="307" r:id="rId3"/>
    <p:sldId id="513" r:id="rId4"/>
    <p:sldId id="539" r:id="rId5"/>
    <p:sldId id="509" r:id="rId6"/>
    <p:sldId id="514" r:id="rId7"/>
    <p:sldId id="545" r:id="rId8"/>
    <p:sldId id="515" r:id="rId9"/>
    <p:sldId id="512" r:id="rId10"/>
    <p:sldId id="517" r:id="rId11"/>
    <p:sldId id="534" r:id="rId12"/>
    <p:sldId id="516" r:id="rId13"/>
    <p:sldId id="546" r:id="rId14"/>
    <p:sldId id="503" r:id="rId15"/>
    <p:sldId id="547" r:id="rId16"/>
    <p:sldId id="543" r:id="rId17"/>
    <p:sldId id="541" r:id="rId18"/>
    <p:sldId id="542" r:id="rId19"/>
    <p:sldId id="488" r:id="rId20"/>
    <p:sldId id="540" r:id="rId21"/>
    <p:sldId id="518" r:id="rId22"/>
    <p:sldId id="548" r:id="rId2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9" userDrawn="1">
          <p15:clr>
            <a:srgbClr val="A4A3A4"/>
          </p15:clr>
        </p15:guide>
        <p15:guide id="2" pos="2789" userDrawn="1">
          <p15:clr>
            <a:srgbClr val="A4A3A4"/>
          </p15:clr>
        </p15:guide>
        <p15:guide id="3" orient="horz" pos="304" userDrawn="1">
          <p15:clr>
            <a:srgbClr val="A4A3A4"/>
          </p15:clr>
        </p15:guide>
        <p15:guide id="4" pos="5759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4CDE9FC-E909-C7FC-048E-23739F304A8D}" name="Lizy Islean Xylia Abokan" initials="LIXA" userId="S::labokan@unicef.org::63cffd37-170d-46c9-af99-d12d4a15566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UNET Alex" initials="CA" lastIdx="5" clrIdx="0">
    <p:extLst>
      <p:ext uri="{19B8F6BF-5375-455C-9EA6-DF929625EA0E}">
        <p15:presenceInfo xmlns:p15="http://schemas.microsoft.com/office/powerpoint/2012/main" userId="S-1-5-21-3803155387-4143733754-3887331536-370947" providerId="AD"/>
      </p:ext>
    </p:extLst>
  </p:cmAuthor>
  <p:cmAuthor id="2" name="ROQUET Felicien" initials="RF" lastIdx="1" clrIdx="1">
    <p:extLst>
      <p:ext uri="{19B8F6BF-5375-455C-9EA6-DF929625EA0E}">
        <p15:presenceInfo xmlns:p15="http://schemas.microsoft.com/office/powerpoint/2012/main" userId="S-1-5-21-3803155387-4143733754-3887331536-390306" providerId="AD"/>
      </p:ext>
    </p:extLst>
  </p:cmAuthor>
  <p:cmAuthor id="3" name="Charbonnier Jean-Marc" initials="CJ" lastIdx="5" clrIdx="2">
    <p:extLst>
      <p:ext uri="{19B8F6BF-5375-455C-9EA6-DF929625EA0E}">
        <p15:presenceInfo xmlns:p15="http://schemas.microsoft.com/office/powerpoint/2012/main" userId="S-1-5-21-335591254-3743126510-2744721249-5806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87C9"/>
    <a:srgbClr val="10EBC9"/>
    <a:srgbClr val="5A5A5A"/>
    <a:srgbClr val="58C890"/>
    <a:srgbClr val="CCFF99"/>
    <a:srgbClr val="EAB200"/>
    <a:srgbClr val="EE0000"/>
    <a:srgbClr val="339966"/>
    <a:srgbClr val="FF505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64" autoAdjust="0"/>
    <p:restoredTop sz="47507" autoAdjust="0"/>
  </p:normalViewPr>
  <p:slideViewPr>
    <p:cSldViewPr>
      <p:cViewPr varScale="1">
        <p:scale>
          <a:sx n="156" d="100"/>
          <a:sy n="156" d="100"/>
        </p:scale>
        <p:origin x="196" y="88"/>
      </p:cViewPr>
      <p:guideLst>
        <p:guide orient="horz" pos="1629"/>
        <p:guide pos="2789"/>
        <p:guide orient="horz" pos="304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8/10/relationships/authors" Target="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modernComment_223_DF68FC8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688697C-72B0-4CA8-B73E-027E7FB3D5D1}" authorId="{3A577880-7CFA-DF59-41FE-7DDDCC207EAA}" created="2022-11-28T10:25:25.045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608389439" sldId="476"/>
      <ac:graphicFrameMk id="22" creationId="{00000000-0000-0000-0000-000000000000}"/>
    </ac:deMkLst>
    <p188:txBody>
      <a:bodyPr/>
      <a:lstStyle/>
      <a:p>
        <a:r>
          <a:rPr lang="fr-FR"/>
          <a:t>Attention : seuls 150k sont signés
40k sont en cours de signature sur Grand Sahel
40 à 60k€  en cours de négo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1B53AA-A5DB-4CCD-97B5-E7EB8637AC92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E0763CA4-99DE-4BF4-AB8B-E242AD18330B}">
      <dgm:prSet phldrT="[Texte]" custT="1"/>
      <dgm:spPr/>
      <dgm:t>
        <a:bodyPr/>
        <a:lstStyle/>
        <a:p>
          <a:endParaRPr lang="fr-FR" sz="1600" b="1" dirty="0"/>
        </a:p>
        <a:p>
          <a:r>
            <a:rPr lang="fr-FR" sz="1600" b="1" dirty="0" err="1"/>
            <a:t>Fragmented</a:t>
          </a:r>
          <a:r>
            <a:rPr lang="fr-FR" sz="1600" b="1" dirty="0"/>
            <a:t> supports</a:t>
          </a:r>
        </a:p>
      </dgm:t>
    </dgm:pt>
    <dgm:pt modelId="{FA9D09C7-597B-4C4C-A194-0648C59249C9}" type="parTrans" cxnId="{6C9504E3-95FE-4C4B-9790-4E09A7DD7C9A}">
      <dgm:prSet/>
      <dgm:spPr/>
      <dgm:t>
        <a:bodyPr/>
        <a:lstStyle/>
        <a:p>
          <a:endParaRPr lang="fr-FR"/>
        </a:p>
      </dgm:t>
    </dgm:pt>
    <dgm:pt modelId="{25774F4B-CB17-430F-B322-B60E17FDEFDA}" type="sibTrans" cxnId="{6C9504E3-95FE-4C4B-9790-4E09A7DD7C9A}">
      <dgm:prSet/>
      <dgm:spPr/>
      <dgm:t>
        <a:bodyPr/>
        <a:lstStyle/>
        <a:p>
          <a:endParaRPr lang="fr-FR"/>
        </a:p>
      </dgm:t>
    </dgm:pt>
    <dgm:pt modelId="{5E139C12-9198-4BC5-8577-C4E995519F1E}">
      <dgm:prSet phldrT="[Texte]" custT="1"/>
      <dgm:spPr/>
      <dgm:t>
        <a:bodyPr/>
        <a:lstStyle/>
        <a:p>
          <a:endParaRPr lang="fr-FR" sz="1600" b="1" dirty="0"/>
        </a:p>
        <a:p>
          <a:r>
            <a:rPr lang="fr-FR" sz="1600" b="1" dirty="0"/>
            <a:t>Pilote ARB+EAA</a:t>
          </a:r>
        </a:p>
      </dgm:t>
    </dgm:pt>
    <dgm:pt modelId="{33B0F62E-7D00-4FA6-A789-B40AE78F6F0A}" type="parTrans" cxnId="{A2901669-32D8-474C-9463-DE471728698F}">
      <dgm:prSet/>
      <dgm:spPr/>
      <dgm:t>
        <a:bodyPr/>
        <a:lstStyle/>
        <a:p>
          <a:endParaRPr lang="fr-FR"/>
        </a:p>
      </dgm:t>
    </dgm:pt>
    <dgm:pt modelId="{810A6E0D-B0CA-4853-8D46-B4B9A48E240A}" type="sibTrans" cxnId="{A2901669-32D8-474C-9463-DE471728698F}">
      <dgm:prSet/>
      <dgm:spPr/>
      <dgm:t>
        <a:bodyPr/>
        <a:lstStyle/>
        <a:p>
          <a:endParaRPr lang="fr-FR"/>
        </a:p>
      </dgm:t>
    </dgm:pt>
    <dgm:pt modelId="{81B3BBB2-AC27-4E4B-B280-8E53352B5DE9}">
      <dgm:prSet phldrT="[Texte]" custT="1"/>
      <dgm:spPr/>
      <dgm:t>
        <a:bodyPr/>
        <a:lstStyle/>
        <a:p>
          <a:endParaRPr lang="fr-FR" sz="1600" b="1" dirty="0"/>
        </a:p>
        <a:p>
          <a:r>
            <a:rPr lang="fr-FR" sz="1600" b="1" dirty="0" err="1"/>
            <a:t>Widespread</a:t>
          </a:r>
          <a:r>
            <a:rPr lang="fr-FR" sz="1600" b="1" dirty="0"/>
            <a:t> roll-out</a:t>
          </a:r>
        </a:p>
      </dgm:t>
    </dgm:pt>
    <dgm:pt modelId="{7E96E790-B181-4B48-B5D7-E118DF351315}" type="parTrans" cxnId="{7EF9641E-D633-4062-AC3E-5DCADF1F539A}">
      <dgm:prSet/>
      <dgm:spPr/>
      <dgm:t>
        <a:bodyPr/>
        <a:lstStyle/>
        <a:p>
          <a:endParaRPr lang="fr-FR"/>
        </a:p>
      </dgm:t>
    </dgm:pt>
    <dgm:pt modelId="{49E31F65-17B1-4C5B-8A02-5DE0F5C0857B}" type="sibTrans" cxnId="{7EF9641E-D633-4062-AC3E-5DCADF1F539A}">
      <dgm:prSet/>
      <dgm:spPr/>
      <dgm:t>
        <a:bodyPr/>
        <a:lstStyle/>
        <a:p>
          <a:endParaRPr lang="fr-FR"/>
        </a:p>
      </dgm:t>
    </dgm:pt>
    <dgm:pt modelId="{220BFC2A-06FF-42F9-9A79-D3C713C520A7}">
      <dgm:prSet phldrT="[Texte]" custT="1"/>
      <dgm:spPr/>
      <dgm:t>
        <a:bodyPr/>
        <a:lstStyle/>
        <a:p>
          <a:endParaRPr lang="fr-FR" sz="1600" b="1" dirty="0"/>
        </a:p>
        <a:p>
          <a:r>
            <a:rPr lang="fr-FR" sz="1600" b="1" dirty="0" err="1"/>
            <a:t>Socio-economic</a:t>
          </a:r>
          <a:r>
            <a:rPr lang="fr-FR" sz="1600" b="1" dirty="0"/>
            <a:t> support</a:t>
          </a:r>
        </a:p>
        <a:p>
          <a:endParaRPr lang="fr-FR" sz="1600" b="1" dirty="0"/>
        </a:p>
      </dgm:t>
    </dgm:pt>
    <dgm:pt modelId="{61E33885-F187-4CDA-910B-618AF6641BAB}" type="parTrans" cxnId="{08FB2A3B-0E7C-4E57-9E2E-39C63939A299}">
      <dgm:prSet/>
      <dgm:spPr/>
      <dgm:t>
        <a:bodyPr/>
        <a:lstStyle/>
        <a:p>
          <a:endParaRPr lang="fr-FR"/>
        </a:p>
      </dgm:t>
    </dgm:pt>
    <dgm:pt modelId="{68368E72-AE66-472C-B62D-17CE21B84820}" type="sibTrans" cxnId="{08FB2A3B-0E7C-4E57-9E2E-39C63939A299}">
      <dgm:prSet/>
      <dgm:spPr/>
      <dgm:t>
        <a:bodyPr/>
        <a:lstStyle/>
        <a:p>
          <a:endParaRPr lang="fr-FR"/>
        </a:p>
      </dgm:t>
    </dgm:pt>
    <dgm:pt modelId="{C1932163-94EA-4B43-9FF0-7E1F8B6F1B2D}" type="pres">
      <dgm:prSet presAssocID="{2E1B53AA-A5DB-4CCD-97B5-E7EB8637AC92}" presName="arrowDiagram" presStyleCnt="0">
        <dgm:presLayoutVars>
          <dgm:chMax val="5"/>
          <dgm:dir/>
          <dgm:resizeHandles val="exact"/>
        </dgm:presLayoutVars>
      </dgm:prSet>
      <dgm:spPr/>
    </dgm:pt>
    <dgm:pt modelId="{3AFC117A-7783-4C58-AFF1-B327B9785695}" type="pres">
      <dgm:prSet presAssocID="{2E1B53AA-A5DB-4CCD-97B5-E7EB8637AC92}" presName="arrow" presStyleLbl="bgShp" presStyleIdx="0" presStyleCnt="1" custLinFactNeighborY="1699"/>
      <dgm:spPr>
        <a:gradFill flip="none" rotWithShape="0">
          <a:gsLst>
            <a:gs pos="98333">
              <a:schemeClr val="accent2"/>
            </a:gs>
            <a:gs pos="0">
              <a:srgbClr val="002060"/>
            </a:gs>
            <a:gs pos="48000">
              <a:schemeClr val="accent1">
                <a:tint val="40000"/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8900000" scaled="1"/>
          <a:tileRect/>
        </a:gradFill>
      </dgm:spPr>
    </dgm:pt>
    <dgm:pt modelId="{C6A72A4D-3779-46D7-BE39-05DB4F55F2E8}" type="pres">
      <dgm:prSet presAssocID="{2E1B53AA-A5DB-4CCD-97B5-E7EB8637AC92}" presName="arrowDiagram4" presStyleCnt="0"/>
      <dgm:spPr/>
    </dgm:pt>
    <dgm:pt modelId="{9CFAE074-04A8-4DB1-ABEC-423BAC500EA0}" type="pres">
      <dgm:prSet presAssocID="{220BFC2A-06FF-42F9-9A79-D3C713C520A7}" presName="bullet4a" presStyleLbl="node1" presStyleIdx="0" presStyleCnt="4"/>
      <dgm:spPr/>
    </dgm:pt>
    <dgm:pt modelId="{75132EE3-4696-4E28-89EC-7B8E48B015DD}" type="pres">
      <dgm:prSet presAssocID="{220BFC2A-06FF-42F9-9A79-D3C713C520A7}" presName="textBox4a" presStyleLbl="revTx" presStyleIdx="0" presStyleCnt="4" custLinFactNeighborX="-88" custLinFactNeighborY="-1077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1194834-86E2-4221-ADA0-9E4191DEFC76}" type="pres">
      <dgm:prSet presAssocID="{E0763CA4-99DE-4BF4-AB8B-E242AD18330B}" presName="bullet4b" presStyleLbl="node1" presStyleIdx="1" presStyleCnt="4"/>
      <dgm:spPr/>
    </dgm:pt>
    <dgm:pt modelId="{0983FBB0-346B-4AE6-BEAA-74CD4E054E2C}" type="pres">
      <dgm:prSet presAssocID="{E0763CA4-99DE-4BF4-AB8B-E242AD18330B}" presName="textBox4b" presStyleLbl="revTx" presStyleIdx="1" presStyleCnt="4" custScaleY="55392" custLinFactNeighborX="-1289" custLinFactNeighborY="-2642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051FA7C-8D4E-464F-8239-9F70243ED86E}" type="pres">
      <dgm:prSet presAssocID="{5E139C12-9198-4BC5-8577-C4E995519F1E}" presName="bullet4c" presStyleLbl="node1" presStyleIdx="2" presStyleCnt="4"/>
      <dgm:spPr/>
    </dgm:pt>
    <dgm:pt modelId="{54748E09-0214-4A3E-B48A-D9E3577B530D}" type="pres">
      <dgm:prSet presAssocID="{5E139C12-9198-4BC5-8577-C4E995519F1E}" presName="textBox4c" presStyleLbl="revTx" presStyleIdx="2" presStyleCnt="4" custScaleY="64267" custLinFactNeighborX="-19691" custLinFactNeighborY="-1248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B4128A6-6E17-4510-B5A1-3DBB021D30DE}" type="pres">
      <dgm:prSet presAssocID="{81B3BBB2-AC27-4E4B-B280-8E53352B5DE9}" presName="bullet4d" presStyleLbl="node1" presStyleIdx="3" presStyleCnt="4"/>
      <dgm:spPr/>
    </dgm:pt>
    <dgm:pt modelId="{F8339B5E-C772-4A58-963E-858BDE0E6D79}" type="pres">
      <dgm:prSet presAssocID="{81B3BBB2-AC27-4E4B-B280-8E53352B5DE9}" presName="textBox4d" presStyleLbl="revTx" presStyleIdx="3" presStyleCnt="4" custScaleX="136000" custScaleY="51354" custLinFactNeighborX="-25795" custLinFactNeighborY="-1392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C9504E3-95FE-4C4B-9790-4E09A7DD7C9A}" srcId="{2E1B53AA-A5DB-4CCD-97B5-E7EB8637AC92}" destId="{E0763CA4-99DE-4BF4-AB8B-E242AD18330B}" srcOrd="1" destOrd="0" parTransId="{FA9D09C7-597B-4C4C-A194-0648C59249C9}" sibTransId="{25774F4B-CB17-430F-B322-B60E17FDEFDA}"/>
    <dgm:cxn modelId="{7EF9641E-D633-4062-AC3E-5DCADF1F539A}" srcId="{2E1B53AA-A5DB-4CCD-97B5-E7EB8637AC92}" destId="{81B3BBB2-AC27-4E4B-B280-8E53352B5DE9}" srcOrd="3" destOrd="0" parTransId="{7E96E790-B181-4B48-B5D7-E118DF351315}" sibTransId="{49E31F65-17B1-4C5B-8A02-5DE0F5C0857B}"/>
    <dgm:cxn modelId="{EBBA8FAA-933D-4CC3-B901-4F82A92CC268}" type="presOf" srcId="{220BFC2A-06FF-42F9-9A79-D3C713C520A7}" destId="{75132EE3-4696-4E28-89EC-7B8E48B015DD}" srcOrd="0" destOrd="0" presId="urn:microsoft.com/office/officeart/2005/8/layout/arrow2"/>
    <dgm:cxn modelId="{AF40ECBB-B2DA-4A94-9898-B429A1D52321}" type="presOf" srcId="{81B3BBB2-AC27-4E4B-B280-8E53352B5DE9}" destId="{F8339B5E-C772-4A58-963E-858BDE0E6D79}" srcOrd="0" destOrd="0" presId="urn:microsoft.com/office/officeart/2005/8/layout/arrow2"/>
    <dgm:cxn modelId="{08FB2A3B-0E7C-4E57-9E2E-39C63939A299}" srcId="{2E1B53AA-A5DB-4CCD-97B5-E7EB8637AC92}" destId="{220BFC2A-06FF-42F9-9A79-D3C713C520A7}" srcOrd="0" destOrd="0" parTransId="{61E33885-F187-4CDA-910B-618AF6641BAB}" sibTransId="{68368E72-AE66-472C-B62D-17CE21B84820}"/>
    <dgm:cxn modelId="{A2901669-32D8-474C-9463-DE471728698F}" srcId="{2E1B53AA-A5DB-4CCD-97B5-E7EB8637AC92}" destId="{5E139C12-9198-4BC5-8577-C4E995519F1E}" srcOrd="2" destOrd="0" parTransId="{33B0F62E-7D00-4FA6-A789-B40AE78F6F0A}" sibTransId="{810A6E0D-B0CA-4853-8D46-B4B9A48E240A}"/>
    <dgm:cxn modelId="{58E018CC-4CAB-4B4F-951F-276E0D586ACA}" type="presOf" srcId="{E0763CA4-99DE-4BF4-AB8B-E242AD18330B}" destId="{0983FBB0-346B-4AE6-BEAA-74CD4E054E2C}" srcOrd="0" destOrd="0" presId="urn:microsoft.com/office/officeart/2005/8/layout/arrow2"/>
    <dgm:cxn modelId="{EE21E0E4-B6E7-4E44-83F3-D77AFAE9BA82}" type="presOf" srcId="{5E139C12-9198-4BC5-8577-C4E995519F1E}" destId="{54748E09-0214-4A3E-B48A-D9E3577B530D}" srcOrd="0" destOrd="0" presId="urn:microsoft.com/office/officeart/2005/8/layout/arrow2"/>
    <dgm:cxn modelId="{FE1DC39C-C1D9-4A5C-B4CF-BF3EBCB5B12D}" type="presOf" srcId="{2E1B53AA-A5DB-4CCD-97B5-E7EB8637AC92}" destId="{C1932163-94EA-4B43-9FF0-7E1F8B6F1B2D}" srcOrd="0" destOrd="0" presId="urn:microsoft.com/office/officeart/2005/8/layout/arrow2"/>
    <dgm:cxn modelId="{3842B42C-4666-4A87-9802-94F253FEAE66}" type="presParOf" srcId="{C1932163-94EA-4B43-9FF0-7E1F8B6F1B2D}" destId="{3AFC117A-7783-4C58-AFF1-B327B9785695}" srcOrd="0" destOrd="0" presId="urn:microsoft.com/office/officeart/2005/8/layout/arrow2"/>
    <dgm:cxn modelId="{E07C5CF3-9BCE-4C84-84BD-71DFF6C5B5F7}" type="presParOf" srcId="{C1932163-94EA-4B43-9FF0-7E1F8B6F1B2D}" destId="{C6A72A4D-3779-46D7-BE39-05DB4F55F2E8}" srcOrd="1" destOrd="0" presId="urn:microsoft.com/office/officeart/2005/8/layout/arrow2"/>
    <dgm:cxn modelId="{69C55523-7ECC-4283-AD9F-906A913EBA55}" type="presParOf" srcId="{C6A72A4D-3779-46D7-BE39-05DB4F55F2E8}" destId="{9CFAE074-04A8-4DB1-ABEC-423BAC500EA0}" srcOrd="0" destOrd="0" presId="urn:microsoft.com/office/officeart/2005/8/layout/arrow2"/>
    <dgm:cxn modelId="{0E8EC69A-35E2-4D2C-B2C5-00E20E76D9D3}" type="presParOf" srcId="{C6A72A4D-3779-46D7-BE39-05DB4F55F2E8}" destId="{75132EE3-4696-4E28-89EC-7B8E48B015DD}" srcOrd="1" destOrd="0" presId="urn:microsoft.com/office/officeart/2005/8/layout/arrow2"/>
    <dgm:cxn modelId="{15E9E120-7293-4CFD-AD0E-A0F35AFA7E60}" type="presParOf" srcId="{C6A72A4D-3779-46D7-BE39-05DB4F55F2E8}" destId="{41194834-86E2-4221-ADA0-9E4191DEFC76}" srcOrd="2" destOrd="0" presId="urn:microsoft.com/office/officeart/2005/8/layout/arrow2"/>
    <dgm:cxn modelId="{CBF66DC6-3DED-48A3-B5D8-D18B041FC50A}" type="presParOf" srcId="{C6A72A4D-3779-46D7-BE39-05DB4F55F2E8}" destId="{0983FBB0-346B-4AE6-BEAA-74CD4E054E2C}" srcOrd="3" destOrd="0" presId="urn:microsoft.com/office/officeart/2005/8/layout/arrow2"/>
    <dgm:cxn modelId="{5F76C96D-79B1-463E-A9B7-40F0072E75BC}" type="presParOf" srcId="{C6A72A4D-3779-46D7-BE39-05DB4F55F2E8}" destId="{3051FA7C-8D4E-464F-8239-9F70243ED86E}" srcOrd="4" destOrd="0" presId="urn:microsoft.com/office/officeart/2005/8/layout/arrow2"/>
    <dgm:cxn modelId="{1A371373-92CD-4A3B-A4A1-3862DB3434A5}" type="presParOf" srcId="{C6A72A4D-3779-46D7-BE39-05DB4F55F2E8}" destId="{54748E09-0214-4A3E-B48A-D9E3577B530D}" srcOrd="5" destOrd="0" presId="urn:microsoft.com/office/officeart/2005/8/layout/arrow2"/>
    <dgm:cxn modelId="{CB383024-7710-490F-9F4B-EB07645023C5}" type="presParOf" srcId="{C6A72A4D-3779-46D7-BE39-05DB4F55F2E8}" destId="{0B4128A6-6E17-4510-B5A1-3DBB021D30DE}" srcOrd="6" destOrd="0" presId="urn:microsoft.com/office/officeart/2005/8/layout/arrow2"/>
    <dgm:cxn modelId="{38ADBDC5-D513-46C1-B216-4F73C6C105E6}" type="presParOf" srcId="{C6A72A4D-3779-46D7-BE39-05DB4F55F2E8}" destId="{F8339B5E-C772-4A58-963E-858BDE0E6D79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693218-1FE1-4A7A-8269-BC96134D3F14}" type="doc">
      <dgm:prSet loTypeId="urn:microsoft.com/office/officeart/2005/8/layout/cycle8" loCatId="cycle" qsTypeId="urn:microsoft.com/office/officeart/2005/8/quickstyle/simple5" qsCatId="simple" csTypeId="urn:microsoft.com/office/officeart/2005/8/colors/accent1_2" csCatId="accent1" phldr="1"/>
      <dgm:spPr/>
    </dgm:pt>
    <dgm:pt modelId="{0D2F49C0-B4C0-4257-B725-B590EB341D6D}">
      <dgm:prSet phldrT="[Texte]"/>
      <dgm:spPr/>
      <dgm:t>
        <a:bodyPr/>
        <a:lstStyle/>
        <a:p>
          <a:r>
            <a:rPr lang="fr-FR" dirty="0"/>
            <a:t> </a:t>
          </a:r>
        </a:p>
      </dgm:t>
    </dgm:pt>
    <dgm:pt modelId="{B9B75B88-6A51-4E13-8D21-AA30C574998B}" type="parTrans" cxnId="{22D29198-3A97-4EB7-8FCD-39224A6999C0}">
      <dgm:prSet/>
      <dgm:spPr/>
      <dgm:t>
        <a:bodyPr/>
        <a:lstStyle/>
        <a:p>
          <a:endParaRPr lang="fr-FR"/>
        </a:p>
      </dgm:t>
    </dgm:pt>
    <dgm:pt modelId="{1A19B551-1076-4FD3-B107-F941E74E9BB6}" type="sibTrans" cxnId="{22D29198-3A97-4EB7-8FCD-39224A6999C0}">
      <dgm:prSet/>
      <dgm:spPr/>
      <dgm:t>
        <a:bodyPr/>
        <a:lstStyle/>
        <a:p>
          <a:endParaRPr lang="fr-FR"/>
        </a:p>
      </dgm:t>
    </dgm:pt>
    <dgm:pt modelId="{D96DBE11-4D2E-4F71-AAB4-8489D576266C}">
      <dgm:prSet phldrT="[Texte]"/>
      <dgm:spPr/>
      <dgm:t>
        <a:bodyPr/>
        <a:lstStyle/>
        <a:p>
          <a:r>
            <a:rPr lang="fr-FR" dirty="0"/>
            <a:t> </a:t>
          </a:r>
        </a:p>
      </dgm:t>
    </dgm:pt>
    <dgm:pt modelId="{973AD565-5A78-4B0A-91C9-8CE41844C87F}" type="parTrans" cxnId="{D0FD2AAE-FE44-4075-84A4-0843448D71E2}">
      <dgm:prSet/>
      <dgm:spPr/>
      <dgm:t>
        <a:bodyPr/>
        <a:lstStyle/>
        <a:p>
          <a:endParaRPr lang="fr-FR"/>
        </a:p>
      </dgm:t>
    </dgm:pt>
    <dgm:pt modelId="{E4A3A270-6429-41E3-8D04-3FE535AF398D}" type="sibTrans" cxnId="{D0FD2AAE-FE44-4075-84A4-0843448D71E2}">
      <dgm:prSet/>
      <dgm:spPr/>
      <dgm:t>
        <a:bodyPr/>
        <a:lstStyle/>
        <a:p>
          <a:endParaRPr lang="fr-FR"/>
        </a:p>
      </dgm:t>
    </dgm:pt>
    <dgm:pt modelId="{6212BA88-3218-4169-AC09-26D9AFBFDD58}">
      <dgm:prSet phldrT="[Texte]"/>
      <dgm:spPr/>
      <dgm:t>
        <a:bodyPr/>
        <a:lstStyle/>
        <a:p>
          <a:r>
            <a:rPr lang="fr-FR" dirty="0"/>
            <a:t> </a:t>
          </a:r>
        </a:p>
      </dgm:t>
    </dgm:pt>
    <dgm:pt modelId="{F385FC1C-04DD-4745-AC7F-E0827B15E822}" type="parTrans" cxnId="{4FFF7ADC-FF80-4303-9920-DDA8B4539979}">
      <dgm:prSet/>
      <dgm:spPr/>
      <dgm:t>
        <a:bodyPr/>
        <a:lstStyle/>
        <a:p>
          <a:endParaRPr lang="fr-FR"/>
        </a:p>
      </dgm:t>
    </dgm:pt>
    <dgm:pt modelId="{177E4071-E8A7-47CE-92BC-AF9D57231CCB}" type="sibTrans" cxnId="{4FFF7ADC-FF80-4303-9920-DDA8B4539979}">
      <dgm:prSet/>
      <dgm:spPr/>
      <dgm:t>
        <a:bodyPr/>
        <a:lstStyle/>
        <a:p>
          <a:endParaRPr lang="fr-FR"/>
        </a:p>
      </dgm:t>
    </dgm:pt>
    <dgm:pt modelId="{FD1EFB6F-8B47-4741-92B2-154B3CB037A1}" type="pres">
      <dgm:prSet presAssocID="{F9693218-1FE1-4A7A-8269-BC96134D3F14}" presName="compositeShape" presStyleCnt="0">
        <dgm:presLayoutVars>
          <dgm:chMax val="7"/>
          <dgm:dir/>
          <dgm:resizeHandles val="exact"/>
        </dgm:presLayoutVars>
      </dgm:prSet>
      <dgm:spPr/>
    </dgm:pt>
    <dgm:pt modelId="{DE0A78D1-22CF-4658-ACCC-ACC83C5D83A8}" type="pres">
      <dgm:prSet presAssocID="{F9693218-1FE1-4A7A-8269-BC96134D3F14}" presName="wedge1" presStyleLbl="node1" presStyleIdx="0" presStyleCnt="3" custScaleX="91061" custScaleY="99256"/>
      <dgm:spPr/>
      <dgm:t>
        <a:bodyPr/>
        <a:lstStyle/>
        <a:p>
          <a:endParaRPr lang="fr-FR"/>
        </a:p>
      </dgm:t>
    </dgm:pt>
    <dgm:pt modelId="{32491E36-779F-4E0C-9F38-CC2A47825606}" type="pres">
      <dgm:prSet presAssocID="{F9693218-1FE1-4A7A-8269-BC96134D3F14}" presName="dummy1a" presStyleCnt="0"/>
      <dgm:spPr/>
    </dgm:pt>
    <dgm:pt modelId="{2E2A6656-B0BD-47BF-9AC2-F48C8BE4F792}" type="pres">
      <dgm:prSet presAssocID="{F9693218-1FE1-4A7A-8269-BC96134D3F14}" presName="dummy1b" presStyleCnt="0"/>
      <dgm:spPr/>
    </dgm:pt>
    <dgm:pt modelId="{F7F95D43-29EB-4949-B819-0355F8932282}" type="pres">
      <dgm:prSet presAssocID="{F9693218-1FE1-4A7A-8269-BC96134D3F1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570E0A3-7EB6-42F5-A242-842CEF15919D}" type="pres">
      <dgm:prSet presAssocID="{F9693218-1FE1-4A7A-8269-BC96134D3F14}" presName="wedge2" presStyleLbl="node1" presStyleIdx="1" presStyleCnt="3" custScaleY="101578"/>
      <dgm:spPr/>
      <dgm:t>
        <a:bodyPr/>
        <a:lstStyle/>
        <a:p>
          <a:endParaRPr lang="fr-FR"/>
        </a:p>
      </dgm:t>
    </dgm:pt>
    <dgm:pt modelId="{D0C2D572-35FF-4600-AF1A-92C3E148C64C}" type="pres">
      <dgm:prSet presAssocID="{F9693218-1FE1-4A7A-8269-BC96134D3F14}" presName="dummy2a" presStyleCnt="0"/>
      <dgm:spPr/>
    </dgm:pt>
    <dgm:pt modelId="{742E83F5-D87F-4E82-9EFE-72CFBF4BF135}" type="pres">
      <dgm:prSet presAssocID="{F9693218-1FE1-4A7A-8269-BC96134D3F14}" presName="dummy2b" presStyleCnt="0"/>
      <dgm:spPr/>
    </dgm:pt>
    <dgm:pt modelId="{91BA811A-8CCF-43C8-8FD8-1595A98F540C}" type="pres">
      <dgm:prSet presAssocID="{F9693218-1FE1-4A7A-8269-BC96134D3F1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11475B1-041B-4931-8217-094A13CA6D9E}" type="pres">
      <dgm:prSet presAssocID="{F9693218-1FE1-4A7A-8269-BC96134D3F14}" presName="wedge3" presStyleLbl="node1" presStyleIdx="2" presStyleCnt="3" custScaleX="99374" custScaleY="103478"/>
      <dgm:spPr/>
      <dgm:t>
        <a:bodyPr/>
        <a:lstStyle/>
        <a:p>
          <a:endParaRPr lang="fr-FR"/>
        </a:p>
      </dgm:t>
    </dgm:pt>
    <dgm:pt modelId="{710410B4-97AA-402C-A559-DB05F438E3CC}" type="pres">
      <dgm:prSet presAssocID="{F9693218-1FE1-4A7A-8269-BC96134D3F14}" presName="dummy3a" presStyleCnt="0"/>
      <dgm:spPr/>
    </dgm:pt>
    <dgm:pt modelId="{790FFEEB-C828-4C51-8327-B22130AC9514}" type="pres">
      <dgm:prSet presAssocID="{F9693218-1FE1-4A7A-8269-BC96134D3F14}" presName="dummy3b" presStyleCnt="0"/>
      <dgm:spPr/>
    </dgm:pt>
    <dgm:pt modelId="{7EA602C4-C3CE-481C-A397-FE0F5643FC1F}" type="pres">
      <dgm:prSet presAssocID="{F9693218-1FE1-4A7A-8269-BC96134D3F1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6FDE11D-ED8A-4ECD-88BB-8477D25E052D}" type="pres">
      <dgm:prSet presAssocID="{1A19B551-1076-4FD3-B107-F941E74E9BB6}" presName="arrowWedge1" presStyleLbl="fgSibTrans2D1" presStyleIdx="0" presStyleCnt="3" custScaleX="96431" custScaleY="98881" custLinFactNeighborX="-341" custLinFactNeighborY="-171"/>
      <dgm:spPr/>
    </dgm:pt>
    <dgm:pt modelId="{4F45DFE0-0530-4D01-8B0C-42B6EA0E7EE9}" type="pres">
      <dgm:prSet presAssocID="{E4A3A270-6429-41E3-8D04-3FE535AF398D}" presName="arrowWedge2" presStyleLbl="fgSibTrans2D1" presStyleIdx="1" presStyleCnt="3"/>
      <dgm:spPr/>
    </dgm:pt>
    <dgm:pt modelId="{E2BEF3E9-8CA3-411D-AAF8-25FB2AA3E45F}" type="pres">
      <dgm:prSet presAssocID="{177E4071-E8A7-47CE-92BC-AF9D57231CCB}" presName="arrowWedge3" presStyleLbl="fgSibTrans2D1" presStyleIdx="2" presStyleCnt="3" custScaleX="102982" custScaleY="99591" custLinFactNeighborX="138" custLinFactNeighborY="-479"/>
      <dgm:spPr/>
    </dgm:pt>
  </dgm:ptLst>
  <dgm:cxnLst>
    <dgm:cxn modelId="{22D29198-3A97-4EB7-8FCD-39224A6999C0}" srcId="{F9693218-1FE1-4A7A-8269-BC96134D3F14}" destId="{0D2F49C0-B4C0-4257-B725-B590EB341D6D}" srcOrd="0" destOrd="0" parTransId="{B9B75B88-6A51-4E13-8D21-AA30C574998B}" sibTransId="{1A19B551-1076-4FD3-B107-F941E74E9BB6}"/>
    <dgm:cxn modelId="{8EFA6680-199D-4C53-A441-C48C19A4441E}" type="presOf" srcId="{0D2F49C0-B4C0-4257-B725-B590EB341D6D}" destId="{DE0A78D1-22CF-4658-ACCC-ACC83C5D83A8}" srcOrd="0" destOrd="0" presId="urn:microsoft.com/office/officeart/2005/8/layout/cycle8"/>
    <dgm:cxn modelId="{2FE5E488-6DF8-4C66-A0CA-CC2E47865A77}" type="presOf" srcId="{D96DBE11-4D2E-4F71-AAB4-8489D576266C}" destId="{91BA811A-8CCF-43C8-8FD8-1595A98F540C}" srcOrd="1" destOrd="0" presId="urn:microsoft.com/office/officeart/2005/8/layout/cycle8"/>
    <dgm:cxn modelId="{E7E068B8-E952-454E-90C8-7590ED4BCBA4}" type="presOf" srcId="{0D2F49C0-B4C0-4257-B725-B590EB341D6D}" destId="{F7F95D43-29EB-4949-B819-0355F8932282}" srcOrd="1" destOrd="0" presId="urn:microsoft.com/office/officeart/2005/8/layout/cycle8"/>
    <dgm:cxn modelId="{BDF686A7-0C6F-4328-889C-3A8E383F9501}" type="presOf" srcId="{D96DBE11-4D2E-4F71-AAB4-8489D576266C}" destId="{4570E0A3-7EB6-42F5-A242-842CEF15919D}" srcOrd="0" destOrd="0" presId="urn:microsoft.com/office/officeart/2005/8/layout/cycle8"/>
    <dgm:cxn modelId="{8F65F0A2-94F4-4842-8DC8-0193F6D1BF8F}" type="presOf" srcId="{6212BA88-3218-4169-AC09-26D9AFBFDD58}" destId="{7EA602C4-C3CE-481C-A397-FE0F5643FC1F}" srcOrd="1" destOrd="0" presId="urn:microsoft.com/office/officeart/2005/8/layout/cycle8"/>
    <dgm:cxn modelId="{4FFF7ADC-FF80-4303-9920-DDA8B4539979}" srcId="{F9693218-1FE1-4A7A-8269-BC96134D3F14}" destId="{6212BA88-3218-4169-AC09-26D9AFBFDD58}" srcOrd="2" destOrd="0" parTransId="{F385FC1C-04DD-4745-AC7F-E0827B15E822}" sibTransId="{177E4071-E8A7-47CE-92BC-AF9D57231CCB}"/>
    <dgm:cxn modelId="{5EDB210F-71D8-4F72-9418-E1BB10DB7B1A}" type="presOf" srcId="{F9693218-1FE1-4A7A-8269-BC96134D3F14}" destId="{FD1EFB6F-8B47-4741-92B2-154B3CB037A1}" srcOrd="0" destOrd="0" presId="urn:microsoft.com/office/officeart/2005/8/layout/cycle8"/>
    <dgm:cxn modelId="{E08B4B82-44C0-486F-98EA-C28A0C80B815}" type="presOf" srcId="{6212BA88-3218-4169-AC09-26D9AFBFDD58}" destId="{D11475B1-041B-4931-8217-094A13CA6D9E}" srcOrd="0" destOrd="0" presId="urn:microsoft.com/office/officeart/2005/8/layout/cycle8"/>
    <dgm:cxn modelId="{D0FD2AAE-FE44-4075-84A4-0843448D71E2}" srcId="{F9693218-1FE1-4A7A-8269-BC96134D3F14}" destId="{D96DBE11-4D2E-4F71-AAB4-8489D576266C}" srcOrd="1" destOrd="0" parTransId="{973AD565-5A78-4B0A-91C9-8CE41844C87F}" sibTransId="{E4A3A270-6429-41E3-8D04-3FE535AF398D}"/>
    <dgm:cxn modelId="{C4A532A1-534C-4395-9F24-1989C66BF9E6}" type="presParOf" srcId="{FD1EFB6F-8B47-4741-92B2-154B3CB037A1}" destId="{DE0A78D1-22CF-4658-ACCC-ACC83C5D83A8}" srcOrd="0" destOrd="0" presId="urn:microsoft.com/office/officeart/2005/8/layout/cycle8"/>
    <dgm:cxn modelId="{720EAE2B-9927-49D1-9E45-D3757F026093}" type="presParOf" srcId="{FD1EFB6F-8B47-4741-92B2-154B3CB037A1}" destId="{32491E36-779F-4E0C-9F38-CC2A47825606}" srcOrd="1" destOrd="0" presId="urn:microsoft.com/office/officeart/2005/8/layout/cycle8"/>
    <dgm:cxn modelId="{494E4195-35BB-4567-8880-CDAE4027DFF1}" type="presParOf" srcId="{FD1EFB6F-8B47-4741-92B2-154B3CB037A1}" destId="{2E2A6656-B0BD-47BF-9AC2-F48C8BE4F792}" srcOrd="2" destOrd="0" presId="urn:microsoft.com/office/officeart/2005/8/layout/cycle8"/>
    <dgm:cxn modelId="{DA6E629B-DE53-4D7B-81EE-6C9D3F35682D}" type="presParOf" srcId="{FD1EFB6F-8B47-4741-92B2-154B3CB037A1}" destId="{F7F95D43-29EB-4949-B819-0355F8932282}" srcOrd="3" destOrd="0" presId="urn:microsoft.com/office/officeart/2005/8/layout/cycle8"/>
    <dgm:cxn modelId="{EBC57DE4-E21E-4954-811F-D8BB216CF8EB}" type="presParOf" srcId="{FD1EFB6F-8B47-4741-92B2-154B3CB037A1}" destId="{4570E0A3-7EB6-42F5-A242-842CEF15919D}" srcOrd="4" destOrd="0" presId="urn:microsoft.com/office/officeart/2005/8/layout/cycle8"/>
    <dgm:cxn modelId="{A8ED2EBD-7E04-432C-A249-0DC5FD018B8F}" type="presParOf" srcId="{FD1EFB6F-8B47-4741-92B2-154B3CB037A1}" destId="{D0C2D572-35FF-4600-AF1A-92C3E148C64C}" srcOrd="5" destOrd="0" presId="urn:microsoft.com/office/officeart/2005/8/layout/cycle8"/>
    <dgm:cxn modelId="{7B8991B5-E0F7-453F-B13D-EACB519C0895}" type="presParOf" srcId="{FD1EFB6F-8B47-4741-92B2-154B3CB037A1}" destId="{742E83F5-D87F-4E82-9EFE-72CFBF4BF135}" srcOrd="6" destOrd="0" presId="urn:microsoft.com/office/officeart/2005/8/layout/cycle8"/>
    <dgm:cxn modelId="{1D7B8E70-7A0F-49B2-A9C2-5C374F475469}" type="presParOf" srcId="{FD1EFB6F-8B47-4741-92B2-154B3CB037A1}" destId="{91BA811A-8CCF-43C8-8FD8-1595A98F540C}" srcOrd="7" destOrd="0" presId="urn:microsoft.com/office/officeart/2005/8/layout/cycle8"/>
    <dgm:cxn modelId="{8DD60058-B979-49D0-85A1-EF048D0D084E}" type="presParOf" srcId="{FD1EFB6F-8B47-4741-92B2-154B3CB037A1}" destId="{D11475B1-041B-4931-8217-094A13CA6D9E}" srcOrd="8" destOrd="0" presId="urn:microsoft.com/office/officeart/2005/8/layout/cycle8"/>
    <dgm:cxn modelId="{E65CF124-986A-4D7C-A058-B46F77E1686E}" type="presParOf" srcId="{FD1EFB6F-8B47-4741-92B2-154B3CB037A1}" destId="{710410B4-97AA-402C-A559-DB05F438E3CC}" srcOrd="9" destOrd="0" presId="urn:microsoft.com/office/officeart/2005/8/layout/cycle8"/>
    <dgm:cxn modelId="{DACA8E13-856B-4E4D-96CB-9087A949AEA7}" type="presParOf" srcId="{FD1EFB6F-8B47-4741-92B2-154B3CB037A1}" destId="{790FFEEB-C828-4C51-8327-B22130AC9514}" srcOrd="10" destOrd="0" presId="urn:microsoft.com/office/officeart/2005/8/layout/cycle8"/>
    <dgm:cxn modelId="{71741196-901E-4028-B80B-ACB916A32FEA}" type="presParOf" srcId="{FD1EFB6F-8B47-4741-92B2-154B3CB037A1}" destId="{7EA602C4-C3CE-481C-A397-FE0F5643FC1F}" srcOrd="11" destOrd="0" presId="urn:microsoft.com/office/officeart/2005/8/layout/cycle8"/>
    <dgm:cxn modelId="{187D76A3-F089-456B-9D31-67974A1B6296}" type="presParOf" srcId="{FD1EFB6F-8B47-4741-92B2-154B3CB037A1}" destId="{56FDE11D-ED8A-4ECD-88BB-8477D25E052D}" srcOrd="12" destOrd="0" presId="urn:microsoft.com/office/officeart/2005/8/layout/cycle8"/>
    <dgm:cxn modelId="{71E1B93A-57E0-47B7-A0FB-80AF61B60D71}" type="presParOf" srcId="{FD1EFB6F-8B47-4741-92B2-154B3CB037A1}" destId="{4F45DFE0-0530-4D01-8B0C-42B6EA0E7EE9}" srcOrd="13" destOrd="0" presId="urn:microsoft.com/office/officeart/2005/8/layout/cycle8"/>
    <dgm:cxn modelId="{0E7B7474-BC92-4543-A330-BC6D9C32F641}" type="presParOf" srcId="{FD1EFB6F-8B47-4741-92B2-154B3CB037A1}" destId="{E2BEF3E9-8CA3-411D-AAF8-25FB2AA3E45F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FC117A-7783-4C58-AFF1-B327B9785695}">
      <dsp:nvSpPr>
        <dsp:cNvPr id="0" name=""/>
        <dsp:cNvSpPr/>
      </dsp:nvSpPr>
      <dsp:spPr>
        <a:xfrm>
          <a:off x="713539" y="0"/>
          <a:ext cx="6781833" cy="4238646"/>
        </a:xfrm>
        <a:prstGeom prst="swooshArrow">
          <a:avLst>
            <a:gd name="adj1" fmla="val 25000"/>
            <a:gd name="adj2" fmla="val 25000"/>
          </a:avLst>
        </a:prstGeom>
        <a:gradFill flip="none" rotWithShape="0">
          <a:gsLst>
            <a:gs pos="98333">
              <a:schemeClr val="accent2"/>
            </a:gs>
            <a:gs pos="0">
              <a:srgbClr val="002060"/>
            </a:gs>
            <a:gs pos="48000">
              <a:schemeClr val="accent1">
                <a:tint val="40000"/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89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FAE074-04A8-4DB1-ABEC-423BAC500EA0}">
      <dsp:nvSpPr>
        <dsp:cNvPr id="0" name=""/>
        <dsp:cNvSpPr/>
      </dsp:nvSpPr>
      <dsp:spPr>
        <a:xfrm>
          <a:off x="1381549" y="3151857"/>
          <a:ext cx="155982" cy="1559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132EE3-4696-4E28-89EC-7B8E48B015DD}">
      <dsp:nvSpPr>
        <dsp:cNvPr id="0" name=""/>
        <dsp:cNvSpPr/>
      </dsp:nvSpPr>
      <dsp:spPr>
        <a:xfrm>
          <a:off x="1458520" y="3121200"/>
          <a:ext cx="1159693" cy="1008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652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b="1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err="1"/>
            <a:t>Socio-economic</a:t>
          </a:r>
          <a:r>
            <a:rPr lang="fr-FR" sz="1600" b="1" kern="1200" dirty="0"/>
            <a:t> support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b="1" kern="1200" dirty="0"/>
        </a:p>
      </dsp:txBody>
      <dsp:txXfrm>
        <a:off x="1458520" y="3121200"/>
        <a:ext cx="1159693" cy="1008797"/>
      </dsp:txXfrm>
    </dsp:sp>
    <dsp:sp modelId="{41194834-86E2-4221-ADA0-9E4191DEFC76}">
      <dsp:nvSpPr>
        <dsp:cNvPr id="0" name=""/>
        <dsp:cNvSpPr/>
      </dsp:nvSpPr>
      <dsp:spPr>
        <a:xfrm>
          <a:off x="2483597" y="2165948"/>
          <a:ext cx="271273" cy="2712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83FBB0-346B-4AE6-BEAA-74CD4E054E2C}">
      <dsp:nvSpPr>
        <dsp:cNvPr id="0" name=""/>
        <dsp:cNvSpPr/>
      </dsp:nvSpPr>
      <dsp:spPr>
        <a:xfrm>
          <a:off x="2600876" y="2221681"/>
          <a:ext cx="1424185" cy="1072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742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b="1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err="1"/>
            <a:t>Fragmented</a:t>
          </a:r>
          <a:r>
            <a:rPr lang="fr-FR" sz="1600" b="1" kern="1200" dirty="0"/>
            <a:t> supports</a:t>
          </a:r>
        </a:p>
      </dsp:txBody>
      <dsp:txXfrm>
        <a:off x="2600876" y="2221681"/>
        <a:ext cx="1424185" cy="1072976"/>
      </dsp:txXfrm>
    </dsp:sp>
    <dsp:sp modelId="{3051FA7C-8D4E-464F-8239-9F70243ED86E}">
      <dsp:nvSpPr>
        <dsp:cNvPr id="0" name=""/>
        <dsp:cNvSpPr/>
      </dsp:nvSpPr>
      <dsp:spPr>
        <a:xfrm>
          <a:off x="3890828" y="1439444"/>
          <a:ext cx="359437" cy="3594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748E09-0214-4A3E-B48A-D9E3577B530D}">
      <dsp:nvSpPr>
        <dsp:cNvPr id="0" name=""/>
        <dsp:cNvSpPr/>
      </dsp:nvSpPr>
      <dsp:spPr>
        <a:xfrm>
          <a:off x="3790110" y="1760261"/>
          <a:ext cx="1424185" cy="1683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458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b="1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/>
            <a:t>Pilote ARB+EAA</a:t>
          </a:r>
        </a:p>
      </dsp:txBody>
      <dsp:txXfrm>
        <a:off x="3790110" y="1760261"/>
        <a:ext cx="1424185" cy="1683463"/>
      </dsp:txXfrm>
    </dsp:sp>
    <dsp:sp modelId="{0B4128A6-6E17-4510-B5A1-3DBB021D30DE}">
      <dsp:nvSpPr>
        <dsp:cNvPr id="0" name=""/>
        <dsp:cNvSpPr/>
      </dsp:nvSpPr>
      <dsp:spPr>
        <a:xfrm>
          <a:off x="5423522" y="958781"/>
          <a:ext cx="481510" cy="4815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339B5E-C772-4A58-963E-858BDE0E6D79}">
      <dsp:nvSpPr>
        <dsp:cNvPr id="0" name=""/>
        <dsp:cNvSpPr/>
      </dsp:nvSpPr>
      <dsp:spPr>
        <a:xfrm>
          <a:off x="5040555" y="1515634"/>
          <a:ext cx="1936891" cy="1560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5142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b="1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err="1"/>
            <a:t>Widespread</a:t>
          </a:r>
          <a:r>
            <a:rPr lang="fr-FR" sz="1600" b="1" kern="1200" dirty="0"/>
            <a:t> roll-out</a:t>
          </a:r>
        </a:p>
      </dsp:txBody>
      <dsp:txXfrm>
        <a:off x="5040555" y="1515634"/>
        <a:ext cx="1936891" cy="15607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0A78D1-22CF-4658-ACCC-ACC83C5D83A8}">
      <dsp:nvSpPr>
        <dsp:cNvPr id="0" name=""/>
        <dsp:cNvSpPr/>
      </dsp:nvSpPr>
      <dsp:spPr>
        <a:xfrm>
          <a:off x="1850237" y="310188"/>
          <a:ext cx="3290129" cy="3586223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800" kern="1200" dirty="0"/>
            <a:t> </a:t>
          </a:r>
        </a:p>
      </dsp:txBody>
      <dsp:txXfrm>
        <a:off x="3584213" y="1070126"/>
        <a:ext cx="1175046" cy="1067328"/>
      </dsp:txXfrm>
    </dsp:sp>
    <dsp:sp modelId="{4570E0A3-7EB6-42F5-A242-842CEF15919D}">
      <dsp:nvSpPr>
        <dsp:cNvPr id="0" name=""/>
        <dsp:cNvSpPr/>
      </dsp:nvSpPr>
      <dsp:spPr>
        <a:xfrm>
          <a:off x="1614336" y="397279"/>
          <a:ext cx="3613105" cy="3670120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800" kern="1200" dirty="0"/>
            <a:t> </a:t>
          </a:r>
        </a:p>
      </dsp:txBody>
      <dsp:txXfrm>
        <a:off x="2474599" y="2778488"/>
        <a:ext cx="1935592" cy="961221"/>
      </dsp:txXfrm>
    </dsp:sp>
    <dsp:sp modelId="{D11475B1-041B-4931-8217-094A13CA6D9E}">
      <dsp:nvSpPr>
        <dsp:cNvPr id="0" name=""/>
        <dsp:cNvSpPr/>
      </dsp:nvSpPr>
      <dsp:spPr>
        <a:xfrm>
          <a:off x="1551232" y="233915"/>
          <a:ext cx="3590487" cy="3738769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800" kern="1200" dirty="0"/>
            <a:t> </a:t>
          </a:r>
        </a:p>
      </dsp:txBody>
      <dsp:txXfrm>
        <a:off x="1967131" y="1026178"/>
        <a:ext cx="1282316" cy="1112728"/>
      </dsp:txXfrm>
    </dsp:sp>
    <dsp:sp modelId="{56FDE11D-ED8A-4ECD-88BB-8477D25E052D}">
      <dsp:nvSpPr>
        <dsp:cNvPr id="0" name=""/>
        <dsp:cNvSpPr/>
      </dsp:nvSpPr>
      <dsp:spPr>
        <a:xfrm>
          <a:off x="1525600" y="88988"/>
          <a:ext cx="3915525" cy="4015005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F45DFE0-0530-4D01-8B0C-42B6EA0E7EE9}">
      <dsp:nvSpPr>
        <dsp:cNvPr id="0" name=""/>
        <dsp:cNvSpPr/>
      </dsp:nvSpPr>
      <dsp:spPr>
        <a:xfrm>
          <a:off x="1390668" y="201606"/>
          <a:ext cx="4060442" cy="406044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2BEF3E9-8CA3-411D-AAF8-25FB2AA3E45F}">
      <dsp:nvSpPr>
        <dsp:cNvPr id="0" name=""/>
        <dsp:cNvSpPr/>
      </dsp:nvSpPr>
      <dsp:spPr>
        <a:xfrm>
          <a:off x="1261132" y="61307"/>
          <a:ext cx="4181524" cy="4043835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20DB99-3CFE-A049-BD9E-7FB31C116483}" type="datetime1">
              <a:rPr lang="en-US" smtClean="0"/>
              <a:t>12/1/2022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E0BB57-DC73-764C-A58B-61339E1E8DD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788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A03147-2684-674F-8929-FD8FCA0CDEFF}" type="datetime1">
              <a:rPr lang="en-US" smtClean="0"/>
              <a:t>12/1/2022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385B3-6F63-4903-BDA2-5A5BFDA7B33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296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385B3-6F63-4903-BDA2-5A5BFDA7B3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60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souscription de la France au programme GDA de l’ESA serait un autre effet levier économique grâce 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à la capacité des fournisseurs de service à répondre aux projets GDA 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à la possibilité de la composante GDA-FFF qui permet un cofinancement entre l’AFD et l’ESA pour des projets de développement avec à l’appui des services fournis dans le cadre d’AO sur le programme GDA</a:t>
            </a:r>
          </a:p>
          <a:p>
            <a:pPr marL="0" lvl="0" indent="0">
              <a:buFont typeface="Wingdings" panose="05000000000000000000" pitchFamily="2" charset="2"/>
              <a:buNone/>
            </a:pPr>
            <a:endParaRPr lang="fr-FR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Wingdings" panose="05000000000000000000" pitchFamily="2" charset="2"/>
              <a:buNone/>
            </a:pP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GDA est un levier économique pour l’écosystème FR au global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: AFD et fournisseurs de services.</a:t>
            </a:r>
            <a:endParaRPr lang="fr-FR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385B3-6F63-4903-BDA2-5A5BFDA7B33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1258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385B3-6F63-4903-BDA2-5A5BFDA7B33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3906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fr-FR" i="0" baseline="0" dirty="0"/>
              <a:t>PASSDEF : </a:t>
            </a:r>
            <a:r>
              <a:rPr lang="fr-F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lateforme d'Aide par le Spatial au Suivi du Développement Durable en Environnement Fragile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b="1" baseline="0" dirty="0"/>
              <a:t>1) Burkina, VIL (+CCC), </a:t>
            </a:r>
            <a:r>
              <a:rPr lang="fr-FR" baseline="0" dirty="0"/>
              <a:t>étalement urbain et déplaces internes dans les villes secondaires, ciblage points d’intérêts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b="1" baseline="0" dirty="0"/>
              <a:t>2) Congo RDC, ARB (+AES</a:t>
            </a:r>
            <a:r>
              <a:rPr lang="fr-FR" baseline="0" dirty="0"/>
              <a:t>), suivi de la déforestation combinant THR et HR, système d’alerte, front de déforestation THR (camps illégaux </a:t>
            </a:r>
            <a:r>
              <a:rPr lang="fr-FR" baseline="0" dirty="0" err="1"/>
              <a:t>etc</a:t>
            </a:r>
            <a:r>
              <a:rPr lang="fr-FR" baseline="0" dirty="0"/>
              <a:t> ?)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b="1" i="0" baseline="0" dirty="0"/>
              <a:t>3) Tchad, ARB (+CLI+EVA), </a:t>
            </a:r>
            <a:r>
              <a:rPr lang="fr-FR" i="0" baseline="0" dirty="0"/>
              <a:t>suivi des réaménagements, surfaces cultivées et rendements agricole, bilan carbone, évaluation phase 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b="1" i="0" baseline="0" dirty="0"/>
              <a:t>4) Cambodge, ARB+EAA (+AES+CLI), </a:t>
            </a:r>
            <a:r>
              <a:rPr lang="fr-FR" i="0" baseline="0" dirty="0"/>
              <a:t>suivi complet des ressources naturelles (dégradation sol, eau, </a:t>
            </a:r>
            <a:r>
              <a:rPr lang="fr-FR" i="0" baseline="0" dirty="0" err="1"/>
              <a:t>biodiv</a:t>
            </a:r>
            <a:r>
              <a:rPr lang="fr-FR" i="0" baseline="0" dirty="0"/>
              <a:t>…), occupation détaillée des sols,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b="1" i="0" baseline="0" dirty="0"/>
              <a:t>5) Afrique de l’Ouest et du Nord, Expertise France - P2S, </a:t>
            </a:r>
            <a:r>
              <a:rPr lang="fr-FR" i="0" baseline="0" dirty="0"/>
              <a:t>suivi des risques industriels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i="0" baseline="0" dirty="0"/>
              <a:t>6) </a:t>
            </a:r>
            <a:r>
              <a:rPr lang="fr-FR" b="1" i="0" baseline="0" dirty="0"/>
              <a:t>Côte d’Ivoire,</a:t>
            </a:r>
            <a:r>
              <a:rPr lang="fr-FR" i="0" baseline="0" dirty="0"/>
              <a:t> réseau routier et exposition aux </a:t>
            </a:r>
            <a:r>
              <a:rPr lang="fr-FR" i="0" baseline="0" dirty="0" err="1"/>
              <a:t>innondations</a:t>
            </a:r>
            <a:endParaRPr lang="fr-FR" i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385B3-6F63-4903-BDA2-5A5BFDA7B33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8692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385B3-6F63-4903-BDA2-5A5BFDA7B33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040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385B3-6F63-4903-BDA2-5A5BFDA7B33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402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385B3-6F63-4903-BDA2-5A5BFDA7B33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4482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385B3-6F63-4903-BDA2-5A5BFDA7B33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56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385B3-6F63-4903-BDA2-5A5BFDA7B33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478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Symbol" panose="05050102010706020507" pitchFamily="18" charset="2"/>
              <a:buNone/>
            </a:pPr>
            <a:endParaRPr lang="fr-FR" b="1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385B3-6F63-4903-BDA2-5A5BFDA7B3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223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385B3-6F63-4903-BDA2-5A5BFDA7B33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451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/>
              <a:t>Impacts observables du ciel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/>
              <a:t>Complexe ou couteux pour obtenir des indicateurs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/>
              <a:t>Zone d’intérêt vaste ou difficile d’accès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/>
              <a:t>Intervention ayant déjà eu lieu et évaluation a posteriori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/>
              <a:t>Mesurer l’impact d’une intervention rétroactivement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/>
              <a:t>Combinaison avec d’autres jeux de données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/>
              <a:t>Gain économique face aux méthodes habituelles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385B3-6F63-4903-BDA2-5A5BFDA7B33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85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/>
              <a:t>Impacts observables du ciel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/>
              <a:t>Complexe ou couteux pour obtenir des indicateurs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/>
              <a:t>Zone d’intérêt vaste ou difficile d’accès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/>
              <a:t>Intervention ayant déjà eu lieu et évaluation a posteriori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/>
              <a:t>Mesurer l’impact d’une intervention rétroactivement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/>
              <a:t>Combinaison avec d’autres jeux de données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/>
              <a:t>Gain économique face aux méthodes habituelles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385B3-6F63-4903-BDA2-5A5BFDA7B33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98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filigrane, ces actions ont pour objectif de 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faire la promotion des applicatifs spatiaux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dont la majorité étaient jusqu’alors peu connus des agents de l’AFD, et de 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faire partager une certaine expertise 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 le spatial dont l’écosystème français est l’un des plus compétitif au niveau mondial.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385B3-6F63-4903-BDA2-5A5BFDA7B33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846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MC</a:t>
            </a:r>
            <a:r>
              <a:rPr lang="fr-FR" baseline="0" dirty="0"/>
              <a:t> thématiques</a:t>
            </a:r>
            <a:r>
              <a:rPr lang="fr-FR" dirty="0"/>
              <a:t> :</a:t>
            </a:r>
            <a:r>
              <a:rPr lang="fr-FR" baseline="0" dirty="0"/>
              <a:t> </a:t>
            </a:r>
            <a:r>
              <a:rPr lang="fr-FR" dirty="0"/>
              <a:t>mieux orienter les besoins AFD vers les </a:t>
            </a:r>
            <a:r>
              <a:rPr lang="fr-FR" b="1" dirty="0"/>
              <a:t>privés FR les mieux qualifiés</a:t>
            </a:r>
            <a:r>
              <a:rPr lang="fr-FR" dirty="0"/>
              <a:t> à proposer des prestations de qualité, à des tarifs les plus compétitifs possibles, et avec des délais de passations de marchés réduits</a:t>
            </a:r>
            <a:endParaRPr lang="fr-FR" sz="1100" dirty="0"/>
          </a:p>
          <a:p>
            <a:pPr marL="171450" indent="-171450">
              <a:buFont typeface="Symbol" panose="05050102010706020507" pitchFamily="18" charset="2"/>
              <a:buChar char="Þ"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385B3-6F63-4903-BDA2-5A5BFDA7B33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46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385B3-6F63-4903-BDA2-5A5BFDA7B33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25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Face au coût élevé des images satellitaires à haute résolution et de la situation financière des contreparties de l’AFD, la 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mise en place d’un mode opératoire permettant à l’AFD de proposer à ses bénéficiaires une tarification privilégiée dans l’acquisition d’imagerie satellitaire 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 élément central de l’offre spatiale que l’AFD cherche à construire.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AC</a:t>
            </a:r>
            <a:r>
              <a:rPr lang="fr-FR" baseline="0" dirty="0"/>
              <a:t> Airbus : difficile </a:t>
            </a:r>
            <a:r>
              <a:rPr lang="fr-FR" dirty="0"/>
              <a:t>face aux </a:t>
            </a:r>
            <a:r>
              <a:rPr lang="fr-FR" b="1" dirty="0"/>
              <a:t>statuts de l’AFD </a:t>
            </a:r>
            <a:r>
              <a:rPr lang="fr-FR" dirty="0"/>
              <a:t>(aide délié, mise en concurrence…) 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Symbol" panose="05050102010706020507" pitchFamily="18" charset="2"/>
              <a:buChar char="Þ"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385B3-6F63-4903-BDA2-5A5BFDA7B33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80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705831"/>
            <a:ext cx="9144000" cy="97393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 b="1" i="0">
                <a:solidFill>
                  <a:srgbClr val="250E62"/>
                </a:solidFill>
                <a:latin typeface="Century Gothic"/>
                <a:cs typeface="Century Gothic"/>
              </a:defRPr>
            </a:lvl1pPr>
          </a:lstStyle>
          <a:p>
            <a:pPr>
              <a:lnSpc>
                <a:spcPct val="120000"/>
              </a:lnSpc>
            </a:pPr>
            <a:r>
              <a:rPr lang="en-GB" sz="2400" b="1" dirty="0">
                <a:solidFill>
                  <a:srgbClr val="1C0E5D"/>
                </a:solidFill>
                <a:latin typeface="Century Gothic"/>
                <a:cs typeface="Century Gothic"/>
              </a:rPr>
              <a:t>TITRE DE LA PRÉSENTATION</a:t>
            </a:r>
            <a:br>
              <a:rPr lang="en-GB" sz="2400" b="1" dirty="0">
                <a:solidFill>
                  <a:srgbClr val="1C0E5D"/>
                </a:solidFill>
                <a:latin typeface="Century Gothic"/>
                <a:cs typeface="Century Gothic"/>
              </a:rPr>
            </a:br>
            <a:r>
              <a:rPr lang="en-GB" sz="2400" b="1" dirty="0">
                <a:solidFill>
                  <a:srgbClr val="1C0E5D"/>
                </a:solidFill>
                <a:latin typeface="Century Gothic"/>
                <a:cs typeface="Century Gothic"/>
              </a:rPr>
              <a:t>SUR 1 </a:t>
            </a:r>
            <a:r>
              <a:rPr lang="en-GB" sz="2400" b="1" dirty="0" err="1">
                <a:solidFill>
                  <a:srgbClr val="1C0E5D"/>
                </a:solidFill>
                <a:latin typeface="Century Gothic"/>
                <a:cs typeface="Century Gothic"/>
              </a:rPr>
              <a:t>ou</a:t>
            </a:r>
            <a:r>
              <a:rPr lang="en-GB" sz="2400" b="1" dirty="0">
                <a:solidFill>
                  <a:srgbClr val="1C0E5D"/>
                </a:solidFill>
                <a:latin typeface="Century Gothic"/>
                <a:cs typeface="Century Gothic"/>
              </a:rPr>
              <a:t> 2 LIGNES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3608" y="2571750"/>
            <a:ext cx="8100392" cy="59406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>
                <a:solidFill>
                  <a:srgbClr val="250E62"/>
                </a:solidFill>
                <a:latin typeface="Century Gothic"/>
                <a:cs typeface="Century Gothic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GB" sz="2400" dirty="0">
                <a:solidFill>
                  <a:srgbClr val="1C0E5D"/>
                </a:solidFill>
                <a:latin typeface="Century Gothic"/>
                <a:cs typeface="Century Gothic"/>
              </a:rPr>
              <a:t>Sous-titre </a:t>
            </a:r>
            <a:r>
              <a:rPr lang="en-GB" sz="2400" dirty="0" err="1">
                <a:solidFill>
                  <a:srgbClr val="1C0E5D"/>
                </a:solidFill>
                <a:latin typeface="Century Gothic"/>
                <a:cs typeface="Century Gothic"/>
              </a:rPr>
              <a:t>sur</a:t>
            </a:r>
            <a:r>
              <a:rPr lang="en-GB" sz="2400" dirty="0">
                <a:solidFill>
                  <a:srgbClr val="1C0E5D"/>
                </a:solidFill>
                <a:latin typeface="Century Gothic"/>
                <a:cs typeface="Century Gothic"/>
              </a:rPr>
              <a:t> </a:t>
            </a:r>
            <a:r>
              <a:rPr lang="en-GB" sz="2400" dirty="0" err="1">
                <a:solidFill>
                  <a:srgbClr val="1C0E5D"/>
                </a:solidFill>
                <a:latin typeface="Century Gothic"/>
                <a:cs typeface="Century Gothic"/>
              </a:rPr>
              <a:t>une</a:t>
            </a:r>
            <a:r>
              <a:rPr lang="en-GB" sz="2400" dirty="0">
                <a:solidFill>
                  <a:srgbClr val="1C0E5D"/>
                </a:solidFill>
                <a:latin typeface="Century Gothic"/>
                <a:cs typeface="Century Gothic"/>
              </a:rPr>
              <a:t> </a:t>
            </a:r>
            <a:r>
              <a:rPr lang="en-GB" sz="2400" dirty="0" err="1">
                <a:solidFill>
                  <a:srgbClr val="1C0E5D"/>
                </a:solidFill>
                <a:latin typeface="Century Gothic"/>
                <a:cs typeface="Century Gothic"/>
              </a:rPr>
              <a:t>ligne</a:t>
            </a:r>
            <a:endParaRPr lang="en-US" sz="2400" dirty="0">
              <a:solidFill>
                <a:srgbClr val="1C0E5D"/>
              </a:solidFill>
              <a:latin typeface="Century Gothic"/>
              <a:cs typeface="Century Gothic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3059113" y="3274219"/>
            <a:ext cx="2952750" cy="86320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500" b="0" i="0" baseline="0">
                <a:solidFill>
                  <a:srgbClr val="250E62"/>
                </a:solidFill>
                <a:latin typeface="Century Gothic"/>
                <a:cs typeface="Century Gothic"/>
              </a:defRPr>
            </a:lvl1pPr>
          </a:lstStyle>
          <a:p>
            <a:pPr algn="ctr"/>
            <a:r>
              <a:rPr lang="en-GB" sz="2100" baseline="30000" dirty="0">
                <a:solidFill>
                  <a:srgbClr val="1C0E5D"/>
                </a:solidFill>
                <a:latin typeface="Century Gothic"/>
                <a:cs typeface="Century Gothic"/>
              </a:rPr>
              <a:t>Date au format local :</a:t>
            </a:r>
            <a:endParaRPr lang="en-US" sz="2100" dirty="0">
              <a:solidFill>
                <a:srgbClr val="1C0E5D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29002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627579"/>
            <a:ext cx="6400800" cy="4671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DA291C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dirty="0" err="1"/>
              <a:t>Sous-titre</a:t>
            </a:r>
            <a:endParaRPr lang="en-US" dirty="0"/>
          </a:p>
        </p:txBody>
      </p:sp>
      <p:sp>
        <p:nvSpPr>
          <p:cNvPr id="10" name="Date Placeholder 11"/>
          <p:cNvSpPr>
            <a:spLocks noGrp="1"/>
          </p:cNvSpPr>
          <p:nvPr>
            <p:ph type="dt" sz="half" idx="2"/>
          </p:nvPr>
        </p:nvSpPr>
        <p:spPr>
          <a:xfrm>
            <a:off x="251520" y="478218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250E62"/>
                </a:solidFill>
                <a:latin typeface="Century Gothic"/>
                <a:cs typeface="Century Gothic"/>
              </a:defRPr>
            </a:lvl1pPr>
          </a:lstStyle>
          <a:p>
            <a:pPr defTabSz="342900"/>
            <a:r>
              <a:rPr lang="pt-PT"/>
              <a:t>19.12.16</a:t>
            </a:r>
            <a:endParaRPr lang="en-US" dirty="0"/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115616" y="478218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900" b="1" i="0">
                <a:solidFill>
                  <a:srgbClr val="250E62"/>
                </a:solidFill>
                <a:latin typeface="Century Gothic"/>
                <a:cs typeface="Century Gothic"/>
              </a:defRPr>
            </a:lvl1pPr>
          </a:lstStyle>
          <a:p>
            <a:pPr defTabSz="342900"/>
            <a:r>
              <a:rPr lang="en-US"/>
              <a:t>TITRE DE LA PRÉSENTATION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151620" y="2195532"/>
            <a:ext cx="6840760" cy="43262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b="1" baseline="0"/>
            </a:lvl1pPr>
          </a:lstStyle>
          <a:p>
            <a:pPr lvl="0"/>
            <a:r>
              <a:rPr lang="pt-PT" dirty="0"/>
              <a:t>TITRE DE VOTRE INTERCALAIRE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243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93304" y="266180"/>
            <a:ext cx="7283152" cy="270030"/>
          </a:xfrm>
          <a:prstGeom prst="rect">
            <a:avLst/>
          </a:prstGeom>
        </p:spPr>
        <p:txBody>
          <a:bodyPr/>
          <a:lstStyle>
            <a:lvl1pPr algn="l">
              <a:defRPr sz="1500" b="1"/>
            </a:lvl1pPr>
          </a:lstStyle>
          <a:p>
            <a:r>
              <a:rPr lang="pt-PT" dirty="0"/>
              <a:t>TITRE SUR 1 LIGNE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393304" y="1221600"/>
            <a:ext cx="7283152" cy="3394472"/>
          </a:xfrm>
          <a:prstGeom prst="rect">
            <a:avLst/>
          </a:prstGeom>
        </p:spPr>
        <p:txBody>
          <a:bodyPr/>
          <a:lstStyle>
            <a:lvl1pPr marL="214313" indent="-214313">
              <a:buSzPct val="100000"/>
              <a:buFontTx/>
              <a:buBlip>
                <a:blip r:embed="rId2"/>
              </a:buBlip>
              <a:defRPr sz="1350" b="1" baseline="0"/>
            </a:lvl1pPr>
            <a:lvl2pPr marL="557213" indent="-214313">
              <a:buFont typeface="Courier New"/>
              <a:buChar char="o"/>
              <a:defRPr sz="1200">
                <a:solidFill>
                  <a:srgbClr val="DA291C"/>
                </a:solidFill>
              </a:defRPr>
            </a:lvl2pPr>
            <a:lvl3pPr>
              <a:defRPr sz="1050" b="1"/>
            </a:lvl3pPr>
            <a:lvl4pPr marL="1157288" indent="-128588">
              <a:buSzPct val="100000"/>
              <a:buFontTx/>
              <a:buBlip>
                <a:blip r:embed="rId3"/>
              </a:buBlip>
              <a:defRPr sz="900"/>
            </a:lvl4pPr>
          </a:lstStyle>
          <a:p>
            <a:pPr lvl="0"/>
            <a:r>
              <a:rPr lang="pt-PT" dirty="0"/>
              <a:t>PUCE DE NIVEAU 1</a:t>
            </a:r>
          </a:p>
          <a:p>
            <a:pPr lvl="1"/>
            <a:r>
              <a:rPr lang="pt-PT" dirty="0" err="1"/>
              <a:t>Puce</a:t>
            </a:r>
            <a:r>
              <a:rPr lang="pt-PT" dirty="0"/>
              <a:t> de </a:t>
            </a:r>
            <a:r>
              <a:rPr lang="pt-PT" dirty="0" err="1"/>
              <a:t>niveau</a:t>
            </a:r>
            <a:r>
              <a:rPr lang="pt-PT" dirty="0"/>
              <a:t> 2</a:t>
            </a:r>
          </a:p>
          <a:p>
            <a:pPr lvl="2"/>
            <a:r>
              <a:rPr lang="pt-PT" dirty="0" err="1"/>
              <a:t>Puce</a:t>
            </a:r>
            <a:r>
              <a:rPr lang="pt-PT" dirty="0"/>
              <a:t> de </a:t>
            </a:r>
            <a:r>
              <a:rPr lang="pt-PT" dirty="0" err="1"/>
              <a:t>niveau</a:t>
            </a:r>
            <a:r>
              <a:rPr lang="pt-PT" dirty="0"/>
              <a:t> 3</a:t>
            </a:r>
          </a:p>
          <a:p>
            <a:pPr lvl="3"/>
            <a:r>
              <a:rPr lang="pt-PT" dirty="0" err="1"/>
              <a:t>Puce</a:t>
            </a:r>
            <a:r>
              <a:rPr lang="pt-PT" dirty="0"/>
              <a:t> de </a:t>
            </a:r>
            <a:r>
              <a:rPr lang="pt-PT" dirty="0" err="1"/>
              <a:t>niveau</a:t>
            </a:r>
            <a:r>
              <a:rPr lang="pt-PT" dirty="0"/>
              <a:t> 4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393304" y="573528"/>
            <a:ext cx="7272338" cy="59406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500" baseline="0">
                <a:solidFill>
                  <a:srgbClr val="250E62"/>
                </a:solidFill>
              </a:defRPr>
            </a:lvl1pPr>
          </a:lstStyle>
          <a:p>
            <a:pPr lvl="0"/>
            <a:r>
              <a:rPr lang="pt-PT" dirty="0" err="1"/>
              <a:t>Sous-titre</a:t>
            </a:r>
            <a:r>
              <a:rPr lang="pt-PT" dirty="0"/>
              <a:t> </a:t>
            </a:r>
            <a:r>
              <a:rPr lang="pt-PT" dirty="0" err="1"/>
              <a:t>sur</a:t>
            </a:r>
            <a:r>
              <a:rPr lang="pt-PT" dirty="0"/>
              <a:t> 1 ou 2 </a:t>
            </a:r>
            <a:r>
              <a:rPr lang="pt-PT" dirty="0" err="1"/>
              <a:t>lignes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79512" y="266180"/>
            <a:ext cx="1080120" cy="59369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/>
            </a:lvl1pPr>
          </a:lstStyle>
          <a:p>
            <a:pPr lvl="0"/>
            <a:r>
              <a:rPr lang="pt-PT" dirty="0"/>
              <a:t>01.</a:t>
            </a:r>
            <a:endParaRPr lang="en-US" dirty="0"/>
          </a:p>
        </p:txBody>
      </p:sp>
      <p:sp>
        <p:nvSpPr>
          <p:cNvPr id="10" name="Date Placeholder 11"/>
          <p:cNvSpPr>
            <a:spLocks noGrp="1"/>
          </p:cNvSpPr>
          <p:nvPr>
            <p:ph type="dt" sz="half" idx="2"/>
          </p:nvPr>
        </p:nvSpPr>
        <p:spPr>
          <a:xfrm>
            <a:off x="251520" y="478218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250E62"/>
                </a:solidFill>
                <a:latin typeface="Century Gothic"/>
                <a:cs typeface="Century Gothic"/>
              </a:defRPr>
            </a:lvl1pPr>
          </a:lstStyle>
          <a:p>
            <a:pPr defTabSz="342900"/>
            <a:r>
              <a:rPr lang="pt-PT"/>
              <a:t>19.12.16</a:t>
            </a:r>
            <a:endParaRPr lang="en-US" dirty="0"/>
          </a:p>
        </p:txBody>
      </p:sp>
      <p:sp>
        <p:nvSpPr>
          <p:cNvPr id="12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115616" y="478218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900" b="1" i="0">
                <a:solidFill>
                  <a:srgbClr val="250E62"/>
                </a:solidFill>
                <a:latin typeface="Century Gothic"/>
                <a:cs typeface="Century Gothic"/>
              </a:defRPr>
            </a:lvl1pPr>
          </a:lstStyle>
          <a:p>
            <a:pPr defTabSz="342900"/>
            <a:r>
              <a:rPr lang="en-US"/>
              <a:t>TITRE DE LA PRÉSENTATION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977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553" y="627534"/>
            <a:ext cx="7942329" cy="421556"/>
          </a:xfrm>
          <a:prstGeom prst="rect">
            <a:avLst/>
          </a:prstGeom>
        </p:spPr>
        <p:txBody>
          <a:bodyPr vert="horz"/>
          <a:lstStyle>
            <a:lvl1pPr algn="l">
              <a:defRPr sz="2100" b="1" baseline="0"/>
            </a:lvl1pPr>
          </a:lstStyle>
          <a:p>
            <a:r>
              <a:rPr lang="pt-PT" dirty="0"/>
              <a:t>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251520" y="478218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342900"/>
            <a:r>
              <a:rPr lang="pt-PT"/>
              <a:t>19.12.16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115616" y="478218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342900"/>
            <a:r>
              <a:rPr lang="en-US"/>
              <a:t>TITRE DE LA PRÉSENTATION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4" y="1096641"/>
            <a:ext cx="7920879" cy="43230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00" baseline="0">
                <a:solidFill>
                  <a:srgbClr val="FF0000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2100"/>
            </a:lvl3pPr>
            <a:lvl4pPr marL="1028700" indent="0">
              <a:buNone/>
              <a:defRPr sz="2100"/>
            </a:lvl4pPr>
            <a:lvl5pPr marL="1371600" indent="0">
              <a:buNone/>
              <a:defRPr sz="2100"/>
            </a:lvl5pPr>
          </a:lstStyle>
          <a:p>
            <a:pPr lvl="0"/>
            <a:r>
              <a:rPr lang="pt-PT" dirty="0"/>
              <a:t>Sous-titre	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539552" y="1815628"/>
            <a:ext cx="7920880" cy="86387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500" b="1"/>
            </a:lvl3pPr>
            <a:lvl4pPr marL="1028700" indent="0">
              <a:buNone/>
              <a:defRPr sz="1500" b="1"/>
            </a:lvl4pPr>
            <a:lvl5pPr marL="1371600" indent="0">
              <a:buNone/>
              <a:defRPr sz="1500" b="1"/>
            </a:lvl5pPr>
          </a:lstStyle>
          <a:p>
            <a:r>
              <a:rPr lang="en-GB" sz="1500" b="1" dirty="0">
                <a:solidFill>
                  <a:srgbClr val="1C0E5D"/>
                </a:solidFill>
                <a:latin typeface="+mn-lt"/>
                <a:cs typeface="Century Gothic"/>
              </a:rPr>
              <a:t>Introduction </a:t>
            </a:r>
            <a:r>
              <a:rPr lang="en-GB" sz="1500" b="1" dirty="0" err="1">
                <a:solidFill>
                  <a:srgbClr val="1C0E5D"/>
                </a:solidFill>
                <a:latin typeface="+mn-lt"/>
                <a:cs typeface="Century Gothic"/>
              </a:rPr>
              <a:t>sur</a:t>
            </a:r>
            <a:r>
              <a:rPr lang="en-GB" sz="1500" b="1" dirty="0">
                <a:solidFill>
                  <a:srgbClr val="1C0E5D"/>
                </a:solidFill>
                <a:latin typeface="+mn-lt"/>
                <a:cs typeface="Century Gothic"/>
              </a:rPr>
              <a:t> 3 </a:t>
            </a:r>
            <a:r>
              <a:rPr lang="en-GB" sz="1500" b="1" dirty="0" err="1">
                <a:solidFill>
                  <a:srgbClr val="1C0E5D"/>
                </a:solidFill>
                <a:latin typeface="+mn-lt"/>
                <a:cs typeface="Century Gothic"/>
              </a:rPr>
              <a:t>ou</a:t>
            </a:r>
            <a:r>
              <a:rPr lang="en-GB" sz="1500" b="1" dirty="0">
                <a:solidFill>
                  <a:srgbClr val="1C0E5D"/>
                </a:solidFill>
                <a:latin typeface="+mn-lt"/>
                <a:cs typeface="Century Gothic"/>
              </a:rPr>
              <a:t> 4 </a:t>
            </a:r>
            <a:r>
              <a:rPr lang="en-GB" sz="1500" b="1" dirty="0" err="1">
                <a:solidFill>
                  <a:srgbClr val="1C0E5D"/>
                </a:solidFill>
                <a:latin typeface="+mn-lt"/>
                <a:cs typeface="Century Gothic"/>
              </a:rPr>
              <a:t>lignes</a:t>
            </a:r>
            <a:r>
              <a:rPr lang="en-GB" sz="1500" b="1" dirty="0">
                <a:solidFill>
                  <a:srgbClr val="1C0E5D"/>
                </a:solidFill>
                <a:latin typeface="+mn-lt"/>
                <a:cs typeface="Century Gothic"/>
              </a:rPr>
              <a:t> :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552" y="2733769"/>
            <a:ext cx="3888432" cy="1944216"/>
          </a:xfrm>
          <a:prstGeom prst="rect">
            <a:avLst/>
          </a:prstGeom>
        </p:spPr>
        <p:txBody>
          <a:bodyPr/>
          <a:lstStyle>
            <a:lvl1pPr marL="214313" indent="-214313">
              <a:buSzPct val="100000"/>
              <a:buFontTx/>
              <a:buBlip>
                <a:blip r:embed="rId2"/>
              </a:buBlip>
              <a:defRPr sz="1350" b="1" baseline="0"/>
            </a:lvl1pPr>
            <a:lvl2pPr marL="557213" indent="-214313">
              <a:buFont typeface="Courier New"/>
              <a:buChar char="o"/>
              <a:defRPr sz="1200">
                <a:solidFill>
                  <a:srgbClr val="DA291C"/>
                </a:solidFill>
              </a:defRPr>
            </a:lvl2pPr>
            <a:lvl3pPr>
              <a:defRPr sz="1050" b="1"/>
            </a:lvl3pPr>
            <a:lvl4pPr marL="1157288" indent="-128588">
              <a:buSzPct val="100000"/>
              <a:buFontTx/>
              <a:buBlip>
                <a:blip r:embed="rId3"/>
              </a:buBlip>
              <a:defRPr sz="900"/>
            </a:lvl4pPr>
          </a:lstStyle>
          <a:p>
            <a:pPr lvl="0"/>
            <a:r>
              <a:rPr lang="pt-PT" dirty="0"/>
              <a:t>PUCE DE NIVEAU 1</a:t>
            </a:r>
          </a:p>
          <a:p>
            <a:pPr lvl="1"/>
            <a:r>
              <a:rPr lang="pt-PT" dirty="0" err="1"/>
              <a:t>Puce</a:t>
            </a:r>
            <a:r>
              <a:rPr lang="pt-PT" dirty="0"/>
              <a:t> de </a:t>
            </a:r>
            <a:r>
              <a:rPr lang="pt-PT" dirty="0" err="1"/>
              <a:t>niveau</a:t>
            </a:r>
            <a:r>
              <a:rPr lang="pt-PT" dirty="0"/>
              <a:t> 2</a:t>
            </a:r>
          </a:p>
          <a:p>
            <a:pPr lvl="2"/>
            <a:r>
              <a:rPr lang="pt-PT" dirty="0" err="1"/>
              <a:t>Puce</a:t>
            </a:r>
            <a:r>
              <a:rPr lang="pt-PT" dirty="0"/>
              <a:t> de </a:t>
            </a:r>
            <a:r>
              <a:rPr lang="pt-PT" dirty="0" err="1"/>
              <a:t>niveau</a:t>
            </a:r>
            <a:r>
              <a:rPr lang="pt-PT" dirty="0"/>
              <a:t> 3</a:t>
            </a:r>
          </a:p>
          <a:p>
            <a:pPr lvl="3"/>
            <a:r>
              <a:rPr lang="pt-PT" dirty="0" err="1"/>
              <a:t>Puce</a:t>
            </a:r>
            <a:r>
              <a:rPr lang="pt-PT" dirty="0"/>
              <a:t> de </a:t>
            </a:r>
            <a:r>
              <a:rPr lang="pt-PT" dirty="0" err="1"/>
              <a:t>niveau</a:t>
            </a:r>
            <a:r>
              <a:rPr lang="pt-PT" dirty="0"/>
              <a:t> 4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572000" y="2733768"/>
            <a:ext cx="3888432" cy="1944216"/>
          </a:xfrm>
          <a:prstGeom prst="rect">
            <a:avLst/>
          </a:prstGeom>
        </p:spPr>
        <p:txBody>
          <a:bodyPr/>
          <a:lstStyle>
            <a:lvl1pPr marL="214313" indent="-214313">
              <a:buSzPct val="100000"/>
              <a:buFontTx/>
              <a:buBlip>
                <a:blip r:embed="rId2"/>
              </a:buBlip>
              <a:defRPr sz="1350" b="1" baseline="0"/>
            </a:lvl1pPr>
            <a:lvl2pPr marL="557213" indent="-214313">
              <a:buFont typeface="Courier New"/>
              <a:buChar char="o"/>
              <a:defRPr sz="1200">
                <a:solidFill>
                  <a:srgbClr val="DA291C"/>
                </a:solidFill>
              </a:defRPr>
            </a:lvl2pPr>
            <a:lvl3pPr>
              <a:defRPr sz="1050" b="1"/>
            </a:lvl3pPr>
            <a:lvl4pPr marL="1157288" indent="-128588">
              <a:buSzPct val="100000"/>
              <a:buFontTx/>
              <a:buBlip>
                <a:blip r:embed="rId3"/>
              </a:buBlip>
              <a:defRPr sz="900"/>
            </a:lvl4pPr>
          </a:lstStyle>
          <a:p>
            <a:pPr lvl="0"/>
            <a:r>
              <a:rPr lang="pt-PT" dirty="0"/>
              <a:t>PUCE DE NIVEAU 1</a:t>
            </a:r>
          </a:p>
          <a:p>
            <a:pPr lvl="1"/>
            <a:r>
              <a:rPr lang="pt-PT" dirty="0" err="1"/>
              <a:t>Puce</a:t>
            </a:r>
            <a:r>
              <a:rPr lang="pt-PT" dirty="0"/>
              <a:t> de </a:t>
            </a:r>
            <a:r>
              <a:rPr lang="pt-PT" dirty="0" err="1"/>
              <a:t>niveau</a:t>
            </a:r>
            <a:r>
              <a:rPr lang="pt-PT" dirty="0"/>
              <a:t> 2</a:t>
            </a:r>
          </a:p>
          <a:p>
            <a:pPr lvl="2"/>
            <a:r>
              <a:rPr lang="pt-PT" dirty="0" err="1"/>
              <a:t>Puce</a:t>
            </a:r>
            <a:r>
              <a:rPr lang="pt-PT" dirty="0"/>
              <a:t> de </a:t>
            </a:r>
            <a:r>
              <a:rPr lang="pt-PT" dirty="0" err="1"/>
              <a:t>niveau</a:t>
            </a:r>
            <a:r>
              <a:rPr lang="pt-PT" dirty="0"/>
              <a:t> 3</a:t>
            </a:r>
          </a:p>
          <a:p>
            <a:pPr lvl="3"/>
            <a:r>
              <a:rPr lang="pt-PT" dirty="0" err="1"/>
              <a:t>Puce</a:t>
            </a:r>
            <a:r>
              <a:rPr lang="pt-PT" dirty="0"/>
              <a:t> de </a:t>
            </a:r>
            <a:r>
              <a:rPr lang="pt-PT" dirty="0" err="1"/>
              <a:t>niveau</a:t>
            </a:r>
            <a:r>
              <a:rPr lang="pt-PT" dirty="0"/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1412281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251520" y="478218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342900"/>
            <a:r>
              <a:rPr lang="pt-PT"/>
              <a:t>19.12.16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115616" y="478218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342900"/>
            <a:r>
              <a:rPr lang="en-US"/>
              <a:t>TITRE DE LA PRÉSENTATION</a:t>
            </a:r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539552" y="1815628"/>
            <a:ext cx="7920880" cy="86387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500" b="1"/>
            </a:lvl3pPr>
            <a:lvl4pPr marL="1028700" indent="0">
              <a:buNone/>
              <a:defRPr sz="1500" b="1"/>
            </a:lvl4pPr>
            <a:lvl5pPr marL="1371600" indent="0">
              <a:buNone/>
              <a:defRPr sz="1500" b="1"/>
            </a:lvl5pPr>
          </a:lstStyle>
          <a:p>
            <a:r>
              <a:rPr lang="en-GB" sz="1500" b="1" dirty="0">
                <a:solidFill>
                  <a:srgbClr val="1C0E5D"/>
                </a:solidFill>
                <a:latin typeface="+mn-lt"/>
                <a:cs typeface="Century Gothic"/>
              </a:rPr>
              <a:t>Introduction </a:t>
            </a:r>
            <a:r>
              <a:rPr lang="en-GB" sz="1500" b="1" dirty="0" err="1">
                <a:solidFill>
                  <a:srgbClr val="1C0E5D"/>
                </a:solidFill>
                <a:latin typeface="+mn-lt"/>
                <a:cs typeface="Century Gothic"/>
              </a:rPr>
              <a:t>sur</a:t>
            </a:r>
            <a:r>
              <a:rPr lang="en-GB" sz="1500" b="1" dirty="0">
                <a:solidFill>
                  <a:srgbClr val="1C0E5D"/>
                </a:solidFill>
                <a:latin typeface="+mn-lt"/>
                <a:cs typeface="Century Gothic"/>
              </a:rPr>
              <a:t> 3 </a:t>
            </a:r>
            <a:r>
              <a:rPr lang="en-GB" sz="1500" b="1" dirty="0" err="1">
                <a:solidFill>
                  <a:srgbClr val="1C0E5D"/>
                </a:solidFill>
                <a:latin typeface="+mn-lt"/>
                <a:cs typeface="Century Gothic"/>
              </a:rPr>
              <a:t>ou</a:t>
            </a:r>
            <a:r>
              <a:rPr lang="en-GB" sz="1500" b="1" dirty="0">
                <a:solidFill>
                  <a:srgbClr val="1C0E5D"/>
                </a:solidFill>
                <a:latin typeface="+mn-lt"/>
                <a:cs typeface="Century Gothic"/>
              </a:rPr>
              <a:t> 4 </a:t>
            </a:r>
            <a:r>
              <a:rPr lang="en-GB" sz="1500" b="1" dirty="0" err="1">
                <a:solidFill>
                  <a:srgbClr val="1C0E5D"/>
                </a:solidFill>
                <a:latin typeface="+mn-lt"/>
                <a:cs typeface="Century Gothic"/>
              </a:rPr>
              <a:t>lignes</a:t>
            </a:r>
            <a:r>
              <a:rPr lang="en-GB" sz="1500" b="1" dirty="0">
                <a:solidFill>
                  <a:srgbClr val="1C0E5D"/>
                </a:solidFill>
                <a:latin typeface="+mn-lt"/>
                <a:cs typeface="Century Gothic"/>
              </a:rPr>
              <a:t>, Introduction </a:t>
            </a:r>
            <a:r>
              <a:rPr lang="en-GB" sz="1500" b="1" dirty="0" err="1">
                <a:solidFill>
                  <a:srgbClr val="1C0E5D"/>
                </a:solidFill>
                <a:latin typeface="+mn-lt"/>
                <a:cs typeface="Century Gothic"/>
              </a:rPr>
              <a:t>sur</a:t>
            </a:r>
            <a:r>
              <a:rPr lang="en-GB" sz="1500" b="1" dirty="0">
                <a:solidFill>
                  <a:srgbClr val="1C0E5D"/>
                </a:solidFill>
                <a:latin typeface="+mn-lt"/>
                <a:cs typeface="Century Gothic"/>
              </a:rPr>
              <a:t> 3 </a:t>
            </a:r>
            <a:r>
              <a:rPr lang="en-GB" sz="1500" b="1" dirty="0" err="1">
                <a:solidFill>
                  <a:srgbClr val="1C0E5D"/>
                </a:solidFill>
                <a:latin typeface="+mn-lt"/>
                <a:cs typeface="Century Gothic"/>
              </a:rPr>
              <a:t>ou</a:t>
            </a:r>
            <a:r>
              <a:rPr lang="en-GB" sz="1500" b="1" dirty="0">
                <a:solidFill>
                  <a:srgbClr val="1C0E5D"/>
                </a:solidFill>
                <a:latin typeface="+mn-lt"/>
                <a:cs typeface="Century Gothic"/>
              </a:rPr>
              <a:t> 4 </a:t>
            </a:r>
            <a:r>
              <a:rPr lang="en-GB" sz="1500" b="1" dirty="0" err="1">
                <a:solidFill>
                  <a:srgbClr val="1C0E5D"/>
                </a:solidFill>
                <a:latin typeface="+mn-lt"/>
                <a:cs typeface="Century Gothic"/>
              </a:rPr>
              <a:t>lignes</a:t>
            </a:r>
            <a:r>
              <a:rPr lang="en-GB" sz="1500" b="1" dirty="0">
                <a:solidFill>
                  <a:srgbClr val="1C0E5D"/>
                </a:solidFill>
                <a:latin typeface="+mn-lt"/>
                <a:cs typeface="Century Gothic"/>
              </a:rPr>
              <a:t>: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39553" y="627534"/>
            <a:ext cx="7942329" cy="421556"/>
          </a:xfrm>
          <a:prstGeom prst="rect">
            <a:avLst/>
          </a:prstGeom>
        </p:spPr>
        <p:txBody>
          <a:bodyPr vert="horz"/>
          <a:lstStyle>
            <a:lvl1pPr algn="l">
              <a:defRPr sz="2100" b="1" baseline="0"/>
            </a:lvl1pPr>
          </a:lstStyle>
          <a:p>
            <a:r>
              <a:rPr lang="pt-PT" dirty="0"/>
              <a:t>CLIKER POUR ÉDITER LE TITRE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4" y="1096641"/>
            <a:ext cx="7920879" cy="43230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00" baseline="0">
                <a:solidFill>
                  <a:srgbClr val="FF0000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2100"/>
            </a:lvl3pPr>
            <a:lvl4pPr marL="1028700" indent="0">
              <a:buNone/>
              <a:defRPr sz="2100"/>
            </a:lvl4pPr>
            <a:lvl5pPr marL="1371600" indent="0">
              <a:buNone/>
              <a:defRPr sz="2100"/>
            </a:lvl5pPr>
          </a:lstStyle>
          <a:p>
            <a:pPr lvl="0"/>
            <a:r>
              <a:rPr lang="pt-PT" dirty="0" err="1"/>
              <a:t>Clicker</a:t>
            </a:r>
            <a:r>
              <a:rPr lang="pt-PT" dirty="0"/>
              <a:t> </a:t>
            </a:r>
            <a:r>
              <a:rPr lang="pt-PT" dirty="0" err="1"/>
              <a:t>pour</a:t>
            </a:r>
            <a:r>
              <a:rPr lang="pt-PT" dirty="0"/>
              <a:t> </a:t>
            </a:r>
            <a:r>
              <a:rPr lang="pt-PT" dirty="0" err="1"/>
              <a:t>éditer</a:t>
            </a:r>
            <a:r>
              <a:rPr lang="pt-PT" dirty="0"/>
              <a:t> </a:t>
            </a:r>
            <a:r>
              <a:rPr lang="pt-PT" dirty="0" err="1"/>
              <a:t>le</a:t>
            </a:r>
            <a:r>
              <a:rPr lang="pt-PT" dirty="0"/>
              <a:t> </a:t>
            </a:r>
            <a:r>
              <a:rPr lang="pt-PT" dirty="0" err="1"/>
              <a:t>sous-titre</a:t>
            </a:r>
            <a:r>
              <a:rPr lang="pt-PT" dirty="0"/>
              <a:t>	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552" y="2733769"/>
            <a:ext cx="7920880" cy="1944216"/>
          </a:xfrm>
          <a:prstGeom prst="rect">
            <a:avLst/>
          </a:prstGeom>
        </p:spPr>
        <p:txBody>
          <a:bodyPr/>
          <a:lstStyle>
            <a:lvl1pPr marL="214313" indent="-214313">
              <a:buSzPct val="100000"/>
              <a:buFontTx/>
              <a:buBlip>
                <a:blip r:embed="rId2"/>
              </a:buBlip>
              <a:defRPr sz="1350" b="1" baseline="0"/>
            </a:lvl1pPr>
            <a:lvl2pPr marL="557213" indent="-214313">
              <a:buFont typeface="Courier New"/>
              <a:buChar char="o"/>
              <a:defRPr sz="1200">
                <a:solidFill>
                  <a:srgbClr val="DA291C"/>
                </a:solidFill>
              </a:defRPr>
            </a:lvl2pPr>
            <a:lvl3pPr>
              <a:defRPr sz="1050" b="1"/>
            </a:lvl3pPr>
            <a:lvl4pPr marL="1157288" indent="-128588">
              <a:buSzPct val="100000"/>
              <a:buFontTx/>
              <a:buBlip>
                <a:blip r:embed="rId3"/>
              </a:buBlip>
              <a:defRPr sz="900"/>
            </a:lvl4pPr>
          </a:lstStyle>
          <a:p>
            <a:pPr lvl="0"/>
            <a:r>
              <a:rPr lang="pt-PT" dirty="0"/>
              <a:t>PUCE DE NIVEAU 1</a:t>
            </a:r>
          </a:p>
          <a:p>
            <a:pPr lvl="1"/>
            <a:r>
              <a:rPr lang="pt-PT" dirty="0" err="1"/>
              <a:t>Puce</a:t>
            </a:r>
            <a:r>
              <a:rPr lang="pt-PT" dirty="0"/>
              <a:t> de </a:t>
            </a:r>
            <a:r>
              <a:rPr lang="pt-PT" dirty="0" err="1"/>
              <a:t>niveau</a:t>
            </a:r>
            <a:r>
              <a:rPr lang="pt-PT" dirty="0"/>
              <a:t> 2</a:t>
            </a:r>
          </a:p>
          <a:p>
            <a:pPr lvl="2"/>
            <a:r>
              <a:rPr lang="pt-PT" dirty="0" err="1"/>
              <a:t>Puce</a:t>
            </a:r>
            <a:r>
              <a:rPr lang="pt-PT" dirty="0"/>
              <a:t> de </a:t>
            </a:r>
            <a:r>
              <a:rPr lang="pt-PT" dirty="0" err="1"/>
              <a:t>niveau</a:t>
            </a:r>
            <a:r>
              <a:rPr lang="pt-PT" dirty="0"/>
              <a:t> 3</a:t>
            </a:r>
          </a:p>
          <a:p>
            <a:pPr lvl="3"/>
            <a:r>
              <a:rPr lang="pt-PT" dirty="0" err="1"/>
              <a:t>Puce</a:t>
            </a:r>
            <a:r>
              <a:rPr lang="pt-PT" dirty="0"/>
              <a:t> de </a:t>
            </a:r>
            <a:r>
              <a:rPr lang="pt-PT" dirty="0" err="1"/>
              <a:t>niveau</a:t>
            </a:r>
            <a:r>
              <a:rPr lang="pt-PT" dirty="0"/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1422665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nde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81" b="5482"/>
          <a:stretch/>
        </p:blipFill>
        <p:spPr>
          <a:xfrm>
            <a:off x="0" y="4272643"/>
            <a:ext cx="9144000" cy="254001"/>
          </a:xfrm>
          <a:prstGeom prst="rect">
            <a:avLst/>
          </a:prstGeom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0327A76A-192C-D24F-8B6E-6FDE447B4B2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677" y="502388"/>
            <a:ext cx="2723475" cy="1133258"/>
          </a:xfrm>
          <a:prstGeom prst="rect">
            <a:avLst/>
          </a:prstGeom>
        </p:spPr>
      </p:pic>
      <p:pic>
        <p:nvPicPr>
          <p:cNvPr id="6" name="Picture 9" descr="Hashtag+AgenceFrançaise.png">
            <a:extLst>
              <a:ext uri="{FF2B5EF4-FFF2-40B4-BE49-F238E27FC236}">
                <a16:creationId xmlns:a16="http://schemas.microsoft.com/office/drawing/2014/main" id="{3FCC2A9C-9E97-2943-88E0-2E020D0345E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227934"/>
            <a:ext cx="2955262" cy="118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18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sldNum="0" hdr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nde.png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698"/>
          <a:stretch/>
        </p:blipFill>
        <p:spPr>
          <a:xfrm>
            <a:off x="0" y="0"/>
            <a:ext cx="9144000" cy="20864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8662676" y="4782182"/>
            <a:ext cx="37382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6F32C7B0-98E2-A343-B6F2-A0B5AE2167E7}" type="slidenum">
              <a:rPr lang="fr-FR" sz="900" smtClean="0">
                <a:solidFill>
                  <a:srgbClr val="250E62"/>
                </a:solidFill>
              </a:rPr>
              <a:pPr/>
              <a:t>‹N°›</a:t>
            </a:fld>
            <a:endParaRPr lang="fr-FR" sz="900" dirty="0">
              <a:solidFill>
                <a:srgbClr val="250E62"/>
              </a:solidFill>
            </a:endParaRPr>
          </a:p>
        </p:txBody>
      </p:sp>
      <p:sp>
        <p:nvSpPr>
          <p:cNvPr id="10" name="Date Placeholder 11"/>
          <p:cNvSpPr>
            <a:spLocks noGrp="1"/>
          </p:cNvSpPr>
          <p:nvPr>
            <p:ph type="dt" sz="half" idx="2"/>
          </p:nvPr>
        </p:nvSpPr>
        <p:spPr>
          <a:xfrm>
            <a:off x="107504" y="4782183"/>
            <a:ext cx="2133600" cy="219838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250E62"/>
                </a:solidFill>
                <a:latin typeface="Century Gothic"/>
                <a:cs typeface="Century Gothic"/>
              </a:defRPr>
            </a:lvl1pPr>
          </a:lstStyle>
          <a:p>
            <a:pPr defTabSz="342900"/>
            <a:r>
              <a:rPr lang="pt-PT" dirty="0"/>
              <a:t>19.12.16</a:t>
            </a:r>
            <a:endParaRPr lang="en-US" dirty="0"/>
          </a:p>
        </p:txBody>
      </p:sp>
      <p:sp>
        <p:nvSpPr>
          <p:cNvPr id="14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971600" y="4782183"/>
            <a:ext cx="2895600" cy="219838"/>
          </a:xfrm>
          <a:prstGeom prst="rect">
            <a:avLst/>
          </a:prstGeom>
        </p:spPr>
        <p:txBody>
          <a:bodyPr/>
          <a:lstStyle>
            <a:lvl1pPr>
              <a:defRPr sz="900" b="1" i="0">
                <a:solidFill>
                  <a:srgbClr val="250E62"/>
                </a:solidFill>
                <a:latin typeface="Century Gothic"/>
                <a:cs typeface="Century Gothic"/>
              </a:defRPr>
            </a:lvl1pPr>
          </a:lstStyle>
          <a:p>
            <a:pPr defTabSz="342900"/>
            <a:r>
              <a:rPr lang="en-US"/>
              <a:t>TITRE DE LA PRÉSENTATION</a:t>
            </a:r>
            <a:endParaRPr lang="en-US" dirty="0"/>
          </a:p>
        </p:txBody>
      </p:sp>
      <p:pic>
        <p:nvPicPr>
          <p:cNvPr id="11" name="Picture 7" descr="designation 1ligne_bleu.png">
            <a:extLst>
              <a:ext uri="{FF2B5EF4-FFF2-40B4-BE49-F238E27FC236}">
                <a16:creationId xmlns:a16="http://schemas.microsoft.com/office/drawing/2014/main" id="{F520CBB6-A6DD-A54C-AB64-F8B94981E3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5" t="22158" r="6406" b="24374"/>
          <a:stretch/>
        </p:blipFill>
        <p:spPr>
          <a:xfrm>
            <a:off x="6012160" y="4788546"/>
            <a:ext cx="2474540" cy="23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597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10" r:id="rId3"/>
    <p:sldLayoutId id="2147483711" r:id="rId4"/>
  </p:sldLayoutIdLst>
  <p:hf sldNum="0" hdr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aceclimateobservatory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11" Type="http://schemas.microsoft.com/office/2018/10/relationships/comments" Target="../comments/modernComment_223_DF68FC8D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9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png"/><Relationship Id="rId9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3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11710"/>
            <a:ext cx="9144000" cy="1224136"/>
          </a:xfrm>
        </p:spPr>
        <p:txBody>
          <a:bodyPr/>
          <a:lstStyle/>
          <a:p>
            <a:r>
              <a:rPr lang="en-US" sz="3000" dirty="0"/>
              <a:t>Building a geospatial strategy to support our operations from space</a:t>
            </a:r>
            <a:endParaRPr lang="fr-FR" sz="3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3706267"/>
            <a:ext cx="9144000" cy="593675"/>
          </a:xfrm>
        </p:spPr>
        <p:txBody>
          <a:bodyPr/>
          <a:lstStyle/>
          <a:p>
            <a:r>
              <a:rPr lang="fr-FR" dirty="0"/>
              <a:t>02/12/2022 – </a:t>
            </a:r>
            <a:r>
              <a:rPr lang="fr-FR" dirty="0" err="1"/>
              <a:t>Oceania</a:t>
            </a:r>
            <a:r>
              <a:rPr lang="fr-FR" dirty="0"/>
              <a:t> </a:t>
            </a:r>
            <a:r>
              <a:rPr lang="fr-FR" dirty="0" err="1"/>
              <a:t>Geospatial</a:t>
            </a:r>
            <a:r>
              <a:rPr lang="fr-FR" dirty="0"/>
              <a:t> Symposium</a:t>
            </a:r>
          </a:p>
        </p:txBody>
      </p:sp>
      <p:sp>
        <p:nvSpPr>
          <p:cNvPr id="6" name="Rectangle 5"/>
          <p:cNvSpPr/>
          <p:nvPr/>
        </p:nvSpPr>
        <p:spPr>
          <a:xfrm>
            <a:off x="2915816" y="267494"/>
            <a:ext cx="3672408" cy="15841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67495"/>
            <a:ext cx="3139058" cy="153053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228184" y="1537643"/>
            <a:ext cx="1448544" cy="5844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95" y="436646"/>
            <a:ext cx="2708417" cy="112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115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0" y="245679"/>
            <a:ext cx="9144000" cy="453863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fr-FR" b="1" dirty="0"/>
              <a:t>Space </a:t>
            </a:r>
            <a:r>
              <a:rPr lang="fr-FR" b="1" dirty="0" err="1"/>
              <a:t>Climate</a:t>
            </a:r>
            <a:r>
              <a:rPr lang="fr-FR" b="1" dirty="0"/>
              <a:t> </a:t>
            </a:r>
            <a:r>
              <a:rPr lang="fr-FR" b="1" dirty="0" err="1"/>
              <a:t>Observatory</a:t>
            </a:r>
            <a:r>
              <a:rPr lang="fr-FR" b="1" dirty="0"/>
              <a:t> (SCO)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21112" y="1324382"/>
            <a:ext cx="87017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CNES initiative in which we are involved, and which </a:t>
            </a:r>
            <a:r>
              <a:rPr lang="en-US" dirty="0">
                <a:solidFill>
                  <a:srgbClr val="C00000"/>
                </a:solidFill>
              </a:rPr>
              <a:t>funds small </a:t>
            </a:r>
            <a:r>
              <a:rPr lang="en-US" b="1" dirty="0">
                <a:solidFill>
                  <a:srgbClr val="C00000"/>
                </a:solidFill>
              </a:rPr>
              <a:t>operational demonstration projects </a:t>
            </a:r>
            <a:r>
              <a:rPr lang="en-US" dirty="0">
                <a:solidFill>
                  <a:srgbClr val="C00000"/>
                </a:solidFill>
              </a:rPr>
              <a:t>attractive to the fight - adaptation to climate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SCO projects </a:t>
            </a:r>
            <a:r>
              <a:rPr lang="en-US" b="1" dirty="0">
                <a:solidFill>
                  <a:srgbClr val="C00000"/>
                </a:solidFill>
              </a:rPr>
              <a:t>can be taken over </a:t>
            </a:r>
            <a:r>
              <a:rPr lang="en-US" dirty="0">
                <a:solidFill>
                  <a:srgbClr val="C00000"/>
                </a:solidFill>
              </a:rPr>
              <a:t>(methodologies, deliverables, data...) free of charge </a:t>
            </a:r>
            <a:r>
              <a:rPr lang="en-US" dirty="0"/>
              <a:t>to scale them up in our operations, if we are interested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hlinkClick r:id="rId3"/>
              </a:rPr>
              <a:t>https://www.spaceclimateobservatory.org/</a:t>
            </a:r>
            <a:r>
              <a:rPr lang="fr-FR" dirty="0"/>
              <a:t> </a:t>
            </a:r>
          </a:p>
          <a:p>
            <a:endParaRPr lang="fr-FR" sz="16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291830"/>
            <a:ext cx="1456509" cy="130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866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0" y="317687"/>
            <a:ext cx="9143999" cy="453863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Privileged access to imagery for our counterparts...</a:t>
            </a:r>
            <a:endParaRPr lang="fr-FR" b="1" dirty="0"/>
          </a:p>
        </p:txBody>
      </p:sp>
      <p:pic>
        <p:nvPicPr>
          <p:cNvPr id="1026" name="Picture 2" descr="Dinam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419622"/>
            <a:ext cx="2376264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79512" y="2715766"/>
            <a:ext cx="87129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Blip>
                <a:blip r:embed="rId4"/>
              </a:buBlip>
            </a:pPr>
            <a:r>
              <a:rPr lang="en-US" dirty="0"/>
              <a:t>However, the system is only </a:t>
            </a:r>
            <a:r>
              <a:rPr lang="en-US" dirty="0">
                <a:solidFill>
                  <a:srgbClr val="C00000"/>
                </a:solidFill>
              </a:rPr>
              <a:t>eligible for the appraisal of AFD projects</a:t>
            </a:r>
            <a:r>
              <a:rPr lang="en-US" dirty="0"/>
              <a:t>, or for their execution subject to implementation by a consortium player (CIRAD, IRD, INRAE, CNES, CNRS, IGN).</a:t>
            </a:r>
          </a:p>
          <a:p>
            <a:pPr marL="285750" indent="-285750" algn="just">
              <a:buBlip>
                <a:blip r:embed="rId4"/>
              </a:buBlip>
            </a:pPr>
            <a:endParaRPr lang="en-US" dirty="0"/>
          </a:p>
          <a:p>
            <a:pPr marL="285750" indent="-285750" algn="just">
              <a:buBlip>
                <a:blip r:embed="rId4"/>
              </a:buBlip>
            </a:pPr>
            <a:r>
              <a:rPr lang="en-US" dirty="0"/>
              <a:t>Need to find a legal and contractual way in order to </a:t>
            </a:r>
            <a:r>
              <a:rPr lang="en-US" dirty="0">
                <a:solidFill>
                  <a:srgbClr val="C00000"/>
                </a:solidFill>
              </a:rPr>
              <a:t>offer preferential rates </a:t>
            </a:r>
            <a:r>
              <a:rPr lang="en-US" b="1" dirty="0">
                <a:solidFill>
                  <a:srgbClr val="C00000"/>
                </a:solidFill>
              </a:rPr>
              <a:t>for our counterparts 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8876" y="1299413"/>
            <a:ext cx="61953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Blip>
                <a:blip r:embed="rId4"/>
              </a:buBlip>
            </a:pPr>
            <a:r>
              <a:rPr lang="en-US" dirty="0"/>
              <a:t>AFD has access to the DINAMIS scheme, which provides access to very high resolution commercial imagery for archival and programming purposes, at prices 10x lower than the market (1.2 - 1.8 €/km²).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3129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0" y="267495"/>
            <a:ext cx="9143999" cy="432048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Support from the European Space Agency</a:t>
            </a:r>
            <a:endParaRPr lang="fr-FR" b="1" dirty="0"/>
          </a:p>
        </p:txBody>
      </p:sp>
      <p:sp>
        <p:nvSpPr>
          <p:cNvPr id="8" name="Rectangle 7"/>
          <p:cNvSpPr/>
          <p:nvPr/>
        </p:nvSpPr>
        <p:spPr>
          <a:xfrm>
            <a:off x="179512" y="1205339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Blip>
                <a:blip r:embed="rId3"/>
              </a:buBlip>
            </a:pPr>
            <a:r>
              <a:rPr lang="en-US" dirty="0"/>
              <a:t>Subscription in 2022 - 2025 of France to the "GDA" </a:t>
            </a:r>
            <a:r>
              <a:rPr lang="en-US" dirty="0" err="1"/>
              <a:t>programme</a:t>
            </a:r>
            <a:r>
              <a:rPr lang="en-US" dirty="0"/>
              <a:t>; dedicated to development banks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14373"/>
            <a:ext cx="2892406" cy="175352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419872" y="2283718"/>
            <a:ext cx="55446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Blip>
                <a:blip r:embed="rId3"/>
              </a:buBlip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Facility giving among other things, the possibility for AFD to </a:t>
            </a:r>
            <a:r>
              <a:rPr lang="en-US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enefit from fast-track co-financing from ESA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for the development of </a:t>
            </a:r>
            <a:r>
              <a:rPr lang="en-US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deliverables and services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related to</a:t>
            </a:r>
            <a:r>
              <a:rPr lang="en-US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Earth observation</a:t>
            </a:r>
            <a:endParaRPr lang="en-US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512" y="4227934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Blip>
                <a:blip r:embed="rId3"/>
              </a:buBlip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Agile and rapid production of earth observation services</a:t>
            </a:r>
          </a:p>
        </p:txBody>
      </p:sp>
    </p:spTree>
    <p:extLst>
      <p:ext uri="{BB962C8B-B14F-4D97-AF65-F5344CB8AC3E}">
        <p14:creationId xmlns:p14="http://schemas.microsoft.com/office/powerpoint/2010/main" val="3723268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4498" y="1779662"/>
            <a:ext cx="910950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50" b="1" dirty="0"/>
              <a:t>PASSDEF </a:t>
            </a:r>
            <a:r>
              <a:rPr lang="fr-FR" sz="4050" b="1" dirty="0" err="1"/>
              <a:t>platform</a:t>
            </a:r>
            <a:endParaRPr lang="fr-FR" sz="4050" b="1" dirty="0"/>
          </a:p>
        </p:txBody>
      </p:sp>
      <p:sp>
        <p:nvSpPr>
          <p:cNvPr id="6" name="Rectangle 5"/>
          <p:cNvSpPr/>
          <p:nvPr/>
        </p:nvSpPr>
        <p:spPr>
          <a:xfrm>
            <a:off x="35496" y="2711267"/>
            <a:ext cx="9108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ym typeface="Wingdings" panose="05000000000000000000" pitchFamily="2" charset="2"/>
              </a:rPr>
              <a:t>Development of a shared tool for the </a:t>
            </a:r>
          </a:p>
          <a:p>
            <a:pPr algn="ctr"/>
            <a:r>
              <a:rPr lang="en-US" dirty="0">
                <a:sym typeface="Wingdings" panose="05000000000000000000" pitchFamily="2" charset="2"/>
              </a:rPr>
              <a:t>visualization and analysis of geospatial data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997286"/>
            <a:ext cx="1224136" cy="97930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67494"/>
            <a:ext cx="1081874" cy="114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327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me 9"/>
          <p:cNvGraphicFramePr/>
          <p:nvPr>
            <p:extLst>
              <p:ext uri="{D42A27DB-BD31-4B8C-83A1-F6EECF244321}">
                <p14:modId xmlns:p14="http://schemas.microsoft.com/office/powerpoint/2010/main" val="2062624898"/>
              </p:ext>
            </p:extLst>
          </p:nvPr>
        </p:nvGraphicFramePr>
        <p:xfrm>
          <a:off x="3769989" y="411510"/>
          <a:ext cx="6778675" cy="4301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5473811" y="1760498"/>
            <a:ext cx="19065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198438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bg1"/>
                </a:solidFill>
              </a:rPr>
              <a:t>Sensibilisation</a:t>
            </a:r>
          </a:p>
          <a:p>
            <a:pPr marL="285750" indent="-198438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bg1"/>
                </a:solidFill>
              </a:rPr>
              <a:t>Formation</a:t>
            </a:r>
          </a:p>
          <a:p>
            <a:pPr marL="285750" indent="-198438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bg1"/>
                </a:solidFill>
              </a:rPr>
              <a:t>Recueil des besoins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164289" y="1640760"/>
            <a:ext cx="20124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198438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bg1"/>
                </a:solidFill>
              </a:rPr>
              <a:t>Services d’analyses</a:t>
            </a:r>
          </a:p>
          <a:p>
            <a:pPr marL="285750" indent="-198438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bg1"/>
                </a:solidFill>
              </a:rPr>
              <a:t>Démonstrateurs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198359" y="3370617"/>
            <a:ext cx="20124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198438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bg1"/>
                </a:solidFill>
              </a:rPr>
              <a:t>Prototype d’un outil de suivi centralisé</a:t>
            </a:r>
          </a:p>
        </p:txBody>
      </p:sp>
      <p:sp>
        <p:nvSpPr>
          <p:cNvPr id="15" name="Ellipse 14"/>
          <p:cNvSpPr/>
          <p:nvPr/>
        </p:nvSpPr>
        <p:spPr>
          <a:xfrm>
            <a:off x="6329863" y="1244957"/>
            <a:ext cx="324000" cy="324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16" name="Ellipse 15"/>
          <p:cNvSpPr/>
          <p:nvPr/>
        </p:nvSpPr>
        <p:spPr>
          <a:xfrm>
            <a:off x="7749395" y="1255256"/>
            <a:ext cx="324000" cy="324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7" name="Ellipse 16"/>
          <p:cNvSpPr/>
          <p:nvPr/>
        </p:nvSpPr>
        <p:spPr>
          <a:xfrm>
            <a:off x="7063344" y="3017212"/>
            <a:ext cx="324000" cy="324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179512" y="365924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AFD-CLS-CNES </a:t>
            </a:r>
            <a:r>
              <a:rPr lang="fr-FR" sz="2800" b="1" dirty="0" err="1"/>
              <a:t>partnership</a:t>
            </a:r>
            <a:endParaRPr lang="fr-FR" sz="2800" b="1" dirty="0"/>
          </a:p>
        </p:txBody>
      </p:sp>
      <p:graphicFrame>
        <p:nvGraphicFramePr>
          <p:cNvPr id="22" name="Tableau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197472"/>
              </p:ext>
            </p:extLst>
          </p:nvPr>
        </p:nvGraphicFramePr>
        <p:xfrm>
          <a:off x="80733" y="1121087"/>
          <a:ext cx="4995323" cy="2890823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372419">
                  <a:extLst>
                    <a:ext uri="{9D8B030D-6E8A-4147-A177-3AD203B41FA5}">
                      <a16:colId xmlns:a16="http://schemas.microsoft.com/office/drawing/2014/main" val="2699986807"/>
                    </a:ext>
                  </a:extLst>
                </a:gridCol>
                <a:gridCol w="3622904">
                  <a:extLst>
                    <a:ext uri="{9D8B030D-6E8A-4147-A177-3AD203B41FA5}">
                      <a16:colId xmlns:a16="http://schemas.microsoft.com/office/drawing/2014/main" val="3674181647"/>
                    </a:ext>
                  </a:extLst>
                </a:gridCol>
              </a:tblGrid>
              <a:tr h="816080">
                <a:tc>
                  <a:txBody>
                    <a:bodyPr/>
                    <a:lstStyle/>
                    <a:p>
                      <a:pPr algn="l"/>
                      <a:r>
                        <a:rPr lang="fr-FR" sz="1400" u="sng" dirty="0"/>
                        <a:t>Objective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Supporting the deployment and adoption of geospatial technologies within AFD</a:t>
                      </a:r>
                      <a:endParaRPr lang="fr-FR" sz="1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6995266"/>
                  </a:ext>
                </a:extLst>
              </a:tr>
              <a:tr h="741543">
                <a:tc>
                  <a:txBody>
                    <a:bodyPr/>
                    <a:lstStyle/>
                    <a:p>
                      <a:pPr algn="l"/>
                      <a:r>
                        <a:rPr lang="fr-FR" sz="1400" b="1" u="sng" dirty="0"/>
                        <a:t>Duration and </a:t>
                      </a:r>
                      <a:r>
                        <a:rPr lang="fr-FR" sz="1400" b="1" u="sng" dirty="0" err="1"/>
                        <a:t>phasing</a:t>
                      </a:r>
                      <a:endParaRPr lang="fr-FR" sz="1400" b="1" u="sn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Total duration: 2021-2023</a:t>
                      </a:r>
                    </a:p>
                    <a:p>
                      <a:pPr marL="285750" marR="0" lvl="0" indent="-28575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fr-FR" sz="1400" dirty="0"/>
                        <a:t>2021-22: </a:t>
                      </a:r>
                      <a:r>
                        <a:rPr lang="fr-FR" sz="1400" dirty="0" err="1"/>
                        <a:t>Needs</a:t>
                      </a:r>
                      <a:r>
                        <a:rPr lang="fr-FR" sz="1400" dirty="0"/>
                        <a:t>’ collection</a:t>
                      </a:r>
                    </a:p>
                    <a:p>
                      <a:pPr marL="285750" marR="0" lvl="0" indent="-28575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fr-FR" sz="1400" dirty="0"/>
                        <a:t>2022-23: </a:t>
                      </a:r>
                      <a:r>
                        <a:rPr lang="fr-FR" sz="1400" dirty="0" err="1"/>
                        <a:t>Prototyping</a:t>
                      </a:r>
                      <a:r>
                        <a:rPr lang="fr-FR" sz="1400" dirty="0"/>
                        <a:t> </a:t>
                      </a:r>
                      <a:r>
                        <a:rPr lang="fr-FR" sz="1400" dirty="0" err="1"/>
                        <a:t>implementation</a:t>
                      </a:r>
                      <a:endParaRPr lang="fr-FR" sz="1400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3934989"/>
                  </a:ext>
                </a:extLst>
              </a:tr>
              <a:tr h="613005">
                <a:tc>
                  <a:txBody>
                    <a:bodyPr/>
                    <a:lstStyle/>
                    <a:p>
                      <a:pPr algn="l"/>
                      <a:r>
                        <a:rPr lang="fr-FR" sz="1400" b="1" u="sng" dirty="0" err="1"/>
                        <a:t>External</a:t>
                      </a:r>
                      <a:r>
                        <a:rPr lang="fr-FR" sz="1400" b="1" u="sng" dirty="0"/>
                        <a:t> input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1400" dirty="0"/>
                        <a:t>2 CNES - CLS contracts: 420 k€.</a:t>
                      </a:r>
                    </a:p>
                    <a:p>
                      <a:pPr marL="285750" marR="0" lvl="0" indent="-28575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1400" dirty="0"/>
                        <a:t>Substantial contributions from CLS</a:t>
                      </a:r>
                      <a:endParaRPr lang="fr-FR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931735"/>
                  </a:ext>
                </a:extLst>
              </a:tr>
              <a:tr h="720195">
                <a:tc>
                  <a:txBody>
                    <a:bodyPr/>
                    <a:lstStyle/>
                    <a:p>
                      <a:pPr algn="l"/>
                      <a:r>
                        <a:rPr lang="fr-FR" sz="1400" b="1" u="sng" dirty="0"/>
                        <a:t>AFD contribution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400" dirty="0"/>
                        <a:t>One FTE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400" dirty="0"/>
                        <a:t>3 AFD - CLS contracts: 250 k€ </a:t>
                      </a:r>
                      <a:endParaRPr lang="fr-FR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9349497"/>
                  </a:ext>
                </a:extLst>
              </a:tr>
            </a:tbl>
          </a:graphicData>
        </a:graphic>
      </p:graphicFrame>
      <p:pic>
        <p:nvPicPr>
          <p:cNvPr id="14" name="Picture 6" descr="L&amp;#39;AFD multiplie les annonces de financements au profit du Maroc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711" y="4328548"/>
            <a:ext cx="650970" cy="65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Centre national d&amp;#39;études spatiales — Wikipédi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79" y="4299942"/>
            <a:ext cx="782324" cy="65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CLS : Collecte Localisation Satellites - Pour la Terre, depuis l&amp;#39;Espac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371950"/>
            <a:ext cx="769145" cy="63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199565"/>
      </p:ext>
    </p:extLst>
  </p:cSld>
  <p:clrMapOvr>
    <a:masterClrMapping/>
  </p:clrMapOvr>
  <p:extLst>
    <p:ext uri="{6950BFC3-D8DA-4A85-94F7-54DA5524770B}">
      <p188:commentRel xmlns:p188="http://schemas.microsoft.com/office/powerpoint/2018/8/main" xmlns="" r:id="rId11"/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0" y="267494"/>
            <a:ext cx="9036496" cy="432048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fr-FR" b="1" dirty="0" err="1"/>
              <a:t>Geospatial</a:t>
            </a:r>
            <a:r>
              <a:rPr lang="fr-FR" b="1" dirty="0"/>
              <a:t> </a:t>
            </a:r>
            <a:r>
              <a:rPr lang="fr-FR" b="1" dirty="0" err="1"/>
              <a:t>analysis</a:t>
            </a:r>
            <a:r>
              <a:rPr lang="fr-FR" b="1" dirty="0"/>
              <a:t> </a:t>
            </a:r>
            <a:r>
              <a:rPr lang="fr-FR" b="1" dirty="0" err="1"/>
              <a:t>demonstration</a:t>
            </a:r>
            <a:r>
              <a:rPr lang="fr-FR" b="1" dirty="0"/>
              <a:t> </a:t>
            </a:r>
            <a:r>
              <a:rPr lang="fr-FR" b="1" dirty="0" err="1"/>
              <a:t>platform</a:t>
            </a:r>
            <a:endParaRPr lang="fr-FR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179512" y="1293604"/>
            <a:ext cx="87849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Blip>
                <a:blip r:embed="rId3"/>
              </a:buBlip>
            </a:pPr>
            <a:r>
              <a:rPr lang="en-US" dirty="0"/>
              <a:t>Respond to the </a:t>
            </a:r>
            <a:r>
              <a:rPr lang="en-US" dirty="0">
                <a:solidFill>
                  <a:srgbClr val="C00000"/>
                </a:solidFill>
              </a:rPr>
              <a:t>diversity of use cases </a:t>
            </a:r>
            <a:r>
              <a:rPr lang="en-US" dirty="0"/>
              <a:t>within AFD</a:t>
            </a:r>
          </a:p>
          <a:p>
            <a:pPr marL="285750" indent="-285750" algn="just">
              <a:buBlip>
                <a:blip r:embed="rId3"/>
              </a:buBlip>
            </a:pPr>
            <a:endParaRPr lang="en-US" dirty="0"/>
          </a:p>
          <a:p>
            <a:pPr marL="285750" indent="-285750" algn="just">
              <a:buBlip>
                <a:blip r:embed="rId3"/>
              </a:buBlip>
            </a:pPr>
            <a:r>
              <a:rPr lang="en-US" dirty="0"/>
              <a:t>AFD group holders: VIL, ARB, EAA, MOB, CLN, EVA, CCC, AES, EF</a:t>
            </a:r>
          </a:p>
          <a:p>
            <a:pPr marL="285750" indent="-285750" algn="just">
              <a:buBlip>
                <a:blip r:embed="rId3"/>
              </a:buBlip>
            </a:pPr>
            <a:r>
              <a:rPr lang="en-US" dirty="0"/>
              <a:t>6 projects supported : Burkina, Chad, Cambodia, DRC, West and North Africa region, Ivory Coast</a:t>
            </a:r>
          </a:p>
          <a:p>
            <a:pPr marL="285750" indent="-285750" algn="just">
              <a:buBlip>
                <a:blip r:embed="rId3"/>
              </a:buBlip>
            </a:pPr>
            <a:endParaRPr lang="en-US" dirty="0"/>
          </a:p>
          <a:p>
            <a:pPr marL="285750" indent="-285750" algn="just">
              <a:buBlip>
                <a:blip r:embed="rId3"/>
              </a:buBlip>
            </a:pPr>
            <a:r>
              <a:rPr lang="en-US" dirty="0"/>
              <a:t>Strong awareness of AFD standards among CLS teams </a:t>
            </a:r>
          </a:p>
          <a:p>
            <a:pPr marL="285750" indent="-285750" algn="just">
              <a:buBlip>
                <a:blip r:embed="rId3"/>
              </a:buBlip>
            </a:pPr>
            <a:endParaRPr lang="en-US" dirty="0"/>
          </a:p>
          <a:p>
            <a:pPr marL="285750" indent="-285750" algn="just">
              <a:buBlip>
                <a:blip r:embed="rId3"/>
              </a:buBlip>
            </a:pPr>
            <a:r>
              <a:rPr lang="en-US" dirty="0"/>
              <a:t>Objective: </a:t>
            </a:r>
            <a:r>
              <a:rPr lang="en-US" dirty="0">
                <a:solidFill>
                  <a:srgbClr val="C00000"/>
                </a:solidFill>
              </a:rPr>
              <a:t>test the robustness of the platform </a:t>
            </a:r>
            <a:r>
              <a:rPr lang="en-US" dirty="0"/>
              <a:t>in the demonstration phase. What is done in 2022 should </a:t>
            </a:r>
            <a:r>
              <a:rPr lang="en-US" b="1" dirty="0">
                <a:solidFill>
                  <a:srgbClr val="C00000"/>
                </a:solidFill>
              </a:rPr>
              <a:t>prepare the commissioning in 2023</a:t>
            </a:r>
            <a:endParaRPr lang="fr-F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405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1" y="267494"/>
            <a:ext cx="8207844" cy="460647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6 demonstrators for the M&amp;E of AFD projects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4B85C79-CBB6-9B2D-2B20-550E95BA62C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909" y="3529707"/>
            <a:ext cx="1661060" cy="134629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29854EC-00A2-0B93-F91F-7D08BAC4986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4836" y="3538434"/>
            <a:ext cx="1661060" cy="133746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63CBFD4-9066-FE2F-C802-0A60847C323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2703" y="3563583"/>
            <a:ext cx="1661060" cy="1312312"/>
          </a:xfrm>
          <a:prstGeom prst="rect">
            <a:avLst/>
          </a:prstGeom>
        </p:spPr>
      </p:pic>
      <p:sp>
        <p:nvSpPr>
          <p:cNvPr id="5" name="Espace réservé du texte 7">
            <a:extLst>
              <a:ext uri="{FF2B5EF4-FFF2-40B4-BE49-F238E27FC236}">
                <a16:creationId xmlns:a16="http://schemas.microsoft.com/office/drawing/2014/main" id="{AC3E5839-364A-9290-49D7-E5FEAB86C176}"/>
              </a:ext>
            </a:extLst>
          </p:cNvPr>
          <p:cNvSpPr txBox="1">
            <a:spLocks/>
          </p:cNvSpPr>
          <p:nvPr/>
        </p:nvSpPr>
        <p:spPr>
          <a:xfrm>
            <a:off x="6092727" y="1907226"/>
            <a:ext cx="2709972" cy="714327"/>
          </a:xfrm>
          <a:prstGeom prst="rect">
            <a:avLst/>
          </a:prstGeom>
        </p:spPr>
        <p:txBody>
          <a:bodyPr lIns="68580" tIns="34290" rIns="68580" bIns="3429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Franklin Gothic Book" panose="020B0503020102020204" pitchFamily="34" charset="0"/>
              <a:buChar char=" "/>
              <a:defRPr sz="1600" kern="1200">
                <a:solidFill>
                  <a:schemeClr val="accent6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42913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5000"/>
              <a:buFont typeface="Franklin Gothic Book" panose="020B0503020102020204" pitchFamily="34" charset="0"/>
              <a:buChar char="›"/>
              <a:defRPr sz="1400" kern="1200">
                <a:solidFill>
                  <a:schemeClr val="accent6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625475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80000"/>
              <a:buFont typeface="Franklin Gothic Book" panose="020B0503020102020204" pitchFamily="34" charset="0"/>
              <a:buChar char="•"/>
              <a:defRPr sz="1400" kern="1200">
                <a:solidFill>
                  <a:schemeClr val="accent6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80645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venir LT Std 65 Medium" panose="020B0603020203020204" pitchFamily="34" charset="0"/>
              <a:buChar char="-"/>
              <a:defRPr sz="1400" kern="1200">
                <a:solidFill>
                  <a:schemeClr val="accent6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98742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venir LT Std 65 Medium" panose="020B0603020203020204" pitchFamily="34" charset="0"/>
              <a:buChar char="-"/>
              <a:defRPr sz="1400" kern="1200">
                <a:solidFill>
                  <a:schemeClr val="accent6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</a:pPr>
            <a:r>
              <a:rPr lang="en-US" sz="1350" b="1" dirty="0">
                <a:solidFill>
                  <a:srgbClr val="39CD95"/>
                </a:solidFill>
                <a:latin typeface="Franklin Gothic Medium Cond"/>
              </a:rPr>
              <a:t>Geo-services derived from satellite Earth Observation for</a:t>
            </a:r>
            <a:r>
              <a:rPr lang="en-US" sz="1350" b="1" dirty="0">
                <a:solidFill>
                  <a:srgbClr val="1087C9"/>
                </a:solidFill>
                <a:latin typeface="Franklin Gothic Medium Cond"/>
              </a:rPr>
              <a:t> sustainable resource management </a:t>
            </a:r>
          </a:p>
          <a:p>
            <a:pPr marL="0" indent="0" defTabSz="685800">
              <a:spcBef>
                <a:spcPts val="750"/>
              </a:spcBef>
              <a:buNone/>
            </a:pPr>
            <a:endParaRPr lang="en-US" sz="1350" b="1" dirty="0">
              <a:solidFill>
                <a:srgbClr val="39CD95"/>
              </a:solidFill>
              <a:latin typeface="Franklin Gothic Medium Cond"/>
            </a:endParaRPr>
          </a:p>
        </p:txBody>
      </p:sp>
      <p:sp>
        <p:nvSpPr>
          <p:cNvPr id="6" name="Espace réservé du texte 8">
            <a:extLst>
              <a:ext uri="{FF2B5EF4-FFF2-40B4-BE49-F238E27FC236}">
                <a16:creationId xmlns:a16="http://schemas.microsoft.com/office/drawing/2014/main" id="{4FBC3DFE-19C7-5C45-815F-8BF5E50E3CF9}"/>
              </a:ext>
            </a:extLst>
          </p:cNvPr>
          <p:cNvSpPr txBox="1">
            <a:spLocks/>
          </p:cNvSpPr>
          <p:nvPr/>
        </p:nvSpPr>
        <p:spPr>
          <a:xfrm>
            <a:off x="6042466" y="2621553"/>
            <a:ext cx="2957518" cy="2060791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Franklin Gothic Book" panose="020B0503020102020204" pitchFamily="34" charset="0"/>
              <a:buChar char=" "/>
              <a:defRPr sz="1600" kern="1200">
                <a:solidFill>
                  <a:schemeClr val="accent6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42913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5000"/>
              <a:buFont typeface="Franklin Gothic Book" panose="020B0503020102020204" pitchFamily="34" charset="0"/>
              <a:buChar char="›"/>
              <a:defRPr sz="1400" kern="1200">
                <a:solidFill>
                  <a:schemeClr val="accent6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625475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80000"/>
              <a:buFont typeface="Franklin Gothic Book" panose="020B0503020102020204" pitchFamily="34" charset="0"/>
              <a:buChar char="•"/>
              <a:defRPr sz="1400" kern="1200">
                <a:solidFill>
                  <a:schemeClr val="accent6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80645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venir LT Std 65 Medium" panose="020B0603020203020204" pitchFamily="34" charset="0"/>
              <a:buChar char="-"/>
              <a:defRPr sz="1400" kern="1200">
                <a:solidFill>
                  <a:schemeClr val="accent6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98742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venir LT Std 65 Medium" panose="020B0603020203020204" pitchFamily="34" charset="0"/>
              <a:buChar char="-"/>
              <a:defRPr sz="1400" kern="1200">
                <a:solidFill>
                  <a:schemeClr val="accent6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defTabSz="685800">
              <a:spcBef>
                <a:spcPts val="750"/>
              </a:spcBef>
              <a:buClr>
                <a:srgbClr val="39CC96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575757"/>
                </a:solidFill>
                <a:latin typeface="Franklin Gothic Book"/>
              </a:rPr>
              <a:t>Current and retrospective mapping of land use and occupation</a:t>
            </a:r>
          </a:p>
          <a:p>
            <a:pPr marL="171450" indent="-171450" defTabSz="685800">
              <a:spcBef>
                <a:spcPts val="750"/>
              </a:spcBef>
              <a:buClr>
                <a:srgbClr val="39CC96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575757"/>
                </a:solidFill>
                <a:latin typeface="Franklin Gothic Book"/>
              </a:rPr>
              <a:t>Spatial and statistical indicators of the dynamics and performances observed on the territories in terms of agricultural, forestry and water resources</a:t>
            </a:r>
          </a:p>
          <a:p>
            <a:pPr marL="171450" indent="-171450" defTabSz="685800">
              <a:spcBef>
                <a:spcPts val="750"/>
              </a:spcBef>
              <a:buClr>
                <a:srgbClr val="39CC96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575757"/>
                </a:solidFill>
                <a:latin typeface="Franklin Gothic Book"/>
              </a:rPr>
              <a:t>Derived analyses from the impact of implemented projects</a:t>
            </a:r>
          </a:p>
          <a:p>
            <a:pPr marL="171450" indent="-171450" defTabSz="685800">
              <a:spcBef>
                <a:spcPts val="750"/>
              </a:spcBef>
              <a:buClr>
                <a:srgbClr val="39CC96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575757"/>
                </a:solidFill>
                <a:latin typeface="Franklin Gothic Book"/>
              </a:rPr>
              <a:t>Continuous monitoring and projections</a:t>
            </a:r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17B5402F-A5A7-1956-DB5E-A162E18D3986}"/>
              </a:ext>
            </a:extLst>
          </p:cNvPr>
          <p:cNvSpPr txBox="1">
            <a:spLocks/>
          </p:cNvSpPr>
          <p:nvPr/>
        </p:nvSpPr>
        <p:spPr>
          <a:xfrm>
            <a:off x="3672298" y="1231047"/>
            <a:ext cx="1826393" cy="539154"/>
          </a:xfrm>
          <a:prstGeom prst="rect">
            <a:avLst/>
          </a:prstGeom>
          <a:gradFill flip="none" rotWithShape="1">
            <a:gsLst>
              <a:gs pos="0">
                <a:srgbClr val="1889A7"/>
              </a:gs>
              <a:gs pos="50000">
                <a:srgbClr val="30BAA1"/>
              </a:gs>
              <a:gs pos="100000">
                <a:srgbClr val="39CC97"/>
              </a:gs>
            </a:gsLst>
            <a:lin ang="0" scaled="1"/>
            <a:tileRect/>
          </a:gradFill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Franklin Gothic Book" panose="020B0503020102020204" pitchFamily="34" charset="0"/>
              <a:buChar char=" "/>
              <a:defRPr sz="1600" kern="1200">
                <a:solidFill>
                  <a:schemeClr val="accent6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42913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5000"/>
              <a:buFont typeface="Franklin Gothic Book" panose="020B0503020102020204" pitchFamily="34" charset="0"/>
              <a:buChar char="›"/>
              <a:defRPr sz="1400" kern="1200">
                <a:solidFill>
                  <a:schemeClr val="accent6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625475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80000"/>
              <a:buFont typeface="Franklin Gothic Book" panose="020B0503020102020204" pitchFamily="34" charset="0"/>
              <a:buChar char="•"/>
              <a:defRPr sz="1400" kern="1200">
                <a:solidFill>
                  <a:schemeClr val="accent6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80645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venir LT Std 65 Medium" panose="020B0603020203020204" pitchFamily="34" charset="0"/>
              <a:buChar char="-"/>
              <a:defRPr sz="1400" kern="1200">
                <a:solidFill>
                  <a:schemeClr val="accent6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98742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venir LT Std 65 Medium" panose="020B0603020203020204" pitchFamily="34" charset="0"/>
              <a:buChar char="-"/>
              <a:defRPr sz="1400" kern="1200">
                <a:solidFill>
                  <a:schemeClr val="accent6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200" b="1">
                <a:solidFill>
                  <a:prstClr val="white"/>
                </a:solidFill>
                <a:latin typeface="Franklin Gothic Medium" panose="020B0603020102020204" pitchFamily="34" charset="0"/>
              </a:rPr>
              <a:t>Svay Chek</a:t>
            </a:r>
          </a:p>
          <a:p>
            <a:pPr marL="0" indent="0" algn="ctr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200" b="1">
                <a:solidFill>
                  <a:prstClr val="white"/>
                </a:solidFill>
                <a:latin typeface="Franklin Gothic Medium" panose="020B0603020102020204" pitchFamily="34" charset="0"/>
              </a:rPr>
              <a:t>CAMBODGE</a:t>
            </a:r>
          </a:p>
        </p:txBody>
      </p:sp>
      <p:sp>
        <p:nvSpPr>
          <p:cNvPr id="8" name="Espace réservé du texte 14">
            <a:extLst>
              <a:ext uri="{FF2B5EF4-FFF2-40B4-BE49-F238E27FC236}">
                <a16:creationId xmlns:a16="http://schemas.microsoft.com/office/drawing/2014/main" id="{61A0579A-76BF-1BE4-2881-225719B74029}"/>
              </a:ext>
            </a:extLst>
          </p:cNvPr>
          <p:cNvSpPr txBox="1">
            <a:spLocks/>
          </p:cNvSpPr>
          <p:nvPr/>
        </p:nvSpPr>
        <p:spPr>
          <a:xfrm>
            <a:off x="1832200" y="1228638"/>
            <a:ext cx="1843817" cy="541564"/>
          </a:xfrm>
          <a:prstGeom prst="rect">
            <a:avLst/>
          </a:prstGeom>
          <a:gradFill flip="none" rotWithShape="1">
            <a:gsLst>
              <a:gs pos="0">
                <a:srgbClr val="1889A7"/>
              </a:gs>
              <a:gs pos="50000">
                <a:srgbClr val="30BAA1"/>
              </a:gs>
              <a:gs pos="100000">
                <a:srgbClr val="39CC97"/>
              </a:gs>
            </a:gsLst>
            <a:lin ang="0" scaled="1"/>
            <a:tileRect/>
          </a:gradFill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Franklin Gothic Book" panose="020B0503020102020204" pitchFamily="34" charset="0"/>
              <a:buChar char=" "/>
              <a:defRPr sz="1600" kern="1200">
                <a:solidFill>
                  <a:schemeClr val="accent6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42913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5000"/>
              <a:buFont typeface="Franklin Gothic Book" panose="020B0503020102020204" pitchFamily="34" charset="0"/>
              <a:buChar char="›"/>
              <a:defRPr sz="1400" kern="1200">
                <a:solidFill>
                  <a:schemeClr val="accent6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625475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80000"/>
              <a:buFont typeface="Franklin Gothic Book" panose="020B0503020102020204" pitchFamily="34" charset="0"/>
              <a:buChar char="•"/>
              <a:defRPr sz="1400" kern="1200">
                <a:solidFill>
                  <a:schemeClr val="accent6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80645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venir LT Std 65 Medium" panose="020B0603020203020204" pitchFamily="34" charset="0"/>
              <a:buChar char="-"/>
              <a:defRPr sz="1400" kern="1200">
                <a:solidFill>
                  <a:schemeClr val="accent6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98742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venir LT Std 65 Medium" panose="020B0603020203020204" pitchFamily="34" charset="0"/>
              <a:buChar char="-"/>
              <a:defRPr sz="1400" kern="1200">
                <a:solidFill>
                  <a:schemeClr val="accent6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050" b="1" dirty="0">
                <a:solidFill>
                  <a:prstClr val="white"/>
                </a:solidFill>
                <a:latin typeface="Franklin Gothic Medium" panose="020B0603020102020204" pitchFamily="34" charset="0"/>
              </a:rPr>
              <a:t>National Park</a:t>
            </a:r>
          </a:p>
          <a:p>
            <a:pPr marL="0" indent="0" algn="ctr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200" b="1" dirty="0">
                <a:solidFill>
                  <a:prstClr val="white"/>
                </a:solidFill>
                <a:latin typeface="Franklin Gothic Medium" panose="020B0603020102020204" pitchFamily="34" charset="0"/>
              </a:rPr>
              <a:t>RDC </a:t>
            </a:r>
          </a:p>
        </p:txBody>
      </p:sp>
      <p:pic>
        <p:nvPicPr>
          <p:cNvPr id="9" name="Espace réservé pour une image  2" descr="Une image contenant carte&#10;&#10;Description générée automatiquement">
            <a:extLst>
              <a:ext uri="{FF2B5EF4-FFF2-40B4-BE49-F238E27FC236}">
                <a16:creationId xmlns:a16="http://schemas.microsoft.com/office/drawing/2014/main" id="{F7378FF2-D816-BBC9-8A37-CF7B9E4D50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23" t="8311" r="31823" b="39896"/>
          <a:stretch/>
        </p:blipFill>
        <p:spPr>
          <a:xfrm>
            <a:off x="-8712" y="1526457"/>
            <a:ext cx="1838008" cy="1846843"/>
          </a:xfrm>
          <a:prstGeom prst="rect">
            <a:avLst/>
          </a:prstGeom>
        </p:spPr>
      </p:pic>
      <p:sp>
        <p:nvSpPr>
          <p:cNvPr id="10" name="Espace réservé du texte 14">
            <a:extLst>
              <a:ext uri="{FF2B5EF4-FFF2-40B4-BE49-F238E27FC236}">
                <a16:creationId xmlns:a16="http://schemas.microsoft.com/office/drawing/2014/main" id="{45685823-C977-B04F-D2F9-FE4FE19857DC}"/>
              </a:ext>
            </a:extLst>
          </p:cNvPr>
          <p:cNvSpPr txBox="1">
            <a:spLocks/>
          </p:cNvSpPr>
          <p:nvPr/>
        </p:nvSpPr>
        <p:spPr>
          <a:xfrm>
            <a:off x="-5808" y="1228639"/>
            <a:ext cx="1838009" cy="533486"/>
          </a:xfrm>
          <a:prstGeom prst="rect">
            <a:avLst/>
          </a:prstGeom>
          <a:gradFill flip="none" rotWithShape="1">
            <a:gsLst>
              <a:gs pos="0">
                <a:srgbClr val="1889A7"/>
              </a:gs>
              <a:gs pos="50000">
                <a:srgbClr val="30BAA1"/>
              </a:gs>
              <a:gs pos="100000">
                <a:srgbClr val="39CC97"/>
              </a:gs>
            </a:gsLst>
            <a:lin ang="0" scaled="1"/>
            <a:tileRect/>
          </a:gradFill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Franklin Gothic Book" panose="020B0503020102020204" pitchFamily="34" charset="0"/>
              <a:buChar char=" "/>
              <a:defRPr sz="1600" kern="1200">
                <a:solidFill>
                  <a:schemeClr val="accent6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42913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5000"/>
              <a:buFont typeface="Franklin Gothic Book" panose="020B0503020102020204" pitchFamily="34" charset="0"/>
              <a:buChar char="›"/>
              <a:defRPr sz="1400" kern="1200">
                <a:solidFill>
                  <a:schemeClr val="accent6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625475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80000"/>
              <a:buFont typeface="Franklin Gothic Book" panose="020B0503020102020204" pitchFamily="34" charset="0"/>
              <a:buChar char="•"/>
              <a:defRPr sz="1400" kern="1200">
                <a:solidFill>
                  <a:schemeClr val="accent6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80645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venir LT Std 65 Medium" panose="020B0603020203020204" pitchFamily="34" charset="0"/>
              <a:buChar char="-"/>
              <a:defRPr sz="1400" kern="1200">
                <a:solidFill>
                  <a:schemeClr val="accent6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98742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venir LT Std 65 Medium" panose="020B0603020203020204" pitchFamily="34" charset="0"/>
              <a:buChar char="-"/>
              <a:defRPr sz="1400" kern="1200">
                <a:solidFill>
                  <a:schemeClr val="accent6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200" b="1">
                <a:solidFill>
                  <a:prstClr val="white"/>
                </a:solidFill>
                <a:latin typeface="Franklin Gothic Medium" panose="020B0603020102020204" pitchFamily="34" charset="0"/>
              </a:rPr>
              <a:t>Bahr Linia</a:t>
            </a:r>
          </a:p>
          <a:p>
            <a:pPr marL="0" indent="0" algn="ctr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200" b="1">
                <a:solidFill>
                  <a:prstClr val="white"/>
                </a:solidFill>
                <a:latin typeface="Franklin Gothic Medium" panose="020B0603020102020204" pitchFamily="34" charset="0"/>
              </a:rPr>
              <a:t>TCHAD</a:t>
            </a:r>
          </a:p>
        </p:txBody>
      </p:sp>
      <p:pic>
        <p:nvPicPr>
          <p:cNvPr id="11" name="Espace réservé pour une image  12" descr="Une image contenant carte&#10;&#10;Description générée automatiquement">
            <a:extLst>
              <a:ext uri="{FF2B5EF4-FFF2-40B4-BE49-F238E27FC236}">
                <a16:creationId xmlns:a16="http://schemas.microsoft.com/office/drawing/2014/main" id="{863F8335-B8F4-AC5F-03F0-990BF6373F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2" t="21999" r="44138" b="32816"/>
          <a:stretch/>
        </p:blipFill>
        <p:spPr>
          <a:xfrm>
            <a:off x="3676016" y="1762124"/>
            <a:ext cx="1838008" cy="1611176"/>
          </a:xfrm>
          <a:prstGeom prst="rect">
            <a:avLst/>
          </a:prstGeom>
        </p:spPr>
      </p:pic>
      <p:pic>
        <p:nvPicPr>
          <p:cNvPr id="13" name="Grafik 8">
            <a:extLst>
              <a:ext uri="{FF2B5EF4-FFF2-40B4-BE49-F238E27FC236}">
                <a16:creationId xmlns:a16="http://schemas.microsoft.com/office/drawing/2014/main" id="{D20DC7A5-96D3-46FD-136C-603F96E2987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364" t="14925" r="23364" b="39892"/>
          <a:stretch/>
        </p:blipFill>
        <p:spPr>
          <a:xfrm>
            <a:off x="1838325" y="1762124"/>
            <a:ext cx="1837135" cy="16111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4B49DF4E-8667-4BD4-E50D-FEDB44004121}"/>
              </a:ext>
            </a:extLst>
          </p:cNvPr>
          <p:cNvSpPr txBox="1"/>
          <p:nvPr/>
        </p:nvSpPr>
        <p:spPr>
          <a:xfrm>
            <a:off x="157251" y="3563583"/>
            <a:ext cx="1607615" cy="1025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lnSpc>
                <a:spcPct val="90000"/>
              </a:lnSpc>
              <a:spcBef>
                <a:spcPts val="750"/>
              </a:spcBef>
              <a:buClr>
                <a:srgbClr val="39CC96"/>
              </a:buClr>
            </a:pPr>
            <a:r>
              <a:rPr lang="en-US" sz="1200" b="1" dirty="0">
                <a:solidFill>
                  <a:srgbClr val="575757"/>
                </a:solidFill>
                <a:latin typeface="Franklin Gothic Book"/>
              </a:rPr>
              <a:t>Sustainable resource management</a:t>
            </a:r>
          </a:p>
          <a:p>
            <a:pPr algn="ctr" defTabSz="685800">
              <a:lnSpc>
                <a:spcPct val="90000"/>
              </a:lnSpc>
              <a:spcBef>
                <a:spcPts val="750"/>
              </a:spcBef>
              <a:buClr>
                <a:srgbClr val="39CC96"/>
              </a:buClr>
            </a:pPr>
            <a:r>
              <a:rPr lang="en-US" sz="1200" dirty="0">
                <a:solidFill>
                  <a:srgbClr val="575757"/>
                </a:solidFill>
                <a:latin typeface="Franklin Gothic Book"/>
              </a:rPr>
              <a:t>Monitoring of agricultural practices and performance</a:t>
            </a:r>
            <a:endParaRPr lang="fr-FR" sz="1200" dirty="0">
              <a:solidFill>
                <a:srgbClr val="575757"/>
              </a:solidFill>
              <a:latin typeface="Franklin Gothic Book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A2CBB14-2BAB-A304-BCE2-439A5FB0C2DC}"/>
              </a:ext>
            </a:extLst>
          </p:cNvPr>
          <p:cNvSpPr txBox="1"/>
          <p:nvPr/>
        </p:nvSpPr>
        <p:spPr>
          <a:xfrm>
            <a:off x="2042627" y="3563583"/>
            <a:ext cx="1593269" cy="1025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lnSpc>
                <a:spcPct val="90000"/>
              </a:lnSpc>
              <a:spcBef>
                <a:spcPts val="750"/>
              </a:spcBef>
              <a:buClr>
                <a:srgbClr val="39CC96"/>
              </a:buClr>
              <a:defRPr/>
            </a:pPr>
            <a:r>
              <a:rPr lang="en-US" sz="1200" b="1" dirty="0">
                <a:solidFill>
                  <a:srgbClr val="575757"/>
                </a:solidFill>
                <a:latin typeface="Franklin Gothic Book"/>
              </a:rPr>
              <a:t>Sustainable Resource Management</a:t>
            </a:r>
          </a:p>
          <a:p>
            <a:pPr algn="ctr" defTabSz="685800">
              <a:lnSpc>
                <a:spcPct val="90000"/>
              </a:lnSpc>
              <a:spcBef>
                <a:spcPts val="750"/>
              </a:spcBef>
              <a:buClr>
                <a:srgbClr val="39CC96"/>
              </a:buClr>
              <a:defRPr/>
            </a:pPr>
            <a:r>
              <a:rPr lang="en-US" sz="1200" dirty="0">
                <a:solidFill>
                  <a:srgbClr val="575757"/>
                </a:solidFill>
                <a:latin typeface="Franklin Gothic Book"/>
              </a:rPr>
              <a:t>Deforestation monitoring and early warning</a:t>
            </a:r>
            <a:endParaRPr lang="fr-FR" sz="1200" dirty="0">
              <a:solidFill>
                <a:srgbClr val="575757"/>
              </a:solidFill>
              <a:latin typeface="Franklin Gothic Book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14D3343-B8EA-3E11-4464-0E5737F6EA3C}"/>
              </a:ext>
            </a:extLst>
          </p:cNvPr>
          <p:cNvSpPr txBox="1"/>
          <p:nvPr/>
        </p:nvSpPr>
        <p:spPr>
          <a:xfrm>
            <a:off x="3832965" y="3574443"/>
            <a:ext cx="1590806" cy="1025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lnSpc>
                <a:spcPct val="90000"/>
              </a:lnSpc>
              <a:spcBef>
                <a:spcPts val="750"/>
              </a:spcBef>
              <a:buClr>
                <a:srgbClr val="39CC96"/>
              </a:buClr>
              <a:defRPr/>
            </a:pPr>
            <a:r>
              <a:rPr lang="en-US" sz="1200" b="1" dirty="0">
                <a:solidFill>
                  <a:srgbClr val="575757"/>
                </a:solidFill>
                <a:latin typeface="Franklin Gothic Book"/>
              </a:rPr>
              <a:t>Sustainable management of resources</a:t>
            </a:r>
          </a:p>
          <a:p>
            <a:pPr algn="ctr" defTabSz="685800">
              <a:lnSpc>
                <a:spcPct val="90000"/>
              </a:lnSpc>
              <a:spcBef>
                <a:spcPts val="750"/>
              </a:spcBef>
              <a:buClr>
                <a:srgbClr val="39CC96"/>
              </a:buClr>
              <a:defRPr/>
            </a:pPr>
            <a:r>
              <a:rPr lang="en-US" sz="1200" dirty="0">
                <a:solidFill>
                  <a:srgbClr val="575757"/>
                </a:solidFill>
                <a:latin typeface="Franklin Gothic Book"/>
              </a:rPr>
              <a:t>Dynamics and uses of the water resource</a:t>
            </a:r>
            <a:endParaRPr lang="fr-FR" sz="1200" dirty="0">
              <a:solidFill>
                <a:srgbClr val="575757"/>
              </a:solidFill>
              <a:latin typeface="Franklin Gothic Book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BD7D76C-6E8C-B9C3-BAE7-2549A8E613BA}"/>
              </a:ext>
            </a:extLst>
          </p:cNvPr>
          <p:cNvSpPr txBox="1"/>
          <p:nvPr/>
        </p:nvSpPr>
        <p:spPr>
          <a:xfrm>
            <a:off x="-5808" y="938613"/>
            <a:ext cx="1843817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fontAlgn="t"/>
            <a:r>
              <a:rPr lang="fr-FR" sz="1350" b="1" dirty="0">
                <a:solidFill>
                  <a:srgbClr val="0C71A8"/>
                </a:solidFill>
                <a:latin typeface="Calibri" panose="020F0502020204030204" pitchFamily="34" charset="0"/>
              </a:rPr>
              <a:t>FINALIZATION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C3B8435-4973-6D7C-4F97-8F41302CEE2C}"/>
              </a:ext>
            </a:extLst>
          </p:cNvPr>
          <p:cNvSpPr txBox="1"/>
          <p:nvPr/>
        </p:nvSpPr>
        <p:spPr>
          <a:xfrm>
            <a:off x="1832200" y="947136"/>
            <a:ext cx="1843817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fontAlgn="t"/>
            <a:r>
              <a:rPr lang="fr-FR" sz="1350" b="1" dirty="0">
                <a:solidFill>
                  <a:srgbClr val="0C71A8"/>
                </a:solidFill>
                <a:latin typeface="Calibri" panose="020F0502020204030204" pitchFamily="34" charset="0"/>
              </a:rPr>
              <a:t>FINALIZATION</a:t>
            </a:r>
            <a:endParaRPr lang="fr-FR" sz="1350" b="1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CDE6800-E360-B0AD-F8E8-32820D5A175A}"/>
              </a:ext>
            </a:extLst>
          </p:cNvPr>
          <p:cNvSpPr txBox="1"/>
          <p:nvPr/>
        </p:nvSpPr>
        <p:spPr>
          <a:xfrm>
            <a:off x="3673111" y="947136"/>
            <a:ext cx="1843817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fontAlgn="t"/>
            <a:r>
              <a:rPr lang="fr-FR" sz="1350" b="1" dirty="0">
                <a:solidFill>
                  <a:srgbClr val="0C71A8"/>
                </a:solidFill>
                <a:latin typeface="Calibri" panose="020F0502020204030204" pitchFamily="34" charset="0"/>
              </a:rPr>
              <a:t>FINALIZATION</a:t>
            </a:r>
            <a:endParaRPr lang="fr-FR" sz="1350" b="1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pic>
        <p:nvPicPr>
          <p:cNvPr id="20" name="Espace réservé pour une image  13" descr="Une image contenant carte&#10;&#10;Description générée automatiquement">
            <a:extLst>
              <a:ext uri="{FF2B5EF4-FFF2-40B4-BE49-F238E27FC236}">
                <a16:creationId xmlns:a16="http://schemas.microsoft.com/office/drawing/2014/main" id="{110E4195-64C9-B176-7FDA-5AE1B4E0A81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0" r="19690"/>
          <a:stretch>
            <a:fillRect/>
          </a:stretch>
        </p:blipFill>
        <p:spPr>
          <a:xfrm>
            <a:off x="7635551" y="973987"/>
            <a:ext cx="572293" cy="6206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Image 49">
            <a:extLst>
              <a:ext uri="{FF2B5EF4-FFF2-40B4-BE49-F238E27FC236}">
                <a16:creationId xmlns:a16="http://schemas.microsoft.com/office/drawing/2014/main" id="{BDD5D069-453D-A5E8-527B-696575DE5C2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647" y="771550"/>
            <a:ext cx="997744" cy="966069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2B612F37-6E19-9B48-018C-FA23C90FB53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086" y="282303"/>
            <a:ext cx="611560" cy="48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9876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1" y="267494"/>
            <a:ext cx="8348086" cy="456479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6 demonstrators for the M&amp;E of AFD projects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3C323CD-B7D6-5384-CF87-633E4CB5672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909" y="3485644"/>
            <a:ext cx="1661060" cy="139036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1338174-0C19-7ACF-42BA-44C0091024A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2092" y="3485534"/>
            <a:ext cx="1661060" cy="139047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14ED90A-D25A-4BCC-56C6-435D280E198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2703" y="3485534"/>
            <a:ext cx="1661060" cy="1390472"/>
          </a:xfrm>
          <a:prstGeom prst="rect">
            <a:avLst/>
          </a:prstGeom>
        </p:spPr>
      </p:pic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id="{8B93E4C5-834B-0C70-C6D7-0C6C4731C137}"/>
              </a:ext>
            </a:extLst>
          </p:cNvPr>
          <p:cNvSpPr txBox="1">
            <a:spLocks/>
          </p:cNvSpPr>
          <p:nvPr/>
        </p:nvSpPr>
        <p:spPr>
          <a:xfrm>
            <a:off x="-5808" y="1228639"/>
            <a:ext cx="1838009" cy="533486"/>
          </a:xfrm>
          <a:prstGeom prst="rect">
            <a:avLst/>
          </a:prstGeom>
          <a:gradFill flip="none" rotWithShape="1">
            <a:gsLst>
              <a:gs pos="0">
                <a:srgbClr val="1889A7"/>
              </a:gs>
              <a:gs pos="50000">
                <a:srgbClr val="30BAA1"/>
              </a:gs>
              <a:gs pos="100000">
                <a:srgbClr val="39CC97"/>
              </a:gs>
            </a:gsLst>
            <a:lin ang="0" scaled="1"/>
            <a:tileRect/>
          </a:gradFill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Franklin Gothic Book" panose="020B0503020102020204" pitchFamily="34" charset="0"/>
              <a:buChar char=" "/>
              <a:defRPr sz="1600" kern="1200">
                <a:solidFill>
                  <a:schemeClr val="accent6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42913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5000"/>
              <a:buFont typeface="Franklin Gothic Book" panose="020B0503020102020204" pitchFamily="34" charset="0"/>
              <a:buChar char="›"/>
              <a:defRPr sz="1400" kern="1200">
                <a:solidFill>
                  <a:schemeClr val="accent6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625475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80000"/>
              <a:buFont typeface="Franklin Gothic Book" panose="020B0503020102020204" pitchFamily="34" charset="0"/>
              <a:buChar char="•"/>
              <a:defRPr sz="1400" kern="1200">
                <a:solidFill>
                  <a:schemeClr val="accent6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80645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venir LT Std 65 Medium" panose="020B0603020203020204" pitchFamily="34" charset="0"/>
              <a:buChar char="-"/>
              <a:defRPr sz="1400" kern="1200">
                <a:solidFill>
                  <a:schemeClr val="accent6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98742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venir LT Std 65 Medium" panose="020B0603020203020204" pitchFamily="34" charset="0"/>
              <a:buChar char="-"/>
              <a:defRPr sz="1400" kern="1200">
                <a:solidFill>
                  <a:schemeClr val="accent6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200" b="1" dirty="0" err="1">
                <a:solidFill>
                  <a:prstClr val="white"/>
                </a:solidFill>
                <a:latin typeface="Franklin Gothic Medium" panose="020B0603020102020204" pitchFamily="34" charset="0"/>
              </a:rPr>
              <a:t>Secondary</a:t>
            </a:r>
            <a:r>
              <a:rPr lang="fr-FR" sz="1200" b="1" dirty="0">
                <a:solidFill>
                  <a:prstClr val="white"/>
                </a:solidFill>
                <a:latin typeface="Franklin Gothic Medium" panose="020B0603020102020204" pitchFamily="34" charset="0"/>
              </a:rPr>
              <a:t> </a:t>
            </a:r>
            <a:r>
              <a:rPr lang="fr-FR" sz="1200" b="1" dirty="0" err="1">
                <a:solidFill>
                  <a:prstClr val="white"/>
                </a:solidFill>
                <a:latin typeface="Franklin Gothic Medium" panose="020B0603020102020204" pitchFamily="34" charset="0"/>
              </a:rPr>
              <a:t>cities</a:t>
            </a:r>
            <a:endParaRPr lang="fr-FR" sz="1200" b="1" dirty="0">
              <a:solidFill>
                <a:prstClr val="white"/>
              </a:solidFill>
              <a:latin typeface="Franklin Gothic Medium" panose="020B0603020102020204" pitchFamily="34" charset="0"/>
            </a:endParaRPr>
          </a:p>
          <a:p>
            <a:pPr marL="0" indent="0" algn="ctr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200" b="1" dirty="0">
                <a:solidFill>
                  <a:prstClr val="white"/>
                </a:solidFill>
                <a:latin typeface="Franklin Gothic Medium" panose="020B0603020102020204" pitchFamily="34" charset="0"/>
              </a:rPr>
              <a:t>BURKINA FASO</a:t>
            </a:r>
          </a:p>
        </p:txBody>
      </p:sp>
      <p:sp>
        <p:nvSpPr>
          <p:cNvPr id="6" name="Espace réservé du texte 14">
            <a:extLst>
              <a:ext uri="{FF2B5EF4-FFF2-40B4-BE49-F238E27FC236}">
                <a16:creationId xmlns:a16="http://schemas.microsoft.com/office/drawing/2014/main" id="{87B581D2-B861-2ED0-773A-35C245F991D8}"/>
              </a:ext>
            </a:extLst>
          </p:cNvPr>
          <p:cNvSpPr txBox="1">
            <a:spLocks/>
          </p:cNvSpPr>
          <p:nvPr/>
        </p:nvSpPr>
        <p:spPr>
          <a:xfrm>
            <a:off x="1832200" y="1228638"/>
            <a:ext cx="1843817" cy="541564"/>
          </a:xfrm>
          <a:prstGeom prst="rect">
            <a:avLst/>
          </a:prstGeom>
          <a:gradFill flip="none" rotWithShape="1">
            <a:gsLst>
              <a:gs pos="0">
                <a:srgbClr val="1889A7"/>
              </a:gs>
              <a:gs pos="50000">
                <a:srgbClr val="30BAA1"/>
              </a:gs>
              <a:gs pos="100000">
                <a:srgbClr val="39CC97"/>
              </a:gs>
            </a:gsLst>
            <a:lin ang="0" scaled="1"/>
            <a:tileRect/>
          </a:gradFill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Franklin Gothic Book" panose="020B0503020102020204" pitchFamily="34" charset="0"/>
              <a:buChar char=" "/>
              <a:defRPr sz="1600" kern="1200">
                <a:solidFill>
                  <a:schemeClr val="accent6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42913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5000"/>
              <a:buFont typeface="Franklin Gothic Book" panose="020B0503020102020204" pitchFamily="34" charset="0"/>
              <a:buChar char="›"/>
              <a:defRPr sz="1400" kern="1200">
                <a:solidFill>
                  <a:schemeClr val="accent6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625475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80000"/>
              <a:buFont typeface="Franklin Gothic Book" panose="020B0503020102020204" pitchFamily="34" charset="0"/>
              <a:buChar char="•"/>
              <a:defRPr sz="1400" kern="1200">
                <a:solidFill>
                  <a:schemeClr val="accent6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80645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venir LT Std 65 Medium" panose="020B0603020203020204" pitchFamily="34" charset="0"/>
              <a:buChar char="-"/>
              <a:defRPr sz="1400" kern="1200">
                <a:solidFill>
                  <a:schemeClr val="accent6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98742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venir LT Std 65 Medium" panose="020B0603020203020204" pitchFamily="34" charset="0"/>
              <a:buChar char="-"/>
              <a:defRPr sz="1400" kern="1200">
                <a:solidFill>
                  <a:schemeClr val="accent6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200" b="1" dirty="0">
                <a:solidFill>
                  <a:prstClr val="white"/>
                </a:solidFill>
                <a:latin typeface="Franklin Gothic Medium" panose="020B0603020102020204" pitchFamily="34" charset="0"/>
              </a:rPr>
              <a:t>NRBC – NORTH AND WEST AFRICA</a:t>
            </a:r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166508FE-CC45-1EAB-BD85-7F2974BB5F73}"/>
              </a:ext>
            </a:extLst>
          </p:cNvPr>
          <p:cNvSpPr txBox="1">
            <a:spLocks/>
          </p:cNvSpPr>
          <p:nvPr/>
        </p:nvSpPr>
        <p:spPr>
          <a:xfrm>
            <a:off x="3672298" y="1231047"/>
            <a:ext cx="1826393" cy="539154"/>
          </a:xfrm>
          <a:prstGeom prst="rect">
            <a:avLst/>
          </a:prstGeom>
          <a:gradFill flip="none" rotWithShape="1">
            <a:gsLst>
              <a:gs pos="0">
                <a:srgbClr val="1889A7"/>
              </a:gs>
              <a:gs pos="50000">
                <a:srgbClr val="30BAA1"/>
              </a:gs>
              <a:gs pos="100000">
                <a:srgbClr val="39CC97"/>
              </a:gs>
            </a:gsLst>
            <a:lin ang="0" scaled="1"/>
            <a:tileRect/>
          </a:gradFill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Franklin Gothic Book" panose="020B0503020102020204" pitchFamily="34" charset="0"/>
              <a:buChar char=" "/>
              <a:defRPr sz="1600" kern="1200">
                <a:solidFill>
                  <a:schemeClr val="accent6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42913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5000"/>
              <a:buFont typeface="Franklin Gothic Book" panose="020B0503020102020204" pitchFamily="34" charset="0"/>
              <a:buChar char="›"/>
              <a:defRPr sz="1400" kern="1200">
                <a:solidFill>
                  <a:schemeClr val="accent6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625475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80000"/>
              <a:buFont typeface="Franklin Gothic Book" panose="020B0503020102020204" pitchFamily="34" charset="0"/>
              <a:buChar char="•"/>
              <a:defRPr sz="1400" kern="1200">
                <a:solidFill>
                  <a:schemeClr val="accent6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80645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venir LT Std 65 Medium" panose="020B0603020203020204" pitchFamily="34" charset="0"/>
              <a:buChar char="-"/>
              <a:defRPr sz="1400" kern="1200">
                <a:solidFill>
                  <a:schemeClr val="accent6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98742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venir LT Std 65 Medium" panose="020B0603020203020204" pitchFamily="34" charset="0"/>
              <a:buChar char="-"/>
              <a:defRPr sz="1400" kern="1200">
                <a:solidFill>
                  <a:schemeClr val="accent6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200" b="1" dirty="0" err="1">
                <a:solidFill>
                  <a:prstClr val="white"/>
                </a:solidFill>
                <a:latin typeface="Franklin Gothic Medium" panose="020B0603020102020204" pitchFamily="34" charset="0"/>
              </a:rPr>
              <a:t>Connectivity</a:t>
            </a:r>
            <a:r>
              <a:rPr lang="fr-FR" sz="1200" b="1" dirty="0">
                <a:solidFill>
                  <a:prstClr val="white"/>
                </a:solidFill>
                <a:latin typeface="Franklin Gothic Medium" panose="020B0603020102020204" pitchFamily="34" charset="0"/>
              </a:rPr>
              <a:t> NORTH - IVORY COAST </a:t>
            </a:r>
          </a:p>
        </p:txBody>
      </p:sp>
      <p:pic>
        <p:nvPicPr>
          <p:cNvPr id="8" name="Espace réservé pour une image  9" descr="Une image contenant draps et couvertures, très coloré, plusieurs&#10;&#10;Description générée automatiquement">
            <a:extLst>
              <a:ext uri="{FF2B5EF4-FFF2-40B4-BE49-F238E27FC236}">
                <a16:creationId xmlns:a16="http://schemas.microsoft.com/office/drawing/2014/main" id="{ABCF7C24-7F10-2FE4-AB10-2983509B915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48" t="29914" r="19838" b="25130"/>
          <a:stretch/>
        </p:blipFill>
        <p:spPr>
          <a:xfrm>
            <a:off x="3675460" y="1770201"/>
            <a:ext cx="1822847" cy="160309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AA346325-7A02-CDE2-1359-D48ABAF15D97}"/>
              </a:ext>
            </a:extLst>
          </p:cNvPr>
          <p:cNvSpPr txBox="1"/>
          <p:nvPr/>
        </p:nvSpPr>
        <p:spPr>
          <a:xfrm>
            <a:off x="130908" y="3651870"/>
            <a:ext cx="1661061" cy="693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lnSpc>
                <a:spcPct val="90000"/>
              </a:lnSpc>
              <a:spcBef>
                <a:spcPts val="750"/>
              </a:spcBef>
              <a:buClr>
                <a:srgbClr val="39CC96"/>
              </a:buClr>
            </a:pPr>
            <a:r>
              <a:rPr lang="fr-FR" sz="1200" b="1" dirty="0" err="1">
                <a:solidFill>
                  <a:srgbClr val="575757"/>
                </a:solidFill>
                <a:latin typeface="Franklin Gothic Book"/>
              </a:rPr>
              <a:t>Crisis</a:t>
            </a:r>
            <a:r>
              <a:rPr lang="fr-FR" sz="1200" b="1" dirty="0">
                <a:solidFill>
                  <a:srgbClr val="575757"/>
                </a:solidFill>
                <a:latin typeface="Franklin Gothic Book"/>
              </a:rPr>
              <a:t> management</a:t>
            </a:r>
          </a:p>
          <a:p>
            <a:pPr algn="ctr" defTabSz="685800">
              <a:lnSpc>
                <a:spcPct val="90000"/>
              </a:lnSpc>
              <a:spcBef>
                <a:spcPts val="750"/>
              </a:spcBef>
              <a:buClr>
                <a:srgbClr val="39CC96"/>
              </a:buClr>
            </a:pPr>
            <a:r>
              <a:rPr lang="fr-FR" sz="1200" dirty="0" err="1">
                <a:solidFill>
                  <a:srgbClr val="575757"/>
                </a:solidFill>
                <a:latin typeface="Franklin Gothic Book"/>
              </a:rPr>
              <a:t>Urban</a:t>
            </a:r>
            <a:r>
              <a:rPr lang="fr-FR" sz="1200" dirty="0">
                <a:solidFill>
                  <a:srgbClr val="575757"/>
                </a:solidFill>
                <a:latin typeface="Franklin Gothic Book"/>
              </a:rPr>
              <a:t> </a:t>
            </a:r>
            <a:r>
              <a:rPr lang="fr-FR" sz="1200" dirty="0" err="1">
                <a:solidFill>
                  <a:srgbClr val="575757"/>
                </a:solidFill>
                <a:latin typeface="Franklin Gothic Book"/>
              </a:rPr>
              <a:t>dynamics</a:t>
            </a:r>
            <a:r>
              <a:rPr lang="fr-FR" sz="1200" dirty="0">
                <a:solidFill>
                  <a:srgbClr val="575757"/>
                </a:solidFill>
                <a:latin typeface="Franklin Gothic Book"/>
              </a:rPr>
              <a:t> and migration </a:t>
            </a:r>
            <a:r>
              <a:rPr lang="fr-FR" sz="1200" dirty="0" err="1">
                <a:solidFill>
                  <a:srgbClr val="575757"/>
                </a:solidFill>
                <a:latin typeface="Franklin Gothic Book"/>
              </a:rPr>
              <a:t>flows</a:t>
            </a:r>
            <a:endParaRPr lang="fr-FR" sz="1200" dirty="0">
              <a:solidFill>
                <a:srgbClr val="575757"/>
              </a:solidFill>
              <a:latin typeface="Franklin Gothic Book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365C668-29D2-DF79-8B2B-31FD18E86842}"/>
              </a:ext>
            </a:extLst>
          </p:cNvPr>
          <p:cNvSpPr txBox="1"/>
          <p:nvPr/>
        </p:nvSpPr>
        <p:spPr>
          <a:xfrm>
            <a:off x="1902093" y="3579862"/>
            <a:ext cx="1661059" cy="8597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lnSpc>
                <a:spcPct val="90000"/>
              </a:lnSpc>
              <a:spcBef>
                <a:spcPts val="750"/>
              </a:spcBef>
              <a:buClr>
                <a:srgbClr val="39CC96"/>
              </a:buClr>
              <a:defRPr/>
            </a:pPr>
            <a:r>
              <a:rPr lang="en-US" sz="1200" b="1" dirty="0">
                <a:solidFill>
                  <a:srgbClr val="575757"/>
                </a:solidFill>
                <a:latin typeface="Franklin Gothic Book"/>
              </a:rPr>
              <a:t>Risk Management</a:t>
            </a:r>
          </a:p>
          <a:p>
            <a:pPr algn="ctr" defTabSz="685800">
              <a:lnSpc>
                <a:spcPct val="90000"/>
              </a:lnSpc>
              <a:spcBef>
                <a:spcPts val="750"/>
              </a:spcBef>
              <a:buClr>
                <a:srgbClr val="39CC96"/>
              </a:buClr>
              <a:defRPr/>
            </a:pPr>
            <a:r>
              <a:rPr lang="en-US" sz="1200" dirty="0">
                <a:solidFill>
                  <a:srgbClr val="575757"/>
                </a:solidFill>
                <a:latin typeface="Franklin Gothic Book"/>
              </a:rPr>
              <a:t>Critical infrastructure monitoring and prevention</a:t>
            </a:r>
            <a:endParaRPr lang="fr-FR" sz="1200" dirty="0">
              <a:solidFill>
                <a:srgbClr val="575757"/>
              </a:solidFill>
              <a:latin typeface="Franklin Gothic Book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DFA4D21-5DB9-443F-DEE3-634D79D45F24}"/>
              </a:ext>
            </a:extLst>
          </p:cNvPr>
          <p:cNvSpPr txBox="1"/>
          <p:nvPr/>
        </p:nvSpPr>
        <p:spPr>
          <a:xfrm>
            <a:off x="3802704" y="3507854"/>
            <a:ext cx="1661060" cy="1025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lnSpc>
                <a:spcPct val="90000"/>
              </a:lnSpc>
              <a:spcBef>
                <a:spcPts val="750"/>
              </a:spcBef>
              <a:buClr>
                <a:srgbClr val="39CC96"/>
              </a:buClr>
              <a:defRPr/>
            </a:pPr>
            <a:r>
              <a:rPr lang="en-US" sz="1200" b="1" dirty="0">
                <a:solidFill>
                  <a:srgbClr val="575757"/>
                </a:solidFill>
                <a:latin typeface="Franklin Gothic Book"/>
              </a:rPr>
              <a:t>Risk Management</a:t>
            </a:r>
          </a:p>
          <a:p>
            <a:pPr algn="ctr" defTabSz="685800">
              <a:lnSpc>
                <a:spcPct val="90000"/>
              </a:lnSpc>
              <a:spcBef>
                <a:spcPts val="750"/>
              </a:spcBef>
              <a:buClr>
                <a:srgbClr val="39CC96"/>
              </a:buClr>
              <a:defRPr/>
            </a:pPr>
            <a:r>
              <a:rPr lang="en-US" sz="1200" dirty="0">
                <a:solidFill>
                  <a:srgbClr val="575757"/>
                </a:solidFill>
                <a:latin typeface="Franklin Gothic Book"/>
              </a:rPr>
              <a:t>Impact analysis of the renovated road network and exposure to flooding</a:t>
            </a:r>
          </a:p>
        </p:txBody>
      </p:sp>
      <p:pic>
        <p:nvPicPr>
          <p:cNvPr id="13" name="Espace réservé pour une image  25" descr="Une image contenant carte&#10;&#10;Description générée automatiquement">
            <a:extLst>
              <a:ext uri="{FF2B5EF4-FFF2-40B4-BE49-F238E27FC236}">
                <a16:creationId xmlns:a16="http://schemas.microsoft.com/office/drawing/2014/main" id="{85AEF64F-6307-0550-DDDC-3DCD93AEA79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9" t="10984" r="53100" b="44059"/>
          <a:stretch/>
        </p:blipFill>
        <p:spPr>
          <a:xfrm>
            <a:off x="1" y="1762124"/>
            <a:ext cx="1837622" cy="1603099"/>
          </a:xfrm>
          <a:prstGeom prst="rect">
            <a:avLst/>
          </a:prstGeom>
        </p:spPr>
      </p:pic>
      <p:sp>
        <p:nvSpPr>
          <p:cNvPr id="14" name="Espace réservé du texte 7">
            <a:extLst>
              <a:ext uri="{FF2B5EF4-FFF2-40B4-BE49-F238E27FC236}">
                <a16:creationId xmlns:a16="http://schemas.microsoft.com/office/drawing/2014/main" id="{27A0D001-5B93-BE1B-B3C3-8D3A5E657644}"/>
              </a:ext>
            </a:extLst>
          </p:cNvPr>
          <p:cNvSpPr txBox="1">
            <a:spLocks/>
          </p:cNvSpPr>
          <p:nvPr/>
        </p:nvSpPr>
        <p:spPr>
          <a:xfrm>
            <a:off x="6092727" y="1737619"/>
            <a:ext cx="2709972" cy="714327"/>
          </a:xfrm>
          <a:prstGeom prst="rect">
            <a:avLst/>
          </a:prstGeom>
        </p:spPr>
        <p:txBody>
          <a:bodyPr lIns="68580" tIns="34290" rIns="68580" bIns="3429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Franklin Gothic Book" panose="020B0503020102020204" pitchFamily="34" charset="0"/>
              <a:buChar char=" "/>
              <a:defRPr sz="1600" kern="1200">
                <a:solidFill>
                  <a:schemeClr val="accent6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42913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5000"/>
              <a:buFont typeface="Franklin Gothic Book" panose="020B0503020102020204" pitchFamily="34" charset="0"/>
              <a:buChar char="›"/>
              <a:defRPr sz="1400" kern="1200">
                <a:solidFill>
                  <a:schemeClr val="accent6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625475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80000"/>
              <a:buFont typeface="Franklin Gothic Book" panose="020B0503020102020204" pitchFamily="34" charset="0"/>
              <a:buChar char="•"/>
              <a:defRPr sz="1400" kern="1200">
                <a:solidFill>
                  <a:schemeClr val="accent6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80645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venir LT Std 65 Medium" panose="020B0603020203020204" pitchFamily="34" charset="0"/>
              <a:buChar char="-"/>
              <a:defRPr sz="1400" kern="1200">
                <a:solidFill>
                  <a:schemeClr val="accent6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98742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venir LT Std 65 Medium" panose="020B0603020203020204" pitchFamily="34" charset="0"/>
              <a:buChar char="-"/>
              <a:defRPr sz="1400" kern="1200">
                <a:solidFill>
                  <a:schemeClr val="accent6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</a:pPr>
            <a:r>
              <a:rPr lang="en-US" sz="1350" b="1" dirty="0">
                <a:solidFill>
                  <a:srgbClr val="39CD95"/>
                </a:solidFill>
                <a:latin typeface="Franklin Gothic Medium Cond"/>
              </a:rPr>
              <a:t>Geo-services derived from satellite Earth Observation </a:t>
            </a:r>
            <a:r>
              <a:rPr lang="en-US" sz="1350" b="1" dirty="0">
                <a:solidFill>
                  <a:srgbClr val="1087C9"/>
                </a:solidFill>
                <a:latin typeface="Franklin Gothic Medium Cond"/>
              </a:rPr>
              <a:t>for risk and crisis management</a:t>
            </a:r>
            <a:endParaRPr lang="fr-FR" sz="1800" b="1" dirty="0">
              <a:solidFill>
                <a:srgbClr val="1087C9"/>
              </a:solidFill>
            </a:endParaRP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8DF65CE7-D6F8-8819-9465-C505B5E3504E}"/>
              </a:ext>
            </a:extLst>
          </p:cNvPr>
          <p:cNvSpPr txBox="1">
            <a:spLocks/>
          </p:cNvSpPr>
          <p:nvPr/>
        </p:nvSpPr>
        <p:spPr>
          <a:xfrm>
            <a:off x="6042466" y="2451946"/>
            <a:ext cx="2917180" cy="2333636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Franklin Gothic Book" panose="020B0503020102020204" pitchFamily="34" charset="0"/>
              <a:buChar char=" "/>
              <a:defRPr sz="1600" kern="1200">
                <a:solidFill>
                  <a:schemeClr val="accent6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42913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5000"/>
              <a:buFont typeface="Franklin Gothic Book" panose="020B0503020102020204" pitchFamily="34" charset="0"/>
              <a:buChar char="›"/>
              <a:defRPr sz="1400" kern="1200">
                <a:solidFill>
                  <a:schemeClr val="accent6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625475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80000"/>
              <a:buFont typeface="Franklin Gothic Book" panose="020B0503020102020204" pitchFamily="34" charset="0"/>
              <a:buChar char="•"/>
              <a:defRPr sz="1400" kern="1200">
                <a:solidFill>
                  <a:schemeClr val="accent6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80645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venir LT Std 65 Medium" panose="020B0603020203020204" pitchFamily="34" charset="0"/>
              <a:buChar char="-"/>
              <a:defRPr sz="1400" kern="1200">
                <a:solidFill>
                  <a:schemeClr val="accent6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98742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venir LT Std 65 Medium" panose="020B0603020203020204" pitchFamily="34" charset="0"/>
              <a:buChar char="-"/>
              <a:defRPr sz="1400" kern="1200">
                <a:solidFill>
                  <a:schemeClr val="accent6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defTabSz="685800">
              <a:spcBef>
                <a:spcPts val="750"/>
              </a:spcBef>
              <a:buClr>
                <a:srgbClr val="39CC96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575757"/>
                </a:solidFill>
                <a:latin typeface="Franklin Gothic Book"/>
              </a:rPr>
              <a:t>Mapping of built-up areas and economic development indicators by cross-referencing data</a:t>
            </a:r>
          </a:p>
          <a:p>
            <a:pPr marL="171450" indent="-171450" defTabSz="685800">
              <a:spcBef>
                <a:spcPts val="750"/>
              </a:spcBef>
              <a:buClr>
                <a:srgbClr val="39CC96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575757"/>
                </a:solidFill>
                <a:latin typeface="Franklin Gothic Book"/>
              </a:rPr>
              <a:t>Monitoring of IDPs / refugees in support of humanitarian crisis management</a:t>
            </a:r>
          </a:p>
          <a:p>
            <a:pPr marL="171450" indent="-171450" defTabSz="685800">
              <a:spcBef>
                <a:spcPts val="750"/>
              </a:spcBef>
              <a:buClr>
                <a:srgbClr val="39CC96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575757"/>
                </a:solidFill>
                <a:latin typeface="Franklin Gothic Book"/>
              </a:rPr>
              <a:t>Risk assessment and prevention (floods, critical infrastructures...)</a:t>
            </a:r>
          </a:p>
          <a:p>
            <a:pPr marL="171450" indent="-171450" defTabSz="685800">
              <a:spcBef>
                <a:spcPts val="750"/>
              </a:spcBef>
              <a:buClr>
                <a:srgbClr val="39CC96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575757"/>
                </a:solidFill>
                <a:latin typeface="Franklin Gothic Book"/>
              </a:rPr>
              <a:t>Evaluation of the impacts of a crisis (conflict, natural disaster, etc.)</a:t>
            </a:r>
          </a:p>
          <a:p>
            <a:pPr marL="171450" indent="-171450" defTabSz="685800">
              <a:spcBef>
                <a:spcPts val="750"/>
              </a:spcBef>
              <a:buClr>
                <a:srgbClr val="39CC96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575757"/>
                </a:solidFill>
                <a:latin typeface="Franklin Gothic Book"/>
              </a:rPr>
              <a:t>Monitoring the reconstruction and restoration of ecosystem</a:t>
            </a:r>
            <a:endParaRPr lang="fr-FR" sz="1200" dirty="0">
              <a:solidFill>
                <a:srgbClr val="575757"/>
              </a:solidFill>
              <a:latin typeface="Franklin Gothic Book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4BD339B-AEAD-AA9A-77A6-DBAE1299EA37}"/>
              </a:ext>
            </a:extLst>
          </p:cNvPr>
          <p:cNvSpPr txBox="1"/>
          <p:nvPr/>
        </p:nvSpPr>
        <p:spPr>
          <a:xfrm>
            <a:off x="-5808" y="938613"/>
            <a:ext cx="1843817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fontAlgn="t"/>
            <a:r>
              <a:rPr lang="fr-FR" sz="1350" b="1" dirty="0">
                <a:solidFill>
                  <a:srgbClr val="00B050"/>
                </a:solidFill>
                <a:latin typeface="Calibri" panose="020F0502020204030204" pitchFamily="34" charset="0"/>
              </a:rPr>
              <a:t>DELIVERED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441D8849-F38F-43BF-B85D-8278679EDA88}"/>
              </a:ext>
            </a:extLst>
          </p:cNvPr>
          <p:cNvSpPr txBox="1"/>
          <p:nvPr/>
        </p:nvSpPr>
        <p:spPr>
          <a:xfrm>
            <a:off x="1832200" y="947136"/>
            <a:ext cx="1843817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fontAlgn="t"/>
            <a:r>
              <a:rPr lang="fr-FR" sz="1350" b="1" dirty="0">
                <a:solidFill>
                  <a:srgbClr val="F02D42">
                    <a:lumMod val="60000"/>
                    <a:lumOff val="40000"/>
                  </a:srgbClr>
                </a:solidFill>
                <a:latin typeface="Calibri" panose="020F0502020204030204" pitchFamily="34" charset="0"/>
              </a:rPr>
              <a:t>INITIALIZATION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995A3E5E-1756-8AE6-1DBC-B6F28DC97AEE}"/>
              </a:ext>
            </a:extLst>
          </p:cNvPr>
          <p:cNvSpPr txBox="1"/>
          <p:nvPr/>
        </p:nvSpPr>
        <p:spPr>
          <a:xfrm>
            <a:off x="3673111" y="947136"/>
            <a:ext cx="1843817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fontAlgn="t"/>
            <a:r>
              <a:rPr lang="fr-FR" sz="1350" b="1" dirty="0">
                <a:solidFill>
                  <a:srgbClr val="F02D42">
                    <a:lumMod val="60000"/>
                    <a:lumOff val="40000"/>
                  </a:srgbClr>
                </a:solidFill>
                <a:latin typeface="Calibri" panose="020F0502020204030204" pitchFamily="34" charset="0"/>
              </a:rPr>
              <a:t>INITIALIZATION</a:t>
            </a:r>
          </a:p>
        </p:txBody>
      </p:sp>
      <p:pic>
        <p:nvPicPr>
          <p:cNvPr id="19" name="Espace réservé pour une image  42" descr="Une image contenant carte&#10;&#10;Description générée automatiquement">
            <a:extLst>
              <a:ext uri="{FF2B5EF4-FFF2-40B4-BE49-F238E27FC236}">
                <a16:creationId xmlns:a16="http://schemas.microsoft.com/office/drawing/2014/main" id="{60741ADF-7955-3F0E-F9A8-6F99A66F09B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05" t="24330" r="32459" b="30715"/>
          <a:stretch/>
        </p:blipFill>
        <p:spPr>
          <a:xfrm>
            <a:off x="1838008" y="1762124"/>
            <a:ext cx="1838008" cy="1603099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20" name="Espace réservé pour une image  13" descr="Une image contenant carte&#10;&#10;Description générée automatiquement">
            <a:extLst>
              <a:ext uri="{FF2B5EF4-FFF2-40B4-BE49-F238E27FC236}">
                <a16:creationId xmlns:a16="http://schemas.microsoft.com/office/drawing/2014/main" id="{7C5D5410-58DA-D813-EF69-2F0AE090434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0" r="19690"/>
          <a:stretch>
            <a:fillRect/>
          </a:stretch>
        </p:blipFill>
        <p:spPr>
          <a:xfrm>
            <a:off x="7635551" y="973987"/>
            <a:ext cx="572293" cy="6206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Image 49">
            <a:extLst>
              <a:ext uri="{FF2B5EF4-FFF2-40B4-BE49-F238E27FC236}">
                <a16:creationId xmlns:a16="http://schemas.microsoft.com/office/drawing/2014/main" id="{C31D93D2-3FCA-848F-060A-90F551134E5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647" y="771550"/>
            <a:ext cx="997744" cy="966069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2B612F37-6E19-9B48-018C-FA23C90FB53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086" y="282303"/>
            <a:ext cx="611560" cy="48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326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0" y="267494"/>
            <a:ext cx="9180511" cy="576064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Prototyping of a geospatial analysis tool</a:t>
            </a:r>
            <a:endParaRPr lang="fr-FR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622" y="943634"/>
            <a:ext cx="8959378" cy="37163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44208" y="4011910"/>
            <a:ext cx="1440160" cy="5400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11448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Image 62">
            <a:extLst>
              <a:ext uri="{FF2B5EF4-FFF2-40B4-BE49-F238E27FC236}">
                <a16:creationId xmlns:a16="http://schemas.microsoft.com/office/drawing/2014/main" id="{BF5ACBB1-431B-7B21-D550-BAD3CBC314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625145"/>
            <a:ext cx="611560" cy="489247"/>
          </a:xfrm>
          <a:prstGeom prst="rect">
            <a:avLst/>
          </a:prstGeom>
        </p:spPr>
      </p:pic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D749802A-547D-51F0-8BAA-F8717E2006CC}"/>
              </a:ext>
            </a:extLst>
          </p:cNvPr>
          <p:cNvSpPr txBox="1">
            <a:spLocks/>
          </p:cNvSpPr>
          <p:nvPr/>
        </p:nvSpPr>
        <p:spPr>
          <a:xfrm>
            <a:off x="0" y="195486"/>
            <a:ext cx="9143999" cy="432048"/>
          </a:xfrm>
          <a:prstGeom prst="rect">
            <a:avLst/>
          </a:prstGeom>
        </p:spPr>
        <p:txBody>
          <a:bodyPr/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100" b="1" dirty="0"/>
              <a:t>A single portal to </a:t>
            </a:r>
            <a:r>
              <a:rPr lang="fr-FR" sz="2100" b="1" dirty="0" err="1"/>
              <a:t>access</a:t>
            </a:r>
            <a:r>
              <a:rPr lang="fr-FR" sz="2100" b="1" dirty="0"/>
              <a:t> </a:t>
            </a:r>
            <a:r>
              <a:rPr lang="fr-FR" sz="2100" b="1" dirty="0" err="1"/>
              <a:t>geospatial</a:t>
            </a:r>
            <a:r>
              <a:rPr lang="fr-FR" sz="2100" b="1" dirty="0"/>
              <a:t> data</a:t>
            </a:r>
          </a:p>
        </p:txBody>
      </p:sp>
      <p:pic>
        <p:nvPicPr>
          <p:cNvPr id="60" name="Image 59">
            <a:extLst>
              <a:ext uri="{FF2B5EF4-FFF2-40B4-BE49-F238E27FC236}">
                <a16:creationId xmlns:a16="http://schemas.microsoft.com/office/drawing/2014/main" id="{FA481A02-34FF-5B52-9C82-3E207579B5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3652"/>
            <a:ext cx="9144000" cy="470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244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691680" y="1520954"/>
            <a:ext cx="572463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50" b="1" dirty="0"/>
              <a:t>General context and historical uses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86" y="3435846"/>
            <a:ext cx="1391194" cy="15479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496" y="3066514"/>
            <a:ext cx="9108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ym typeface="Wingdings" panose="05000000000000000000" pitchFamily="2" charset="2"/>
              </a:rPr>
              <a:t>A </a:t>
            </a:r>
            <a:r>
              <a:rPr lang="fr-FR" dirty="0" err="1">
                <a:sym typeface="Wingdings" panose="05000000000000000000" pitchFamily="2" charset="2"/>
              </a:rPr>
              <a:t>geospatial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sector</a:t>
            </a:r>
            <a:r>
              <a:rPr lang="fr-FR" dirty="0">
                <a:sym typeface="Wingdings" panose="05000000000000000000" pitchFamily="2" charset="2"/>
              </a:rPr>
              <a:t> in structuration</a:t>
            </a:r>
          </a:p>
        </p:txBody>
      </p:sp>
    </p:spTree>
    <p:extLst>
      <p:ext uri="{BB962C8B-B14F-4D97-AF65-F5344CB8AC3E}">
        <p14:creationId xmlns:p14="http://schemas.microsoft.com/office/powerpoint/2010/main" val="11484252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-2815" y="339502"/>
            <a:ext cx="9146815" cy="576064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Need to centralize geospatial data and services</a:t>
            </a:r>
            <a:endParaRPr lang="fr-FR" b="1" dirty="0"/>
          </a:p>
        </p:txBody>
      </p:sp>
      <p:sp>
        <p:nvSpPr>
          <p:cNvPr id="4" name="Rectangle 3"/>
          <p:cNvSpPr/>
          <p:nvPr/>
        </p:nvSpPr>
        <p:spPr>
          <a:xfrm>
            <a:off x="251520" y="1059582"/>
            <a:ext cx="87129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Blip>
                <a:blip r:embed="rId3"/>
              </a:buBlip>
            </a:pPr>
            <a:r>
              <a:rPr lang="en-US" dirty="0"/>
              <a:t>Lack of an operational tool for geospatial data exploitation</a:t>
            </a:r>
          </a:p>
          <a:p>
            <a:pPr marL="285750" indent="-285750" algn="just">
              <a:buBlip>
                <a:blip r:embed="rId3"/>
              </a:buBlip>
            </a:pPr>
            <a:endParaRPr lang="en-US" dirty="0"/>
          </a:p>
          <a:p>
            <a:pPr marL="285750" indent="-285750" algn="just">
              <a:buBlip>
                <a:blip r:embed="rId3"/>
              </a:buBlip>
            </a:pPr>
            <a:r>
              <a:rPr lang="en-US" dirty="0"/>
              <a:t>Need to develop a tool that </a:t>
            </a:r>
            <a:r>
              <a:rPr lang="en-US" dirty="0">
                <a:solidFill>
                  <a:srgbClr val="C00000"/>
                </a:solidFill>
              </a:rPr>
              <a:t>centralizes a maximum of data and services</a:t>
            </a:r>
            <a:r>
              <a:rPr lang="en-US" dirty="0"/>
              <a:t>, and that allows access to these services according to the type of data and users (different levels of sharing and access, from open source to a project level)</a:t>
            </a:r>
          </a:p>
          <a:p>
            <a:pPr marL="285750" indent="-285750" algn="just">
              <a:buBlip>
                <a:blip r:embed="rId3"/>
              </a:buBlip>
            </a:pPr>
            <a:endParaRPr lang="en-US" dirty="0"/>
          </a:p>
          <a:p>
            <a:pPr marL="285750" indent="-285750" algn="just">
              <a:buBlip>
                <a:blip r:embed="rId3"/>
              </a:buBlip>
            </a:pPr>
            <a:r>
              <a:rPr lang="en-US" dirty="0"/>
              <a:t>Need for our </a:t>
            </a:r>
            <a:r>
              <a:rPr lang="en-US" b="1" dirty="0">
                <a:solidFill>
                  <a:srgbClr val="C00000"/>
                </a:solidFill>
              </a:rPr>
              <a:t>counterparts to be able</a:t>
            </a:r>
            <a:r>
              <a:rPr lang="en-US" dirty="0">
                <a:solidFill>
                  <a:srgbClr val="C00000"/>
                </a:solidFill>
              </a:rPr>
              <a:t>, if they wish, to also integrate the geospatial services developed in their projects </a:t>
            </a:r>
            <a:r>
              <a:rPr lang="en-US" dirty="0"/>
              <a:t>(by AO) into the tool, thus allowing them to benefit from substantial savings related to the development of this digital infrastructure and to the analyses already developed-hosted there</a:t>
            </a:r>
          </a:p>
        </p:txBody>
      </p:sp>
    </p:spTree>
    <p:extLst>
      <p:ext uri="{BB962C8B-B14F-4D97-AF65-F5344CB8AC3E}">
        <p14:creationId xmlns:p14="http://schemas.microsoft.com/office/powerpoint/2010/main" val="5925486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563888" y="164804"/>
            <a:ext cx="558011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50" b="1" dirty="0"/>
              <a:t>Thank you for your </a:t>
            </a:r>
          </a:p>
          <a:p>
            <a:pPr algn="ctr"/>
            <a:r>
              <a:rPr lang="en-US" sz="4050" b="1" dirty="0"/>
              <a:t>attention!</a:t>
            </a:r>
            <a:endParaRPr lang="fr-FR" sz="4050" b="1" dirty="0"/>
          </a:p>
        </p:txBody>
      </p:sp>
      <p:pic>
        <p:nvPicPr>
          <p:cNvPr id="9" name="Espace réservé pour une image  29" descr="Une image contenant objet d’extérieur, étoile, ciel nocturne&#10;&#10;Description générée automatiquement">
            <a:extLst>
              <a:ext uri="{FF2B5EF4-FFF2-40B4-BE49-F238E27FC236}">
                <a16:creationId xmlns:a16="http://schemas.microsoft.com/office/drawing/2014/main" id="{FCB4B033-A724-A6AC-729A-E1E811D953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01" r="12833" b="26068"/>
          <a:stretch/>
        </p:blipFill>
        <p:spPr>
          <a:xfrm>
            <a:off x="0" y="163936"/>
            <a:ext cx="4287337" cy="4989287"/>
          </a:xfrm>
          <a:custGeom>
            <a:avLst/>
            <a:gdLst>
              <a:gd name="connsiteX0" fmla="*/ 0 w 5893137"/>
              <a:gd name="connsiteY0" fmla="*/ 0 h 6857999"/>
              <a:gd name="connsiteX1" fmla="*/ 4856380 w 5893137"/>
              <a:gd name="connsiteY1" fmla="*/ 0 h 6857999"/>
              <a:gd name="connsiteX2" fmla="*/ 4856380 w 5893137"/>
              <a:gd name="connsiteY2" fmla="*/ 1969611 h 6857999"/>
              <a:gd name="connsiteX3" fmla="*/ 4897270 w 5893137"/>
              <a:gd name="connsiteY3" fmla="*/ 2002970 h 6857999"/>
              <a:gd name="connsiteX4" fmla="*/ 5893137 w 5893137"/>
              <a:gd name="connsiteY4" fmla="*/ 2002970 h 6857999"/>
              <a:gd name="connsiteX5" fmla="*/ 5893137 w 5893137"/>
              <a:gd name="connsiteY5" fmla="*/ 6857999 h 6857999"/>
              <a:gd name="connsiteX6" fmla="*/ 0 w 5893137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93137" h="6857999">
                <a:moveTo>
                  <a:pt x="0" y="0"/>
                </a:moveTo>
                <a:lnTo>
                  <a:pt x="4856380" y="0"/>
                </a:lnTo>
                <a:lnTo>
                  <a:pt x="4856380" y="1969611"/>
                </a:lnTo>
                <a:cubicBezTo>
                  <a:pt x="4856380" y="1988035"/>
                  <a:pt x="4874687" y="2002970"/>
                  <a:pt x="4897270" y="2002970"/>
                </a:cubicBezTo>
                <a:lnTo>
                  <a:pt x="5893137" y="2002970"/>
                </a:lnTo>
                <a:lnTo>
                  <a:pt x="5893137" y="6857999"/>
                </a:lnTo>
                <a:lnTo>
                  <a:pt x="0" y="685799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89389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1251453098"/>
              </p:ext>
            </p:extLst>
          </p:nvPr>
        </p:nvGraphicFramePr>
        <p:xfrm>
          <a:off x="179512" y="843558"/>
          <a:ext cx="8208912" cy="4238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6" name="Connecteur droit 15"/>
          <p:cNvCxnSpPr/>
          <p:nvPr/>
        </p:nvCxnSpPr>
        <p:spPr>
          <a:xfrm>
            <a:off x="4864618" y="1304186"/>
            <a:ext cx="453695" cy="1469001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6" name="Groupe 5"/>
          <p:cNvGrpSpPr/>
          <p:nvPr/>
        </p:nvGrpSpPr>
        <p:grpSpPr>
          <a:xfrm>
            <a:off x="2076283" y="2675125"/>
            <a:ext cx="704103" cy="237367"/>
            <a:chOff x="743742" y="3184127"/>
            <a:chExt cx="1264190" cy="474735"/>
          </a:xfrm>
        </p:grpSpPr>
        <p:sp>
          <p:nvSpPr>
            <p:cNvPr id="7" name="Rectangle 6"/>
            <p:cNvSpPr/>
            <p:nvPr/>
          </p:nvSpPr>
          <p:spPr>
            <a:xfrm>
              <a:off x="743742" y="3184127"/>
              <a:ext cx="1264190" cy="47473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ZoneTexte 8"/>
            <p:cNvSpPr txBox="1"/>
            <p:nvPr/>
          </p:nvSpPr>
          <p:spPr>
            <a:xfrm>
              <a:off x="743742" y="3184127"/>
              <a:ext cx="1264190" cy="4747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293" tIns="0" rIns="0" bIns="0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b="1" kern="1200" dirty="0"/>
                <a:t>2017</a:t>
              </a:r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3617564" y="1851671"/>
            <a:ext cx="704103" cy="283966"/>
            <a:chOff x="743742" y="3090929"/>
            <a:chExt cx="1264190" cy="567933"/>
          </a:xfrm>
        </p:grpSpPr>
        <p:sp>
          <p:nvSpPr>
            <p:cNvPr id="11" name="Rectangle 10"/>
            <p:cNvSpPr/>
            <p:nvPr/>
          </p:nvSpPr>
          <p:spPr>
            <a:xfrm>
              <a:off x="743742" y="3184127"/>
              <a:ext cx="1264190" cy="47473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ZoneTexte 11"/>
            <p:cNvSpPr txBox="1"/>
            <p:nvPr/>
          </p:nvSpPr>
          <p:spPr>
            <a:xfrm>
              <a:off x="743742" y="3090929"/>
              <a:ext cx="1264190" cy="4747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293" tIns="0" rIns="0" bIns="0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b="1" kern="1200" dirty="0"/>
                <a:t>2019</a:t>
              </a:r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4512566" y="1066819"/>
            <a:ext cx="704103" cy="237367"/>
            <a:chOff x="743742" y="3184127"/>
            <a:chExt cx="1264190" cy="474735"/>
          </a:xfrm>
        </p:grpSpPr>
        <p:sp>
          <p:nvSpPr>
            <p:cNvPr id="14" name="Rectangle 13"/>
            <p:cNvSpPr/>
            <p:nvPr/>
          </p:nvSpPr>
          <p:spPr>
            <a:xfrm>
              <a:off x="743742" y="3184127"/>
              <a:ext cx="1264190" cy="47473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ZoneTexte 14"/>
            <p:cNvSpPr txBox="1"/>
            <p:nvPr/>
          </p:nvSpPr>
          <p:spPr>
            <a:xfrm>
              <a:off x="743742" y="3184127"/>
              <a:ext cx="1264190" cy="4747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293" tIns="0" rIns="0" bIns="0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b="1" kern="1200" dirty="0">
                  <a:solidFill>
                    <a:srgbClr val="C00000"/>
                  </a:solidFill>
                </a:rPr>
                <a:t>2021</a:t>
              </a:r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899592" y="3735671"/>
            <a:ext cx="704103" cy="237367"/>
            <a:chOff x="743742" y="3184127"/>
            <a:chExt cx="1264190" cy="474735"/>
          </a:xfrm>
        </p:grpSpPr>
        <p:sp>
          <p:nvSpPr>
            <p:cNvPr id="18" name="Rectangle 17"/>
            <p:cNvSpPr/>
            <p:nvPr/>
          </p:nvSpPr>
          <p:spPr>
            <a:xfrm>
              <a:off x="743742" y="3184127"/>
              <a:ext cx="1264190" cy="47473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ZoneTexte 18"/>
            <p:cNvSpPr txBox="1"/>
            <p:nvPr/>
          </p:nvSpPr>
          <p:spPr>
            <a:xfrm>
              <a:off x="743742" y="3184127"/>
              <a:ext cx="1264190" cy="4747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293" tIns="0" rIns="0" bIns="0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b="1" kern="1200" dirty="0"/>
                <a:t>2015</a:t>
              </a:r>
            </a:p>
          </p:txBody>
        </p:sp>
      </p:grpSp>
      <p:cxnSp>
        <p:nvCxnSpPr>
          <p:cNvPr id="20" name="Connecteur droit 19"/>
          <p:cNvCxnSpPr/>
          <p:nvPr/>
        </p:nvCxnSpPr>
        <p:spPr>
          <a:xfrm>
            <a:off x="3275856" y="1906072"/>
            <a:ext cx="619094" cy="1234654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21" name="Groupe 20"/>
          <p:cNvGrpSpPr/>
          <p:nvPr/>
        </p:nvGrpSpPr>
        <p:grpSpPr>
          <a:xfrm>
            <a:off x="1786695" y="1131590"/>
            <a:ext cx="2086983" cy="904690"/>
            <a:chOff x="743742" y="3184127"/>
            <a:chExt cx="1264190" cy="474735"/>
          </a:xfrm>
        </p:grpSpPr>
        <p:sp>
          <p:nvSpPr>
            <p:cNvPr id="22" name="Rectangle 21"/>
            <p:cNvSpPr/>
            <p:nvPr/>
          </p:nvSpPr>
          <p:spPr>
            <a:xfrm>
              <a:off x="743742" y="3184127"/>
              <a:ext cx="1264190" cy="47473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ZoneTexte 22"/>
            <p:cNvSpPr txBox="1"/>
            <p:nvPr/>
          </p:nvSpPr>
          <p:spPr>
            <a:xfrm>
              <a:off x="743742" y="3184127"/>
              <a:ext cx="1264190" cy="4747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293" tIns="0" rIns="0" bIns="0" numCol="1" spcCol="1270" anchor="t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</a:pPr>
              <a:r>
                <a:rPr lang="fr-FR" sz="1600" b="1" kern="1200" dirty="0">
                  <a:solidFill>
                    <a:srgbClr val="5A5A5A"/>
                  </a:solidFill>
                </a:rPr>
                <a:t>May 2019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</a:pPr>
              <a:r>
                <a:rPr lang="fr-FR" sz="1400" dirty="0" err="1">
                  <a:solidFill>
                    <a:srgbClr val="5A5A5A"/>
                  </a:solidFill>
                </a:rPr>
                <a:t>Seminar</a:t>
              </a:r>
              <a:endParaRPr lang="fr-FR" sz="1400" dirty="0">
                <a:solidFill>
                  <a:srgbClr val="5A5A5A"/>
                </a:solidFill>
              </a:endParaRP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</a:pPr>
              <a:r>
                <a:rPr lang="fr-FR" sz="1400" dirty="0" err="1">
                  <a:solidFill>
                    <a:srgbClr val="5A5A5A"/>
                  </a:solidFill>
                </a:rPr>
                <a:t>Accountability</a:t>
              </a:r>
              <a:endParaRPr lang="fr-FR" sz="1400" dirty="0">
                <a:solidFill>
                  <a:srgbClr val="5A5A5A"/>
                </a:solidFill>
              </a:endParaRP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</a:pPr>
              <a:r>
                <a:rPr lang="fr-FR" sz="1400" dirty="0">
                  <a:solidFill>
                    <a:srgbClr val="5A5A5A"/>
                  </a:solidFill>
                </a:rPr>
                <a:t>of CA </a:t>
              </a:r>
              <a:endParaRPr lang="fr-FR" sz="1400" kern="1200" dirty="0">
                <a:solidFill>
                  <a:srgbClr val="5A5A5A"/>
                </a:solidFill>
              </a:endParaRPr>
            </a:p>
          </p:txBody>
        </p:sp>
      </p:grpSp>
      <p:sp>
        <p:nvSpPr>
          <p:cNvPr id="25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300606" y="283576"/>
            <a:ext cx="9144000" cy="43262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b="1" dirty="0"/>
              <a:t>Where do we start from? </a:t>
            </a:r>
          </a:p>
        </p:txBody>
      </p:sp>
      <p:grpSp>
        <p:nvGrpSpPr>
          <p:cNvPr id="26" name="Groupe 25"/>
          <p:cNvGrpSpPr/>
          <p:nvPr/>
        </p:nvGrpSpPr>
        <p:grpSpPr>
          <a:xfrm>
            <a:off x="323528" y="4599767"/>
            <a:ext cx="704103" cy="237367"/>
            <a:chOff x="743742" y="3184127"/>
            <a:chExt cx="1264190" cy="474735"/>
          </a:xfrm>
        </p:grpSpPr>
        <p:sp>
          <p:nvSpPr>
            <p:cNvPr id="27" name="Rectangle 26"/>
            <p:cNvSpPr/>
            <p:nvPr/>
          </p:nvSpPr>
          <p:spPr>
            <a:xfrm>
              <a:off x="743742" y="3184127"/>
              <a:ext cx="1264190" cy="47473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ZoneTexte 27"/>
            <p:cNvSpPr txBox="1"/>
            <p:nvPr/>
          </p:nvSpPr>
          <p:spPr>
            <a:xfrm>
              <a:off x="743742" y="3184127"/>
              <a:ext cx="1264190" cy="4747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293" tIns="0" rIns="0" bIns="0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b="1" kern="1200" dirty="0"/>
                <a:t>2011</a:t>
              </a:r>
            </a:p>
          </p:txBody>
        </p:sp>
      </p:grpSp>
      <p:pic>
        <p:nvPicPr>
          <p:cNvPr id="31" name="Image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884470"/>
            <a:ext cx="674821" cy="714954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>
            <a:off x="6688091" y="1257603"/>
            <a:ext cx="2304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400" b="1" dirty="0"/>
              <a:t>New partnerships: </a:t>
            </a:r>
            <a:r>
              <a:rPr lang="en-US" sz="1400" dirty="0"/>
              <a:t>European Space Agency, France 2030, KFW, DINAMIS ...</a:t>
            </a:r>
            <a:endParaRPr lang="fr-FR" sz="1400" dirty="0"/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489" y="411510"/>
            <a:ext cx="967679" cy="102522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95486"/>
            <a:ext cx="935826" cy="74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5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203598"/>
            <a:ext cx="2560320" cy="3142615"/>
          </a:xfrm>
          <a:prstGeom prst="rect">
            <a:avLst/>
          </a:prstGeom>
        </p:spPr>
      </p:pic>
      <p:sp>
        <p:nvSpPr>
          <p:cNvPr id="12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1" y="267495"/>
            <a:ext cx="4868442" cy="356473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fr-FR" b="1" dirty="0" err="1"/>
              <a:t>Emblematic</a:t>
            </a:r>
            <a:r>
              <a:rPr lang="fr-FR" b="1" dirty="0"/>
              <a:t> uses </a:t>
            </a:r>
            <a:r>
              <a:rPr lang="fr-FR" b="1" dirty="0" err="1"/>
              <a:t>since</a:t>
            </a:r>
            <a:r>
              <a:rPr lang="fr-FR" b="1" dirty="0"/>
              <a:t> 2012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496" y="987574"/>
            <a:ext cx="48245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Blip>
                <a:blip r:embed="rId4"/>
              </a:buBlip>
            </a:pPr>
            <a:r>
              <a:rPr lang="en-US" sz="1600" dirty="0"/>
              <a:t>Historical use on </a:t>
            </a:r>
            <a:r>
              <a:rPr lang="en-US" sz="1600" dirty="0">
                <a:solidFill>
                  <a:srgbClr val="C00000"/>
                </a:solidFill>
              </a:rPr>
              <a:t>natural resources, infrastructure projects, and impact evaluation</a:t>
            </a:r>
            <a:r>
              <a:rPr lang="en-US" sz="1600" dirty="0"/>
              <a:t>: tropical forest monitoring, hydrology and spatial altimetry, coastal erosion, agricultural yields, land use, etc.</a:t>
            </a:r>
          </a:p>
          <a:p>
            <a:pPr marL="285750" indent="-285750" algn="just">
              <a:buBlip>
                <a:blip r:embed="rId4"/>
              </a:buBlip>
            </a:pPr>
            <a:endParaRPr lang="en-US" sz="1600" dirty="0"/>
          </a:p>
          <a:p>
            <a:pPr marL="285750" indent="-285750" algn="just">
              <a:buBlip>
                <a:blip r:embed="rId4"/>
              </a:buBlip>
            </a:pPr>
            <a:r>
              <a:rPr lang="en-US" sz="1600" dirty="0"/>
              <a:t>Multi-criteria assessment </a:t>
            </a:r>
          </a:p>
          <a:p>
            <a:pPr marL="285750" indent="-285750" algn="just">
              <a:buBlip>
                <a:blip r:embed="rId4"/>
              </a:buBlip>
            </a:pPr>
            <a:endParaRPr lang="en-US" sz="1600" dirty="0"/>
          </a:p>
          <a:p>
            <a:pPr marL="285750" indent="-285750" algn="just">
              <a:buBlip>
                <a:blip r:embed="rId4"/>
              </a:buBlip>
            </a:pPr>
            <a:r>
              <a:rPr lang="en-US" sz="1600" u="sng" dirty="0"/>
              <a:t>Mainly</a:t>
            </a:r>
            <a:r>
              <a:rPr lang="en-US" sz="1600" dirty="0"/>
              <a:t>: impact measurement, retrospective evaluation, implementation of replicable methodologies, projects that are difficult to access or geographically dispersed, construction support, monitoring &amp; evaluation of projects in execution</a:t>
            </a:r>
            <a:endParaRPr lang="fr-FR" sz="16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930" y="3078089"/>
            <a:ext cx="2625624" cy="1631730"/>
          </a:xfrm>
          <a:prstGeom prst="rect">
            <a:avLst/>
          </a:prstGeom>
        </p:spPr>
      </p:pic>
      <p:pic>
        <p:nvPicPr>
          <p:cNvPr id="11" name="Image 10"/>
          <p:cNvPicPr/>
          <p:nvPr/>
        </p:nvPicPr>
        <p:blipFill>
          <a:blip r:embed="rId6"/>
          <a:stretch>
            <a:fillRect/>
          </a:stretch>
        </p:blipFill>
        <p:spPr>
          <a:xfrm>
            <a:off x="4868443" y="1272313"/>
            <a:ext cx="4197961" cy="30739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3112" y="769633"/>
            <a:ext cx="4215392" cy="2770956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13191" y="2155111"/>
            <a:ext cx="4123305" cy="286471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50725" y="2345948"/>
            <a:ext cx="4185771" cy="2797552"/>
          </a:xfrm>
          <a:prstGeom prst="rect">
            <a:avLst/>
          </a:prstGeom>
        </p:spPr>
      </p:pic>
      <p:pic>
        <p:nvPicPr>
          <p:cNvPr id="8" name="Google Shape;181;p13"/>
          <p:cNvPicPr preferRelativeResize="0"/>
          <p:nvPr/>
        </p:nvPicPr>
        <p:blipFill rotWithShape="1">
          <a:blip r:embed="rId10">
            <a:alphaModFix/>
          </a:blip>
          <a:srcRect l="35275" t="49663" r="31198" b="1253"/>
          <a:stretch/>
        </p:blipFill>
        <p:spPr>
          <a:xfrm>
            <a:off x="6170228" y="217238"/>
            <a:ext cx="2776344" cy="22411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182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0" y="267495"/>
            <a:ext cx="9143999" cy="432048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Why is geospatial use increasing?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93760" y="1160621"/>
            <a:ext cx="88707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Blip>
                <a:blip r:embed="rId3"/>
              </a:buBlip>
            </a:pPr>
            <a:r>
              <a:rPr lang="en-US" dirty="0">
                <a:solidFill>
                  <a:srgbClr val="C00000"/>
                </a:solidFill>
              </a:rPr>
              <a:t>Baselines of indicators </a:t>
            </a:r>
            <a:r>
              <a:rPr lang="en-US" dirty="0"/>
              <a:t>improving the construction and monitoring of projects, more easily comparable from one geography to another</a:t>
            </a:r>
          </a:p>
          <a:p>
            <a:pPr marL="285750" indent="-285750" algn="just">
              <a:buBlip>
                <a:blip r:embed="rId3"/>
              </a:buBlip>
            </a:pPr>
            <a:endParaRPr lang="en-US" dirty="0"/>
          </a:p>
          <a:p>
            <a:pPr marL="285750" indent="-285750" algn="just">
              <a:buBlip>
                <a:blip r:embed="rId3"/>
              </a:buBlip>
            </a:pPr>
            <a:r>
              <a:rPr lang="en-US" dirty="0"/>
              <a:t>Adapted to new challenges: </a:t>
            </a:r>
            <a:r>
              <a:rPr lang="en-US" dirty="0">
                <a:solidFill>
                  <a:srgbClr val="C00000"/>
                </a:solidFill>
              </a:rPr>
              <a:t>monitoring, analysis, evaluation, communication</a:t>
            </a:r>
          </a:p>
          <a:p>
            <a:pPr marL="285750" indent="-285750" algn="just">
              <a:buBlip>
                <a:blip r:embed="rId3"/>
              </a:buBlip>
            </a:pPr>
            <a:r>
              <a:rPr lang="en-US" dirty="0"/>
              <a:t>Complement to more traditional ways of data collection on the field</a:t>
            </a:r>
          </a:p>
          <a:p>
            <a:pPr marL="285750" indent="-285750" algn="just">
              <a:buBlip>
                <a:blip r:embed="rId3"/>
              </a:buBlip>
            </a:pPr>
            <a:endParaRPr lang="en-US" dirty="0"/>
          </a:p>
          <a:p>
            <a:pPr marL="285750" indent="-285750" algn="just">
              <a:buBlip>
                <a:blip r:embed="rId3"/>
              </a:buBlip>
            </a:pPr>
            <a:r>
              <a:rPr lang="en-US" b="1" dirty="0">
                <a:solidFill>
                  <a:srgbClr val="C00000"/>
                </a:solidFill>
              </a:rPr>
              <a:t>Money and time saving</a:t>
            </a:r>
            <a:r>
              <a:rPr lang="en-US" dirty="0"/>
              <a:t>, especially over large geographical areas</a:t>
            </a:r>
          </a:p>
          <a:p>
            <a:pPr marL="285750" indent="-285750" algn="just">
              <a:buBlip>
                <a:blip r:embed="rId3"/>
              </a:buBlip>
            </a:pPr>
            <a:r>
              <a:rPr lang="en-US" dirty="0">
                <a:solidFill>
                  <a:srgbClr val="C00000"/>
                </a:solidFill>
              </a:rPr>
              <a:t>Efficiency and quality </a:t>
            </a:r>
            <a:r>
              <a:rPr lang="en-US" dirty="0"/>
              <a:t>compared to traditional methods</a:t>
            </a:r>
          </a:p>
          <a:p>
            <a:pPr marL="285750" indent="-285750" algn="just">
              <a:buBlip>
                <a:blip r:embed="rId3"/>
              </a:buBlip>
            </a:pPr>
            <a:endParaRPr lang="en-US" dirty="0"/>
          </a:p>
          <a:p>
            <a:pPr marL="285750" indent="-285750" algn="just">
              <a:buBlip>
                <a:blip r:embed="rId3"/>
              </a:buBlip>
            </a:pPr>
            <a:r>
              <a:rPr lang="en-US" dirty="0">
                <a:solidFill>
                  <a:srgbClr val="C00000"/>
                </a:solidFill>
              </a:rPr>
              <a:t>Adoption of </a:t>
            </a:r>
            <a:r>
              <a:rPr lang="en-US" b="1" dirty="0">
                <a:solidFill>
                  <a:srgbClr val="C00000"/>
                </a:solidFill>
              </a:rPr>
              <a:t>geographical intelligence </a:t>
            </a:r>
            <a:r>
              <a:rPr lang="en-US" dirty="0"/>
              <a:t>should allow a better response to the nature of new needs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367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0" y="267495"/>
            <a:ext cx="9143999" cy="432048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fr-FR" b="1" dirty="0"/>
              <a:t>AFD in the Pacific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23527" y="987574"/>
            <a:ext cx="84969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FF0000"/>
                </a:solidFill>
              </a:rPr>
              <a:t>First intervention in PICTs in 1947 </a:t>
            </a:r>
            <a:r>
              <a:rPr lang="fr-FR" dirty="0" smtClean="0"/>
              <a:t>(New Caledonia, French Polynesia) and operation in Vanuatu starting 1960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€ 3 billion total portfolio in loans in the French Pacific;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€ </a:t>
            </a:r>
            <a:r>
              <a:rPr lang="fr-FR" dirty="0"/>
              <a:t>57 million grants over the last decade in regional projects; </a:t>
            </a:r>
            <a:endParaRPr lang="fr-FR" dirty="0" smtClean="0"/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 regional office created in 2018 </a:t>
            </a:r>
            <a:r>
              <a:rPr lang="fr-FR" dirty="0" smtClean="0"/>
              <a:t>to further </a:t>
            </a:r>
            <a:r>
              <a:rPr lang="fr-FR" dirty="0"/>
              <a:t>support PICTs in their sustainable development </a:t>
            </a:r>
            <a:r>
              <a:rPr lang="fr-FR" dirty="0" smtClean="0"/>
              <a:t>goals and promote regional cooperation on </a:t>
            </a:r>
            <a:r>
              <a:rPr lang="fr-FR" dirty="0"/>
              <a:t>climate change adaptation, mitigation and biodiversity conservation</a:t>
            </a:r>
            <a:r>
              <a:rPr lang="fr-FR" dirty="0" smtClean="0"/>
              <a:t>; 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786367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-14537" y="1419622"/>
            <a:ext cx="91440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50" b="1" dirty="0"/>
              <a:t>Construction of a </a:t>
            </a:r>
          </a:p>
          <a:p>
            <a:pPr algn="ctr"/>
            <a:r>
              <a:rPr lang="en-US" sz="4050" b="1" dirty="0"/>
              <a:t>“France’ space offer”.</a:t>
            </a:r>
            <a:endParaRPr lang="fr-FR" sz="4050" b="1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95886"/>
            <a:ext cx="1108860" cy="110886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5496" y="2922498"/>
            <a:ext cx="9108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ym typeface="Wingdings" panose="05000000000000000000" pitchFamily="2" charset="2"/>
              </a:rPr>
              <a:t>To be internally more efficient and with our beneficiaries</a:t>
            </a:r>
          </a:p>
        </p:txBody>
      </p:sp>
    </p:spTree>
    <p:extLst>
      <p:ext uri="{BB962C8B-B14F-4D97-AF65-F5344CB8AC3E}">
        <p14:creationId xmlns:p14="http://schemas.microsoft.com/office/powerpoint/2010/main" val="3300047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0" y="317687"/>
            <a:ext cx="9143999" cy="453863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[Achieved] Improving the attractiveness of space</a:t>
            </a:r>
          </a:p>
        </p:txBody>
      </p:sp>
      <p:sp>
        <p:nvSpPr>
          <p:cNvPr id="8" name="Rectangle 7"/>
          <p:cNvSpPr/>
          <p:nvPr/>
        </p:nvSpPr>
        <p:spPr>
          <a:xfrm>
            <a:off x="32852" y="1008474"/>
            <a:ext cx="885962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Blip>
                <a:blip r:embed="rId3"/>
              </a:buBlip>
            </a:pPr>
            <a:r>
              <a:rPr lang="en-US" dirty="0"/>
              <a:t>Signature of a </a:t>
            </a:r>
            <a:r>
              <a:rPr lang="en-US" dirty="0">
                <a:solidFill>
                  <a:srgbClr val="C00000"/>
                </a:solidFill>
              </a:rPr>
              <a:t>research partnership agreement with CLS </a:t>
            </a:r>
            <a:r>
              <a:rPr lang="en-US" dirty="0"/>
              <a:t>for an R&amp;D study to gather geospatial needs, support for 6 projects to be integrated into a centralized geospatial analysis tool, etc.</a:t>
            </a:r>
          </a:p>
          <a:p>
            <a:pPr marL="285750" indent="-285750" algn="just">
              <a:buBlip>
                <a:blip r:embed="rId3"/>
              </a:buBlip>
            </a:pPr>
            <a:endParaRPr lang="en-US" dirty="0"/>
          </a:p>
          <a:p>
            <a:pPr marL="285750" indent="-285750" algn="just">
              <a:buBlip>
                <a:blip r:embed="rId3"/>
              </a:buBlip>
            </a:pPr>
            <a:r>
              <a:rPr lang="en-US" dirty="0"/>
              <a:t>Addition to the AFD training catalogue of a </a:t>
            </a:r>
            <a:r>
              <a:rPr lang="en-US" b="1" dirty="0">
                <a:solidFill>
                  <a:srgbClr val="C00000"/>
                </a:solidFill>
              </a:rPr>
              <a:t>course</a:t>
            </a:r>
            <a:r>
              <a:rPr lang="en-US" dirty="0">
                <a:solidFill>
                  <a:srgbClr val="C00000"/>
                </a:solidFill>
              </a:rPr>
              <a:t> dedicated to applications linked to Earth observation </a:t>
            </a:r>
            <a:r>
              <a:rPr lang="en-US" dirty="0"/>
              <a:t>satellite technologies</a:t>
            </a:r>
          </a:p>
          <a:p>
            <a:pPr marL="285750" indent="-285750" algn="just">
              <a:buBlip>
                <a:blip r:embed="rId3"/>
              </a:buBlip>
            </a:pPr>
            <a:endParaRPr lang="en-US" dirty="0"/>
          </a:p>
          <a:p>
            <a:pPr marL="285750" indent="-285750" algn="just">
              <a:buBlip>
                <a:blip r:embed="rId3"/>
              </a:buBlip>
            </a:pPr>
            <a:r>
              <a:rPr lang="en-US" dirty="0">
                <a:solidFill>
                  <a:srgbClr val="C00000"/>
                </a:solidFill>
              </a:rPr>
              <a:t>Signing of the international charter of the </a:t>
            </a:r>
            <a:r>
              <a:rPr lang="en-US" b="1" dirty="0">
                <a:solidFill>
                  <a:srgbClr val="C00000"/>
                </a:solidFill>
              </a:rPr>
              <a:t>Space Climate Observatory </a:t>
            </a:r>
            <a:r>
              <a:rPr lang="en-US" dirty="0"/>
              <a:t>(SCO), joining with its members a network supporting more than 50 projects focusing on adaptation, mitigation and monitoring of climate change</a:t>
            </a:r>
          </a:p>
          <a:p>
            <a:pPr marL="285750" indent="-285750" algn="just">
              <a:buBlip>
                <a:blip r:embed="rId3"/>
              </a:buBlip>
            </a:pPr>
            <a:endParaRPr lang="en-US" dirty="0"/>
          </a:p>
          <a:p>
            <a:pPr marL="285750" indent="-285750" algn="just">
              <a:buBlip>
                <a:blip r:embed="rId3"/>
              </a:buBlip>
            </a:pPr>
            <a:r>
              <a:rPr lang="en-US" dirty="0">
                <a:solidFill>
                  <a:srgbClr val="C00000"/>
                </a:solidFill>
              </a:rPr>
              <a:t>Joining the </a:t>
            </a:r>
            <a:r>
              <a:rPr lang="en-US" b="1" dirty="0">
                <a:solidFill>
                  <a:srgbClr val="C00000"/>
                </a:solidFill>
              </a:rPr>
              <a:t>DINAMIS</a:t>
            </a:r>
            <a:r>
              <a:rPr lang="en-US" dirty="0">
                <a:solidFill>
                  <a:srgbClr val="C00000"/>
                </a:solidFill>
              </a:rPr>
              <a:t> consortium </a:t>
            </a:r>
            <a:r>
              <a:rPr lang="en-US" dirty="0"/>
              <a:t>to support the creation of the DINAMIS SOUTH component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412237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0" y="317687"/>
            <a:ext cx="9143999" cy="453863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[In progress] Improving the attractiveness of space</a:t>
            </a:r>
          </a:p>
        </p:txBody>
      </p:sp>
      <p:sp>
        <p:nvSpPr>
          <p:cNvPr id="8" name="Rectangle 7"/>
          <p:cNvSpPr/>
          <p:nvPr/>
        </p:nvSpPr>
        <p:spPr>
          <a:xfrm>
            <a:off x="32852" y="945177"/>
            <a:ext cx="885962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Blip>
                <a:blip r:embed="rId3"/>
              </a:buBlip>
            </a:pPr>
            <a:r>
              <a:rPr lang="en-US" dirty="0"/>
              <a:t>Providing </a:t>
            </a:r>
            <a:r>
              <a:rPr lang="en-US" b="1" dirty="0">
                <a:solidFill>
                  <a:srgbClr val="C00000"/>
                </a:solidFill>
              </a:rPr>
              <a:t>training</a:t>
            </a:r>
            <a:r>
              <a:rPr lang="en-US" dirty="0">
                <a:solidFill>
                  <a:srgbClr val="C00000"/>
                </a:solidFill>
              </a:rPr>
              <a:t> and advice to our clients</a:t>
            </a:r>
            <a:r>
              <a:rPr lang="en-US" dirty="0"/>
              <a:t>, building a training module within the AFD Campus as part of the Group University, dedicated to Earth observation</a:t>
            </a:r>
          </a:p>
          <a:p>
            <a:pPr marL="285750" indent="-285750" algn="just">
              <a:buBlip>
                <a:blip r:embed="rId3"/>
              </a:buBlip>
            </a:pPr>
            <a:endParaRPr lang="en-US" dirty="0"/>
          </a:p>
          <a:p>
            <a:pPr marL="285750" indent="-285750" algn="just">
              <a:buBlip>
                <a:blip r:embed="rId3"/>
              </a:buBlip>
            </a:pPr>
            <a:r>
              <a:rPr lang="en-US" dirty="0"/>
              <a:t>Provision of a </a:t>
            </a:r>
            <a:r>
              <a:rPr lang="en-US" b="1" dirty="0">
                <a:solidFill>
                  <a:srgbClr val="C00000"/>
                </a:solidFill>
              </a:rPr>
              <a:t>centralized operational tool </a:t>
            </a:r>
            <a:r>
              <a:rPr lang="en-US" dirty="0">
                <a:solidFill>
                  <a:srgbClr val="C00000"/>
                </a:solidFill>
              </a:rPr>
              <a:t>to deliver geospatial services </a:t>
            </a:r>
            <a:r>
              <a:rPr lang="en-US" dirty="0"/>
              <a:t>internally and to our counterparts.</a:t>
            </a:r>
          </a:p>
          <a:p>
            <a:pPr marL="285750" indent="-285750" algn="just">
              <a:buBlip>
                <a:blip r:embed="rId3"/>
              </a:buBlip>
            </a:pPr>
            <a:endParaRPr lang="en-US" dirty="0"/>
          </a:p>
          <a:p>
            <a:pPr marL="285750" indent="-285750" algn="just">
              <a:buBlip>
                <a:blip r:embed="rId3"/>
              </a:buBlip>
            </a:pPr>
            <a:r>
              <a:rPr lang="en-US" dirty="0"/>
              <a:t>Setting up a contractual and legal vehicle to offer </a:t>
            </a:r>
            <a:r>
              <a:rPr lang="en-US" b="1" dirty="0">
                <a:solidFill>
                  <a:srgbClr val="C00000"/>
                </a:solidFill>
              </a:rPr>
              <a:t>preferential pricing </a:t>
            </a:r>
            <a:r>
              <a:rPr lang="en-US" dirty="0">
                <a:solidFill>
                  <a:srgbClr val="C00000"/>
                </a:solidFill>
              </a:rPr>
              <a:t>for the acquisition of satellite imagery to AFD's counterparts </a:t>
            </a:r>
            <a:r>
              <a:rPr lang="en-US" dirty="0"/>
              <a:t>during their projects in execution</a:t>
            </a:r>
          </a:p>
          <a:p>
            <a:pPr marL="285750" indent="-285750" algn="just">
              <a:buBlip>
                <a:blip r:embed="rId3"/>
              </a:buBlip>
            </a:pPr>
            <a:endParaRPr lang="en-US" dirty="0"/>
          </a:p>
          <a:p>
            <a:pPr marL="285750" indent="-285750" algn="just">
              <a:buBlip>
                <a:blip r:embed="rId3"/>
              </a:buBlip>
            </a:pPr>
            <a:r>
              <a:rPr lang="en-US" dirty="0"/>
              <a:t>Establishment of thematic framework contracts to </a:t>
            </a:r>
            <a:r>
              <a:rPr lang="en-US" b="1" dirty="0">
                <a:solidFill>
                  <a:srgbClr val="C00000"/>
                </a:solidFill>
              </a:rPr>
              <a:t>facilitate the use </a:t>
            </a:r>
            <a:r>
              <a:rPr lang="en-US" dirty="0">
                <a:solidFill>
                  <a:srgbClr val="C00000"/>
                </a:solidFill>
              </a:rPr>
              <a:t>of AFD teams with companies specialized in spatial data processing</a:t>
            </a:r>
            <a:endParaRPr lang="fr-FR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621737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Custom 3">
      <a:dk1>
        <a:srgbClr val="250E62"/>
      </a:dk1>
      <a:lt1>
        <a:sysClr val="window" lastClr="FFFFFF"/>
      </a:lt1>
      <a:dk2>
        <a:srgbClr val="250E62"/>
      </a:dk2>
      <a:lt2>
        <a:srgbClr val="FFFFFF"/>
      </a:lt2>
      <a:accent1>
        <a:srgbClr val="21167D"/>
      </a:accent1>
      <a:accent2>
        <a:srgbClr val="DA291C"/>
      </a:accent2>
      <a:accent3>
        <a:srgbClr val="3F55AC"/>
      </a:accent3>
      <a:accent4>
        <a:srgbClr val="4B6BD5"/>
      </a:accent4>
      <a:accent5>
        <a:srgbClr val="E6433C"/>
      </a:accent5>
      <a:accent6>
        <a:srgbClr val="F86D66"/>
      </a:accent6>
      <a:hlink>
        <a:srgbClr val="0000FF"/>
      </a:hlink>
      <a:folHlink>
        <a:srgbClr val="18A6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AFD 1">
      <a:dk1>
        <a:srgbClr val="250E62"/>
      </a:dk1>
      <a:lt1>
        <a:sysClr val="window" lastClr="FFFFFF"/>
      </a:lt1>
      <a:dk2>
        <a:srgbClr val="250E62"/>
      </a:dk2>
      <a:lt2>
        <a:srgbClr val="FFFFFF"/>
      </a:lt2>
      <a:accent1>
        <a:srgbClr val="2F117D"/>
      </a:accent1>
      <a:accent2>
        <a:srgbClr val="DA291C"/>
      </a:accent2>
      <a:accent3>
        <a:srgbClr val="4D3AAC"/>
      </a:accent3>
      <a:accent4>
        <a:srgbClr val="626ED5"/>
      </a:accent4>
      <a:accent5>
        <a:srgbClr val="E6433C"/>
      </a:accent5>
      <a:accent6>
        <a:srgbClr val="F86D66"/>
      </a:accent6>
      <a:hlink>
        <a:srgbClr val="0000FF"/>
      </a:hlink>
      <a:folHlink>
        <a:srgbClr val="18A6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9470</TotalTime>
  <Words>1755</Words>
  <Application>Microsoft Office PowerPoint</Application>
  <PresentationFormat>Affichage à l'écran (16:9)</PresentationFormat>
  <Paragraphs>217</Paragraphs>
  <Slides>21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21</vt:i4>
      </vt:variant>
    </vt:vector>
  </HeadingPairs>
  <TitlesOfParts>
    <vt:vector size="33" baseType="lpstr">
      <vt:lpstr>Arial</vt:lpstr>
      <vt:lpstr>Calibri</vt:lpstr>
      <vt:lpstr>Century Gothic</vt:lpstr>
      <vt:lpstr>Courier New</vt:lpstr>
      <vt:lpstr>Franklin Gothic Book</vt:lpstr>
      <vt:lpstr>Franklin Gothic Medium</vt:lpstr>
      <vt:lpstr>Franklin Gothic Medium Cond</vt:lpstr>
      <vt:lpstr>Symbol</vt:lpstr>
      <vt:lpstr>Times New Roman</vt:lpstr>
      <vt:lpstr>Wingdings</vt:lpstr>
      <vt:lpstr>2_Office Theme</vt:lpstr>
      <vt:lpstr>1_Office Theme</vt:lpstr>
      <vt:lpstr>Building a geospatial strategy to support our operations from space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Mihalchev</dc:creator>
  <cp:lastModifiedBy>CARGNELLI Kim-Lou</cp:lastModifiedBy>
  <cp:revision>868</cp:revision>
  <dcterms:created xsi:type="dcterms:W3CDTF">2014-04-03T18:35:05Z</dcterms:created>
  <dcterms:modified xsi:type="dcterms:W3CDTF">2022-12-01T02:34:30Z</dcterms:modified>
</cp:coreProperties>
</file>