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318" r:id="rId2"/>
    <p:sldId id="2323" r:id="rId3"/>
    <p:sldId id="2322" r:id="rId4"/>
    <p:sldId id="2324" r:id="rId5"/>
    <p:sldId id="2325" r:id="rId6"/>
    <p:sldId id="309" r:id="rId7"/>
  </p:sldIdLst>
  <p:sldSz cx="9144000" cy="5143500" type="screen16x9"/>
  <p:notesSz cx="7010400" cy="9236075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Nunito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FF"/>
    <a:srgbClr val="0066FF"/>
    <a:srgbClr val="FF0066"/>
    <a:srgbClr val="FFCC99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3792" autoAdjust="0"/>
  </p:normalViewPr>
  <p:slideViewPr>
    <p:cSldViewPr snapToGrid="0">
      <p:cViewPr varScale="1">
        <p:scale>
          <a:sx n="102" d="100"/>
          <a:sy n="102" d="100"/>
        </p:scale>
        <p:origin x="898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15" tIns="92815" rIns="92815" bIns="9281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695614a42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d695614a42_0_382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489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ky, outdoor, plant&#10;&#10;Description automatically generated">
            <a:extLst>
              <a:ext uri="{FF2B5EF4-FFF2-40B4-BE49-F238E27FC236}">
                <a16:creationId xmlns:a16="http://schemas.microsoft.com/office/drawing/2014/main" id="{5DC15B9B-BA8C-4D78-8810-180C0887B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Shape 314">
            <a:extLst>
              <a:ext uri="{FF2B5EF4-FFF2-40B4-BE49-F238E27FC236}">
                <a16:creationId xmlns:a16="http://schemas.microsoft.com/office/drawing/2014/main" id="{CDA1A192-D129-31C2-A07D-AD8271BB8ABD}"/>
              </a:ext>
            </a:extLst>
          </p:cNvPr>
          <p:cNvSpPr/>
          <p:nvPr/>
        </p:nvSpPr>
        <p:spPr>
          <a:xfrm>
            <a:off x="0" y="268513"/>
            <a:ext cx="9124707" cy="1407035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171446" hangingPunct="0">
              <a:lnSpc>
                <a:spcPct val="70000"/>
              </a:lnSpc>
              <a:defRPr/>
            </a:pPr>
            <a:r>
              <a:rPr lang="fr-FR" sz="2000" b="1" cap="al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Cn Bold"/>
                <a:sym typeface="Proxima Nova Semibold"/>
              </a:rPr>
              <a:t>pacific</a:t>
            </a:r>
            <a:r>
              <a:rPr lang="fr-FR" sz="20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Cn Bold"/>
                <a:sym typeface="Proxima Nova Semibold"/>
              </a:rPr>
              <a:t> people are part of a vibrant nature</a:t>
            </a:r>
          </a:p>
          <a:p>
            <a:pPr algn="ctr" defTabSz="171446" hangingPunct="0">
              <a:lnSpc>
                <a:spcPct val="70000"/>
              </a:lnSpc>
              <a:defRPr/>
            </a:pPr>
            <a:endParaRPr lang="fr-FR" sz="2000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Cn Bold"/>
              <a:sym typeface="Proxima Nova Semibold"/>
            </a:endParaRPr>
          </a:p>
          <a:p>
            <a:pPr algn="ctr" defTabSz="171446" hangingPunct="0">
              <a:lnSpc>
                <a:spcPct val="70000"/>
              </a:lnSpc>
              <a:defRPr/>
            </a:pPr>
            <a:r>
              <a:rPr lang="fr-FR" sz="2000" b="1" cap="al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Cn Bold"/>
                <a:sym typeface="Proxima Nova Semibold"/>
              </a:rPr>
              <a:t>remote</a:t>
            </a:r>
            <a:r>
              <a:rPr lang="fr-FR" sz="20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Cn Bold"/>
                <a:sym typeface="Proxima Nova Semibold"/>
              </a:rPr>
              <a:t> </a:t>
            </a:r>
            <a:r>
              <a:rPr lang="fr-FR" sz="2000" b="1" cap="al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Cn Bold"/>
                <a:sym typeface="Proxima Nova Semibold"/>
              </a:rPr>
              <a:t>sensing</a:t>
            </a:r>
            <a:r>
              <a:rPr lang="fr-FR" sz="20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Cn Bold"/>
                <a:sym typeface="Proxima Nova Semibold"/>
              </a:rPr>
              <a:t> can help to </a:t>
            </a:r>
            <a:r>
              <a:rPr lang="fr-FR" sz="2000" b="1" cap="al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Cn Bold"/>
                <a:sym typeface="Proxima Nova Semibold"/>
              </a:rPr>
              <a:t>unlock</a:t>
            </a:r>
            <a:r>
              <a:rPr lang="fr-FR" sz="20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Cn Bold"/>
                <a:sym typeface="Proxima Nova Semibold"/>
              </a:rPr>
              <a:t> </a:t>
            </a:r>
            <a:r>
              <a:rPr lang="fr-FR" sz="2000" b="1" cap="al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Cn Bold"/>
                <a:sym typeface="Proxima Nova Semibold"/>
              </a:rPr>
              <a:t>carbon</a:t>
            </a:r>
            <a:r>
              <a:rPr lang="fr-FR" sz="20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Cn Bold"/>
                <a:sym typeface="Proxima Nova Semibold"/>
              </a:rPr>
              <a:t> finance 4 people</a:t>
            </a:r>
            <a:endParaRPr lang="fr-FR" sz="2000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Cn Bold"/>
              <a:sym typeface="Proxima Nova ExCn Bold"/>
            </a:endParaRPr>
          </a:p>
        </p:txBody>
      </p:sp>
      <p:pic>
        <p:nvPicPr>
          <p:cNvPr id="3" name="Image 2" descr="Une image contenant extérieur, herbe, personne, homme&#10;&#10;Description générée automatiquement">
            <a:extLst>
              <a:ext uri="{FF2B5EF4-FFF2-40B4-BE49-F238E27FC236}">
                <a16:creationId xmlns:a16="http://schemas.microsoft.com/office/drawing/2014/main" id="{C69B46E1-15CE-6ACD-5207-159E42F1F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223" y="1944061"/>
            <a:ext cx="3131669" cy="23487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CD23873-3AB3-00EF-677F-88DD2EAD558D}"/>
              </a:ext>
            </a:extLst>
          </p:cNvPr>
          <p:cNvSpPr txBox="1"/>
          <p:nvPr/>
        </p:nvSpPr>
        <p:spPr>
          <a:xfrm>
            <a:off x="6775554" y="4676931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François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Tron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30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DAA04A1-22D0-955B-1D5F-950735C12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025" y="273554"/>
            <a:ext cx="7699208" cy="18700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14% of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landmass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host 45% of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irrecoverable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91% of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biodiversity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Indigenous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people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key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»</a:t>
            </a:r>
          </a:p>
          <a:p>
            <a:pPr algn="ctr"/>
            <a:endParaRPr lang="fr-FR" sz="2400" b="1" dirty="0"/>
          </a:p>
          <a:p>
            <a:pPr algn="ctr"/>
            <a:r>
              <a:rPr lang="fr-FR" sz="2400" b="1" dirty="0"/>
              <a:t>France </a:t>
            </a:r>
            <a:r>
              <a:rPr lang="fr-FR" sz="2400" b="1" dirty="0" err="1"/>
              <a:t>President</a:t>
            </a:r>
            <a:r>
              <a:rPr lang="fr-FR" sz="2400" b="1" dirty="0"/>
              <a:t> E. Macron</a:t>
            </a:r>
          </a:p>
          <a:p>
            <a:pPr algn="ctr"/>
            <a:r>
              <a:rPr lang="fr-FR" sz="2400" b="1" dirty="0" err="1"/>
              <a:t>December</a:t>
            </a:r>
            <a:r>
              <a:rPr lang="fr-FR" sz="2400" b="1" dirty="0"/>
              <a:t> 1st, 2022 @ Capitol, Washington DC</a:t>
            </a:r>
            <a:endParaRPr lang="fr-NC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220818-CEA9-10F2-E7B6-ABD8F6AA1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78" y="2272466"/>
            <a:ext cx="4596244" cy="26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DAA04A1-22D0-955B-1D5F-950735C12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025" y="273554"/>
            <a:ext cx="6739837" cy="2926846"/>
          </a:xfrm>
        </p:spPr>
        <p:txBody>
          <a:bodyPr>
            <a:normAutofit fontScale="92500" lnSpcReduction="10000"/>
          </a:bodyPr>
          <a:lstStyle/>
          <a:p>
            <a:r>
              <a:rPr lang="fr-FR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People </a:t>
            </a:r>
            <a:r>
              <a:rPr lang="fr-FR" sz="2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fr-FR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nature to </a:t>
            </a:r>
            <a:r>
              <a:rPr lang="fr-FR" sz="2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thrive</a:t>
            </a:r>
            <a:r>
              <a:rPr lang="fr-FR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B050"/>
                </a:solidFill>
              </a:rPr>
              <a:t>Water, Food, </a:t>
            </a:r>
            <a:r>
              <a:rPr lang="fr-FR" sz="2200" b="1" dirty="0" err="1">
                <a:solidFill>
                  <a:srgbClr val="00B050"/>
                </a:solidFill>
              </a:rPr>
              <a:t>timber</a:t>
            </a:r>
            <a:r>
              <a:rPr lang="fr-FR" sz="2200" b="1" dirty="0">
                <a:solidFill>
                  <a:srgbClr val="00B050"/>
                </a:solidFill>
              </a:rPr>
              <a:t>, </a:t>
            </a:r>
            <a:r>
              <a:rPr lang="fr-FR" sz="2200" b="1" dirty="0" err="1">
                <a:solidFill>
                  <a:srgbClr val="00B050"/>
                </a:solidFill>
              </a:rPr>
              <a:t>fiber</a:t>
            </a:r>
            <a:r>
              <a:rPr lang="fr-FR" sz="2200" b="1" dirty="0">
                <a:solidFill>
                  <a:srgbClr val="00B050"/>
                </a:solidFill>
              </a:rPr>
              <a:t>, </a:t>
            </a:r>
            <a:r>
              <a:rPr lang="fr-FR" sz="2200" b="1" dirty="0" err="1">
                <a:solidFill>
                  <a:srgbClr val="00B050"/>
                </a:solidFill>
              </a:rPr>
              <a:t>medicine</a:t>
            </a:r>
            <a:r>
              <a:rPr lang="fr-FR" sz="2200" b="1" dirty="0">
                <a:solidFill>
                  <a:srgbClr val="00B050"/>
                </a:solidFill>
              </a:rPr>
              <a:t>… provision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B050"/>
                </a:solidFill>
              </a:rPr>
              <a:t>Clean Air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 err="1">
                <a:solidFill>
                  <a:srgbClr val="00B050"/>
                </a:solidFill>
              </a:rPr>
              <a:t>Climate</a:t>
            </a:r>
            <a:r>
              <a:rPr lang="fr-FR" sz="2200" b="1" dirty="0">
                <a:solidFill>
                  <a:srgbClr val="00B050"/>
                </a:solidFill>
              </a:rPr>
              <a:t> change adaptation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B050"/>
                </a:solidFill>
              </a:rPr>
              <a:t>Vibrant culture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fr-FR" sz="2200" b="1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chemeClr val="accent3">
                    <a:lumMod val="75000"/>
                  </a:schemeClr>
                </a:solidFill>
              </a:rPr>
              <a:t>Most </a:t>
            </a:r>
            <a:r>
              <a:rPr lang="fr-FR" sz="2200" b="1" dirty="0" err="1">
                <a:solidFill>
                  <a:schemeClr val="accent3">
                    <a:lumMod val="75000"/>
                  </a:schemeClr>
                </a:solidFill>
              </a:rPr>
              <a:t>healthy</a:t>
            </a:r>
            <a:r>
              <a:rPr lang="fr-FR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200" b="1" dirty="0" err="1">
                <a:solidFill>
                  <a:schemeClr val="accent3">
                    <a:lumMod val="75000"/>
                  </a:schemeClr>
                </a:solidFill>
              </a:rPr>
              <a:t>ecosystems</a:t>
            </a:r>
            <a:r>
              <a:rPr lang="fr-FR" sz="2200" b="1" dirty="0">
                <a:solidFill>
                  <a:schemeClr val="accent3">
                    <a:lumMod val="75000"/>
                  </a:schemeClr>
                </a:solidFill>
              </a:rPr>
              <a:t> are Carbon </a:t>
            </a:r>
            <a:r>
              <a:rPr lang="fr-FR" sz="2200" b="1" dirty="0" err="1">
                <a:solidFill>
                  <a:schemeClr val="accent3">
                    <a:lumMod val="75000"/>
                  </a:schemeClr>
                </a:solidFill>
              </a:rPr>
              <a:t>rich</a:t>
            </a:r>
            <a:endParaRPr lang="fr-FR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fr-FR" sz="2200" b="1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B0F0"/>
                </a:solidFill>
              </a:rPr>
              <a:t>Most local </a:t>
            </a:r>
            <a:r>
              <a:rPr lang="fr-FR" sz="2200" b="1" dirty="0" err="1">
                <a:solidFill>
                  <a:srgbClr val="00B0F0"/>
                </a:solidFill>
              </a:rPr>
              <a:t>communities</a:t>
            </a:r>
            <a:r>
              <a:rPr lang="fr-FR" sz="2200" b="1" dirty="0">
                <a:solidFill>
                  <a:srgbClr val="00B0F0"/>
                </a:solidFill>
              </a:rPr>
              <a:t> &amp; </a:t>
            </a:r>
            <a:r>
              <a:rPr lang="fr-FR" sz="2200" b="1" dirty="0" err="1">
                <a:solidFill>
                  <a:srgbClr val="00B0F0"/>
                </a:solidFill>
              </a:rPr>
              <a:t>individuals</a:t>
            </a:r>
            <a:r>
              <a:rPr lang="fr-FR" sz="2200" b="1" dirty="0">
                <a:solidFill>
                  <a:srgbClr val="00B0F0"/>
                </a:solidFill>
              </a:rPr>
              <a:t> aspire to </a:t>
            </a:r>
            <a:r>
              <a:rPr lang="fr-FR" sz="2200" b="1" dirty="0" err="1">
                <a:solidFill>
                  <a:srgbClr val="00B0F0"/>
                </a:solidFill>
              </a:rPr>
              <a:t>protect</a:t>
            </a:r>
            <a:r>
              <a:rPr lang="fr-FR" sz="2200" b="1" dirty="0">
                <a:solidFill>
                  <a:srgbClr val="00B0F0"/>
                </a:solidFill>
              </a:rPr>
              <a:t>, restore &amp; </a:t>
            </a:r>
            <a:r>
              <a:rPr lang="fr-FR" sz="2200" b="1" dirty="0" err="1">
                <a:solidFill>
                  <a:srgbClr val="00B0F0"/>
                </a:solidFill>
              </a:rPr>
              <a:t>regenerate</a:t>
            </a:r>
            <a:r>
              <a:rPr lang="fr-FR" sz="2200" b="1" dirty="0">
                <a:solidFill>
                  <a:srgbClr val="00B0F0"/>
                </a:solidFill>
              </a:rPr>
              <a:t> nature </a:t>
            </a:r>
            <a:r>
              <a:rPr lang="fr-FR" sz="2200" b="1" dirty="0"/>
              <a:t>but </a:t>
            </a:r>
            <a:r>
              <a:rPr lang="fr-FR" sz="2200" b="1" dirty="0" err="1">
                <a:solidFill>
                  <a:srgbClr val="FFC000"/>
                </a:solidFill>
              </a:rPr>
              <a:t>lack</a:t>
            </a:r>
            <a:r>
              <a:rPr lang="fr-FR" sz="2200" b="1" dirty="0">
                <a:solidFill>
                  <a:srgbClr val="FFC000"/>
                </a:solidFill>
              </a:rPr>
              <a:t> </a:t>
            </a:r>
            <a:r>
              <a:rPr lang="fr-FR" sz="2200" b="1" dirty="0" err="1">
                <a:solidFill>
                  <a:srgbClr val="FFC000"/>
                </a:solidFill>
              </a:rPr>
              <a:t>funding</a:t>
            </a:r>
            <a:r>
              <a:rPr lang="fr-FR" sz="2200" b="1" dirty="0"/>
              <a:t>…</a:t>
            </a:r>
            <a:endParaRPr lang="fr-NC" sz="2200" b="1" dirty="0"/>
          </a:p>
        </p:txBody>
      </p:sp>
      <p:pic>
        <p:nvPicPr>
          <p:cNvPr id="5" name="Picture 12" descr="A picture containing outdoor, ground, rock, grass&#10;&#10;Description automatically generated">
            <a:extLst>
              <a:ext uri="{FF2B5EF4-FFF2-40B4-BE49-F238E27FC236}">
                <a16:creationId xmlns:a16="http://schemas.microsoft.com/office/drawing/2014/main" id="{1FF0E27F-AF46-5B91-BA76-5A7791689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455" y="3402767"/>
            <a:ext cx="2028352" cy="1521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4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604053C4-49B8-CB62-919D-D43BC42F2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300" y="273554"/>
            <a:ext cx="2046571" cy="1534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5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8E01777C-5064-E442-E84B-ADB9093BC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080" y="3402767"/>
            <a:ext cx="2028352" cy="1521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08A7158C-6AC4-5CE2-46BB-7893D57C3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114" y="1125691"/>
            <a:ext cx="1056176" cy="1408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6" descr="A picture containing tree, weapon, outdoor, grass&#10;&#10;Description automatically generated">
            <a:extLst>
              <a:ext uri="{FF2B5EF4-FFF2-40B4-BE49-F238E27FC236}">
                <a16:creationId xmlns:a16="http://schemas.microsoft.com/office/drawing/2014/main" id="{7C8E45B2-1FBF-973D-2582-232B4732F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426" y="1862825"/>
            <a:ext cx="1877187" cy="1408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9" descr="81756828">
            <a:extLst>
              <a:ext uri="{FF2B5EF4-FFF2-40B4-BE49-F238E27FC236}">
                <a16:creationId xmlns:a16="http://schemas.microsoft.com/office/drawing/2014/main" id="{3663A59D-E711-E711-8FE3-E830C0D0FD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66" y="3402767"/>
            <a:ext cx="2252215" cy="1503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8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7B423F08-54EA-5891-132E-7E9E6B5C6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6300" y="3398149"/>
            <a:ext cx="2071313" cy="1513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3058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DAA04A1-22D0-955B-1D5F-950735C12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025" y="266059"/>
            <a:ext cx="7415100" cy="2926846"/>
          </a:xfrm>
        </p:spPr>
        <p:txBody>
          <a:bodyPr>
            <a:normAutofit fontScale="85000" lnSpcReduction="20000"/>
          </a:bodyPr>
          <a:lstStyle/>
          <a:p>
            <a:r>
              <a:rPr lang="fr-FR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Carbon finance can support </a:t>
            </a:r>
            <a:r>
              <a:rPr lang="fr-FR" sz="2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people’s</a:t>
            </a:r>
            <a:r>
              <a:rPr lang="fr-FR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vision &amp; aspiration 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B050"/>
                </a:solidFill>
              </a:rPr>
              <a:t>3000 hectares Forest </a:t>
            </a:r>
            <a:r>
              <a:rPr lang="fr-FR" sz="2200" b="1" dirty="0" err="1">
                <a:solidFill>
                  <a:srgbClr val="00B050"/>
                </a:solidFill>
              </a:rPr>
              <a:t>loss</a:t>
            </a:r>
            <a:r>
              <a:rPr lang="fr-FR" sz="2200" b="1" dirty="0">
                <a:solidFill>
                  <a:srgbClr val="00B050"/>
                </a:solidFill>
              </a:rPr>
              <a:t> per </a:t>
            </a:r>
            <a:r>
              <a:rPr lang="fr-FR" sz="2200" b="1" dirty="0" err="1">
                <a:solidFill>
                  <a:srgbClr val="00B050"/>
                </a:solidFill>
              </a:rPr>
              <a:t>year</a:t>
            </a:r>
            <a:endParaRPr lang="fr-FR" sz="2200" b="1" dirty="0">
              <a:solidFill>
                <a:srgbClr val="00B050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B050"/>
                </a:solidFill>
              </a:rPr>
              <a:t>1 million hectares of « </a:t>
            </a:r>
            <a:r>
              <a:rPr lang="fr-FR" sz="2200" b="1" dirty="0" err="1">
                <a:solidFill>
                  <a:srgbClr val="00B050"/>
                </a:solidFill>
              </a:rPr>
              <a:t>degraded</a:t>
            </a:r>
            <a:r>
              <a:rPr lang="fr-FR" sz="2200" b="1" dirty="0">
                <a:solidFill>
                  <a:srgbClr val="00B050"/>
                </a:solidFill>
              </a:rPr>
              <a:t> land » </a:t>
            </a:r>
            <a:r>
              <a:rPr lang="fr-FR" sz="2200" b="1" dirty="0" err="1">
                <a:solidFill>
                  <a:srgbClr val="00B050"/>
                </a:solidFill>
              </a:rPr>
              <a:t>that</a:t>
            </a:r>
            <a:r>
              <a:rPr lang="fr-FR" sz="2200" b="1" dirty="0">
                <a:solidFill>
                  <a:srgbClr val="00B050"/>
                </a:solidFill>
              </a:rPr>
              <a:t> </a:t>
            </a:r>
            <a:r>
              <a:rPr lang="fr-FR" sz="2200" b="1" dirty="0" err="1">
                <a:solidFill>
                  <a:srgbClr val="00B050"/>
                </a:solidFill>
              </a:rPr>
              <a:t>is</a:t>
            </a:r>
            <a:r>
              <a:rPr lang="fr-FR" sz="2200" b="1" dirty="0">
                <a:solidFill>
                  <a:srgbClr val="00B050"/>
                </a:solidFill>
              </a:rPr>
              <a:t> </a:t>
            </a:r>
            <a:r>
              <a:rPr lang="fr-FR" sz="2200" b="1" dirty="0" err="1">
                <a:solidFill>
                  <a:srgbClr val="00B050"/>
                </a:solidFill>
              </a:rPr>
              <a:t>little</a:t>
            </a:r>
            <a:r>
              <a:rPr lang="fr-FR" sz="2200" b="1" dirty="0">
                <a:solidFill>
                  <a:srgbClr val="00B050"/>
                </a:solidFill>
              </a:rPr>
              <a:t>/not </a:t>
            </a:r>
            <a:r>
              <a:rPr lang="fr-FR" sz="2200" b="1" dirty="0" err="1">
                <a:solidFill>
                  <a:srgbClr val="00B050"/>
                </a:solidFill>
              </a:rPr>
              <a:t>used</a:t>
            </a:r>
            <a:r>
              <a:rPr lang="fr-FR" sz="2200" b="1" dirty="0">
                <a:solidFill>
                  <a:srgbClr val="00B050"/>
                </a:solidFill>
              </a:rPr>
              <a:t> </a:t>
            </a:r>
            <a:r>
              <a:rPr lang="fr-FR" sz="2200" b="1" dirty="0" err="1">
                <a:solidFill>
                  <a:srgbClr val="00B050"/>
                </a:solidFill>
              </a:rPr>
              <a:t>that</a:t>
            </a:r>
            <a:r>
              <a:rPr lang="fr-FR" sz="2200" b="1" dirty="0">
                <a:solidFill>
                  <a:srgbClr val="00B050"/>
                </a:solidFill>
              </a:rPr>
              <a:t> can </a:t>
            </a:r>
            <a:r>
              <a:rPr lang="fr-FR" sz="2200" b="1" dirty="0" err="1">
                <a:solidFill>
                  <a:srgbClr val="00B050"/>
                </a:solidFill>
              </a:rPr>
              <a:t>be</a:t>
            </a:r>
            <a:r>
              <a:rPr lang="fr-FR" sz="2200" b="1" dirty="0">
                <a:solidFill>
                  <a:srgbClr val="00B050"/>
                </a:solidFill>
              </a:rPr>
              <a:t> </a:t>
            </a:r>
            <a:r>
              <a:rPr lang="fr-FR" sz="2200" b="1" dirty="0" err="1">
                <a:solidFill>
                  <a:srgbClr val="00B050"/>
                </a:solidFill>
              </a:rPr>
              <a:t>restored</a:t>
            </a:r>
            <a:r>
              <a:rPr lang="fr-FR" sz="2200" b="1" dirty="0">
                <a:solidFill>
                  <a:srgbClr val="00B050"/>
                </a:solidFill>
              </a:rPr>
              <a:t>/</a:t>
            </a:r>
            <a:r>
              <a:rPr lang="fr-FR" sz="2200" b="1" dirty="0" err="1">
                <a:solidFill>
                  <a:srgbClr val="00B050"/>
                </a:solidFill>
              </a:rPr>
              <a:t>regenerated</a:t>
            </a:r>
            <a:r>
              <a:rPr lang="fr-FR" sz="2200" b="1" dirty="0">
                <a:solidFill>
                  <a:srgbClr val="00B050"/>
                </a:solidFill>
              </a:rPr>
              <a:t> at </a:t>
            </a:r>
            <a:r>
              <a:rPr lang="fr-FR" sz="2200" b="1" dirty="0" err="1">
                <a:solidFill>
                  <a:srgbClr val="00B050"/>
                </a:solidFill>
              </a:rPr>
              <a:t>little</a:t>
            </a:r>
            <a:r>
              <a:rPr lang="fr-FR" sz="2200" b="1" dirty="0">
                <a:solidFill>
                  <a:srgbClr val="00B050"/>
                </a:solidFill>
              </a:rPr>
              <a:t> </a:t>
            </a:r>
            <a:r>
              <a:rPr lang="fr-FR" sz="2200" b="1" dirty="0" err="1">
                <a:solidFill>
                  <a:srgbClr val="00B050"/>
                </a:solidFill>
              </a:rPr>
              <a:t>opportunity</a:t>
            </a:r>
            <a:r>
              <a:rPr lang="fr-FR" sz="2200" b="1" dirty="0">
                <a:solidFill>
                  <a:srgbClr val="00B050"/>
                </a:solidFill>
              </a:rPr>
              <a:t> </a:t>
            </a:r>
            <a:r>
              <a:rPr lang="fr-FR" sz="2200" b="1" dirty="0" err="1">
                <a:solidFill>
                  <a:srgbClr val="00B050"/>
                </a:solidFill>
              </a:rPr>
              <a:t>costs</a:t>
            </a:r>
            <a:r>
              <a:rPr lang="fr-FR" sz="2200" b="1" dirty="0">
                <a:solidFill>
                  <a:srgbClr val="00B050"/>
                </a:solidFill>
              </a:rPr>
              <a:t>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chemeClr val="accent3">
                    <a:lumMod val="75000"/>
                  </a:schemeClr>
                </a:solidFill>
              </a:rPr>
              <a:t>&gt; Multi-million tCO2e/</a:t>
            </a:r>
            <a:r>
              <a:rPr lang="fr-FR" sz="2200" b="1" dirty="0" err="1">
                <a:solidFill>
                  <a:schemeClr val="accent3">
                    <a:lumMod val="75000"/>
                  </a:schemeClr>
                </a:solidFill>
              </a:rPr>
              <a:t>year</a:t>
            </a:r>
            <a:r>
              <a:rPr lang="fr-FR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200" b="1" dirty="0" err="1">
                <a:solidFill>
                  <a:schemeClr val="accent3">
                    <a:lumMod val="75000"/>
                  </a:schemeClr>
                </a:solidFill>
              </a:rPr>
              <a:t>potential</a:t>
            </a:r>
            <a:r>
              <a:rPr lang="fr-FR" sz="2200" b="1" dirty="0">
                <a:solidFill>
                  <a:schemeClr val="accent3">
                    <a:lumMod val="75000"/>
                  </a:schemeClr>
                </a:solidFill>
              </a:rPr>
              <a:t> @5-10USD/tCO2e &gt; 100s of jobs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chemeClr val="accent3">
                    <a:lumMod val="75000"/>
                  </a:schemeClr>
                </a:solidFill>
              </a:rPr>
              <a:t>Carbon finance </a:t>
            </a:r>
            <a:r>
              <a:rPr lang="fr-FR" sz="2200" b="1" dirty="0" err="1">
                <a:solidFill>
                  <a:schemeClr val="accent3">
                    <a:lumMod val="75000"/>
                  </a:schemeClr>
                </a:solidFill>
              </a:rPr>
              <a:t>is</a:t>
            </a:r>
            <a:r>
              <a:rPr lang="fr-FR" sz="2200" b="1" dirty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fr-FR" sz="2200" b="1" dirty="0" err="1">
                <a:solidFill>
                  <a:schemeClr val="accent3">
                    <a:lumMod val="75000"/>
                  </a:schemeClr>
                </a:solidFill>
              </a:rPr>
              <a:t>rapidly</a:t>
            </a:r>
            <a:r>
              <a:rPr lang="fr-FR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200" b="1" dirty="0" err="1">
                <a:solidFill>
                  <a:schemeClr val="accent3">
                    <a:lumMod val="75000"/>
                  </a:schemeClr>
                </a:solidFill>
              </a:rPr>
              <a:t>growing</a:t>
            </a:r>
            <a:r>
              <a:rPr lang="fr-FR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200" b="1" dirty="0" err="1">
                <a:solidFill>
                  <a:schemeClr val="accent3">
                    <a:lumMod val="75000"/>
                  </a:schemeClr>
                </a:solidFill>
              </a:rPr>
              <a:t>market</a:t>
            </a:r>
            <a:endParaRPr lang="fr-FR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B050"/>
                </a:solidFill>
              </a:rPr>
              <a:t>Multiple Co-</a:t>
            </a:r>
            <a:r>
              <a:rPr lang="fr-FR" sz="2200" b="1" dirty="0" err="1">
                <a:solidFill>
                  <a:srgbClr val="00B050"/>
                </a:solidFill>
              </a:rPr>
              <a:t>benefits</a:t>
            </a:r>
            <a:r>
              <a:rPr lang="fr-FR" sz="2200" b="1" dirty="0">
                <a:solidFill>
                  <a:srgbClr val="00B050"/>
                </a:solidFill>
              </a:rPr>
              <a:t> :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B0F0"/>
                </a:solidFill>
              </a:rPr>
              <a:t>Climate</a:t>
            </a:r>
            <a:r>
              <a:rPr lang="fr-FR" sz="2000" b="1" dirty="0">
                <a:solidFill>
                  <a:srgbClr val="00B0F0"/>
                </a:solidFill>
              </a:rPr>
              <a:t> change adaptation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B0F0"/>
                </a:solidFill>
              </a:rPr>
              <a:t>Biodiversity</a:t>
            </a:r>
            <a:r>
              <a:rPr lang="fr-FR" sz="2000" b="1" dirty="0">
                <a:solidFill>
                  <a:srgbClr val="00B0F0"/>
                </a:solidFill>
              </a:rPr>
              <a:t> conservation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B0F0"/>
                </a:solidFill>
              </a:rPr>
              <a:t>Cultural </a:t>
            </a:r>
            <a:r>
              <a:rPr lang="fr-FR" sz="2000" b="1" dirty="0" err="1">
                <a:solidFill>
                  <a:srgbClr val="00B0F0"/>
                </a:solidFill>
              </a:rPr>
              <a:t>benefits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B6EA7C39-74C5-9647-7DD2-A172D10E9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3" t="23417" r="47731" b="11559"/>
          <a:stretch/>
        </p:blipFill>
        <p:spPr>
          <a:xfrm>
            <a:off x="5284032" y="1842011"/>
            <a:ext cx="3651864" cy="2923005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3A484C8D-137B-484A-6B75-808CE9FF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92" y="3179303"/>
            <a:ext cx="2791073" cy="18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41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DAA04A1-22D0-955B-1D5F-950735C12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89" y="251068"/>
            <a:ext cx="8823467" cy="2396397"/>
          </a:xfrm>
        </p:spPr>
        <p:txBody>
          <a:bodyPr>
            <a:normAutofit fontScale="92500" lnSpcReduction="10000"/>
          </a:bodyPr>
          <a:lstStyle/>
          <a:p>
            <a:r>
              <a:rPr lang="fr-FR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Value proposition (TBD!) 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fr-FR" sz="1600" b="1" u="sng" dirty="0">
              <a:solidFill>
                <a:srgbClr val="00B050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1600" b="1" u="sng" dirty="0" err="1">
                <a:solidFill>
                  <a:srgbClr val="00B050"/>
                </a:solidFill>
              </a:rPr>
              <a:t>Offer</a:t>
            </a:r>
            <a:r>
              <a:rPr lang="fr-FR" sz="1600" b="1" u="sng" dirty="0">
                <a:solidFill>
                  <a:srgbClr val="00B050"/>
                </a:solidFill>
              </a:rPr>
              <a:t> :</a:t>
            </a:r>
            <a:r>
              <a:rPr lang="fr-FR" sz="1600" b="1" dirty="0">
                <a:solidFill>
                  <a:srgbClr val="00B050"/>
                </a:solidFill>
              </a:rPr>
              <a:t> </a:t>
            </a:r>
            <a:r>
              <a:rPr lang="fr-FR" sz="1600" b="1" dirty="0" err="1">
                <a:solidFill>
                  <a:srgbClr val="00B050"/>
                </a:solidFill>
              </a:rPr>
              <a:t>Create</a:t>
            </a:r>
            <a:r>
              <a:rPr lang="fr-FR" sz="1600" b="1" dirty="0">
                <a:solidFill>
                  <a:srgbClr val="00B050"/>
                </a:solidFill>
              </a:rPr>
              <a:t> to living </a:t>
            </a:r>
            <a:r>
              <a:rPr lang="fr-FR" sz="1600" b="1" dirty="0" err="1">
                <a:solidFill>
                  <a:srgbClr val="00B050"/>
                </a:solidFill>
              </a:rPr>
              <a:t>lab</a:t>
            </a:r>
            <a:r>
              <a:rPr lang="fr-FR" sz="1600" b="1" dirty="0">
                <a:solidFill>
                  <a:srgbClr val="00B050"/>
                </a:solidFill>
              </a:rPr>
              <a:t>/team/cluster to </a:t>
            </a:r>
            <a:r>
              <a:rPr lang="fr-FR" sz="1600" b="1" dirty="0" err="1">
                <a:solidFill>
                  <a:srgbClr val="00B050"/>
                </a:solidFill>
              </a:rPr>
              <a:t>foster</a:t>
            </a:r>
            <a:r>
              <a:rPr lang="fr-FR" sz="1600" b="1" dirty="0">
                <a:solidFill>
                  <a:srgbClr val="00B050"/>
                </a:solidFill>
              </a:rPr>
              <a:t> local </a:t>
            </a:r>
            <a:r>
              <a:rPr lang="fr-FR" sz="1600" b="1" dirty="0" err="1">
                <a:solidFill>
                  <a:srgbClr val="00B050"/>
                </a:solidFill>
              </a:rPr>
              <a:t>communities</a:t>
            </a:r>
            <a:r>
              <a:rPr lang="fr-FR" sz="1600" b="1" dirty="0">
                <a:solidFill>
                  <a:srgbClr val="00B050"/>
                </a:solidFill>
              </a:rPr>
              <a:t> vision &amp; aspiration for nature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fr-FR" sz="1600" b="1" u="sng" dirty="0">
              <a:solidFill>
                <a:srgbClr val="00B050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1600" b="1" u="sng" dirty="0">
                <a:solidFill>
                  <a:srgbClr val="00B0F0"/>
                </a:solidFill>
              </a:rPr>
              <a:t>Services :</a:t>
            </a:r>
            <a:r>
              <a:rPr lang="fr-FR" sz="1600" b="1" dirty="0">
                <a:solidFill>
                  <a:srgbClr val="00B0F0"/>
                </a:solidFill>
              </a:rPr>
              <a:t> </a:t>
            </a:r>
            <a:r>
              <a:rPr lang="fr-FR" sz="1600" b="1" u="sng" dirty="0" err="1">
                <a:solidFill>
                  <a:srgbClr val="00B0F0"/>
                </a:solidFill>
              </a:rPr>
              <a:t>Listen</a:t>
            </a:r>
            <a:r>
              <a:rPr lang="fr-FR" sz="1600" b="1" dirty="0">
                <a:solidFill>
                  <a:srgbClr val="00B0F0"/>
                </a:solidFill>
              </a:rPr>
              <a:t> &amp; </a:t>
            </a:r>
            <a:r>
              <a:rPr lang="fr-FR" sz="1600" b="1" dirty="0" err="1">
                <a:solidFill>
                  <a:srgbClr val="00B0F0"/>
                </a:solidFill>
              </a:rPr>
              <a:t>Develop</a:t>
            </a:r>
            <a:r>
              <a:rPr lang="fr-FR" sz="1600" b="1" dirty="0">
                <a:solidFill>
                  <a:srgbClr val="00B0F0"/>
                </a:solidFill>
              </a:rPr>
              <a:t> Carbon </a:t>
            </a:r>
            <a:r>
              <a:rPr lang="fr-FR" sz="1600" b="1" dirty="0" err="1">
                <a:solidFill>
                  <a:srgbClr val="00B0F0"/>
                </a:solidFill>
              </a:rPr>
              <a:t>proposals</a:t>
            </a:r>
            <a:r>
              <a:rPr lang="fr-FR" sz="1600" b="1" dirty="0">
                <a:solidFill>
                  <a:srgbClr val="00B0F0"/>
                </a:solidFill>
              </a:rPr>
              <a:t> to </a:t>
            </a:r>
            <a:r>
              <a:rPr lang="fr-FR" sz="1600" b="1" dirty="0" err="1">
                <a:solidFill>
                  <a:srgbClr val="00B0F0"/>
                </a:solidFill>
              </a:rPr>
              <a:t>unlock</a:t>
            </a:r>
            <a:r>
              <a:rPr lang="fr-FR" sz="1600" b="1" dirty="0">
                <a:solidFill>
                  <a:srgbClr val="00B0F0"/>
                </a:solidFill>
              </a:rPr>
              <a:t> large </a:t>
            </a:r>
            <a:r>
              <a:rPr lang="fr-FR" sz="1600" b="1" dirty="0" err="1">
                <a:solidFill>
                  <a:srgbClr val="00B0F0"/>
                </a:solidFill>
              </a:rPr>
              <a:t>scale</a:t>
            </a:r>
            <a:r>
              <a:rPr lang="fr-FR" sz="1600" b="1" dirty="0">
                <a:solidFill>
                  <a:srgbClr val="00B0F0"/>
                </a:solidFill>
              </a:rPr>
              <a:t> Carbon </a:t>
            </a:r>
            <a:r>
              <a:rPr lang="fr-FR" sz="1600" b="1" dirty="0" err="1">
                <a:solidFill>
                  <a:srgbClr val="00B0F0"/>
                </a:solidFill>
              </a:rPr>
              <a:t>funding</a:t>
            </a:r>
            <a:r>
              <a:rPr lang="fr-FR" sz="1600" b="1" dirty="0">
                <a:solidFill>
                  <a:srgbClr val="00B0F0"/>
                </a:solidFill>
              </a:rPr>
              <a:t> + </a:t>
            </a:r>
            <a:r>
              <a:rPr lang="fr-FR" sz="1600" b="1" dirty="0" err="1">
                <a:solidFill>
                  <a:srgbClr val="00B0F0"/>
                </a:solidFill>
              </a:rPr>
              <a:t>Provide</a:t>
            </a:r>
            <a:r>
              <a:rPr lang="fr-FR" sz="1600" b="1" dirty="0">
                <a:solidFill>
                  <a:srgbClr val="00B0F0"/>
                </a:solidFill>
              </a:rPr>
              <a:t> </a:t>
            </a:r>
            <a:r>
              <a:rPr lang="fr-FR" sz="1600" b="1" dirty="0" err="1">
                <a:solidFill>
                  <a:srgbClr val="00B0F0"/>
                </a:solidFill>
              </a:rPr>
              <a:t>technical</a:t>
            </a:r>
            <a:r>
              <a:rPr lang="fr-FR" sz="1600" b="1" dirty="0">
                <a:solidFill>
                  <a:srgbClr val="00B0F0"/>
                </a:solidFill>
              </a:rPr>
              <a:t> assistance for </a:t>
            </a:r>
            <a:r>
              <a:rPr lang="fr-FR" sz="1600" b="1" dirty="0" err="1">
                <a:solidFill>
                  <a:srgbClr val="00B0F0"/>
                </a:solidFill>
              </a:rPr>
              <a:t>implementation</a:t>
            </a:r>
            <a:r>
              <a:rPr lang="fr-FR" sz="1600" b="1" dirty="0">
                <a:solidFill>
                  <a:srgbClr val="00B0F0"/>
                </a:solidFill>
              </a:rPr>
              <a:t>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00B050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00B050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RS &amp; IT can help for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strategic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analysis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 &amp; planning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(in) local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communities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 for PDD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dvpt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, effective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implmentation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, MRV &amp;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shared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learning</a:t>
            </a:r>
            <a:endParaRPr lang="fr-FR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54819D8-07D0-ADE9-EB46-06D54F043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6" t="31028" r="25882" b="24063"/>
          <a:stretch/>
        </p:blipFill>
        <p:spPr>
          <a:xfrm>
            <a:off x="682640" y="2580844"/>
            <a:ext cx="7591517" cy="239639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2355F6F-9BC0-AF4B-905C-816451D99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23" t="60290" r="27797" b="33108"/>
          <a:stretch/>
        </p:blipFill>
        <p:spPr>
          <a:xfrm>
            <a:off x="869843" y="4137285"/>
            <a:ext cx="584617" cy="352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85F23-768A-B417-000E-FF1BD569C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61" t="57902" r="81889" b="39008"/>
          <a:stretch/>
        </p:blipFill>
        <p:spPr>
          <a:xfrm>
            <a:off x="869843" y="3979888"/>
            <a:ext cx="359764" cy="164892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0C3CD15-93C5-2006-EEBF-E3FB3B85E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93" t="67030" r="64829" b="25383"/>
          <a:stretch/>
        </p:blipFill>
        <p:spPr>
          <a:xfrm>
            <a:off x="892328" y="4489555"/>
            <a:ext cx="562132" cy="4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7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sky, outdoor, plant&#10;&#10;Description automatically generated">
            <a:extLst>
              <a:ext uri="{FF2B5EF4-FFF2-40B4-BE49-F238E27FC236}">
                <a16:creationId xmlns:a16="http://schemas.microsoft.com/office/drawing/2014/main" id="{78114C8F-80FB-9D19-7922-C0F6A4E28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026" name="Picture 2" descr="Brest - Conservatoire botanique. Un petit air kanak - Le Télégramme">
            <a:extLst>
              <a:ext uri="{FF2B5EF4-FFF2-40B4-BE49-F238E27FC236}">
                <a16:creationId xmlns:a16="http://schemas.microsoft.com/office/drawing/2014/main" id="{19F1F99C-5985-0E40-9D62-4DEEED356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" b="18875"/>
          <a:stretch/>
        </p:blipFill>
        <p:spPr bwMode="auto">
          <a:xfrm>
            <a:off x="207700" y="203200"/>
            <a:ext cx="8746500" cy="474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" name="Google Shape;310;p28"/>
          <p:cNvSpPr/>
          <p:nvPr/>
        </p:nvSpPr>
        <p:spPr>
          <a:xfrm>
            <a:off x="198750" y="200400"/>
            <a:ext cx="8746500" cy="4742700"/>
          </a:xfrm>
          <a:prstGeom prst="rect">
            <a:avLst/>
          </a:pr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8"/>
          <p:cNvSpPr txBox="1">
            <a:spLocks noGrp="1"/>
          </p:cNvSpPr>
          <p:nvPr>
            <p:ph type="title" idx="4294967295"/>
          </p:nvPr>
        </p:nvSpPr>
        <p:spPr>
          <a:xfrm>
            <a:off x="102464" y="1795123"/>
            <a:ext cx="8943882" cy="234965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cap="all" dirty="0">
                <a:solidFill>
                  <a:schemeClr val="tx1"/>
                </a:solidFill>
                <a:latin typeface="Proxima Nova ExCn Bold"/>
                <a:cs typeface="Calibri"/>
                <a:sym typeface="Calibri"/>
              </a:rPr>
              <a:t>Olé, Merci, Malo, Vinaka lava, Mauruuru, Thank you !</a:t>
            </a:r>
            <a:br>
              <a:rPr lang="en" sz="3200" cap="all" dirty="0">
                <a:solidFill>
                  <a:schemeClr val="tx1"/>
                </a:solidFill>
                <a:latin typeface="Proxima Nova ExCn Bold"/>
                <a:cs typeface="Calibri"/>
                <a:sym typeface="Calibri"/>
              </a:rPr>
            </a:br>
            <a:br>
              <a:rPr lang="en" sz="3200" cap="all" dirty="0">
                <a:solidFill>
                  <a:schemeClr val="tx1"/>
                </a:solidFill>
                <a:latin typeface="Proxima Nova ExCn Bold"/>
                <a:cs typeface="Calibri"/>
                <a:sym typeface="Calibri"/>
              </a:rPr>
            </a:br>
            <a:br>
              <a:rPr lang="en" sz="3200" cap="all" dirty="0">
                <a:solidFill>
                  <a:schemeClr val="tx1"/>
                </a:solidFill>
                <a:latin typeface="Proxima Nova ExCn Bold"/>
                <a:cs typeface="Calibri"/>
                <a:sym typeface="Calibri"/>
              </a:rPr>
            </a:br>
            <a:br>
              <a:rPr lang="en" sz="3200" cap="all" dirty="0">
                <a:solidFill>
                  <a:schemeClr val="tx1"/>
                </a:solidFill>
                <a:latin typeface="Proxima Nova ExCn Bold"/>
                <a:cs typeface="Calibri"/>
                <a:sym typeface="Calibri"/>
              </a:rPr>
            </a:br>
            <a:r>
              <a:rPr lang="en" sz="3200" cap="all" dirty="0">
                <a:solidFill>
                  <a:schemeClr val="tx1"/>
                </a:solidFill>
                <a:latin typeface="Proxima Nova ExCn Bold"/>
                <a:cs typeface="Calibri"/>
                <a:sym typeface="Calibri"/>
              </a:rPr>
              <a:t>Collaboration is key to success</a:t>
            </a:r>
            <a:endParaRPr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91030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278</Words>
  <Application>Microsoft Office PowerPoint</Application>
  <PresentationFormat>Affichage à l'écran (16:9)</PresentationFormat>
  <Paragraphs>37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Nunito</vt:lpstr>
      <vt:lpstr>Proxima Nova ExCn Bold</vt:lpstr>
      <vt:lpstr>Shift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Olé, Merci, Malo, Vinaka lava, Mauruuru, Thank you !    Collaboration is key to success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Etat des lieux</dc:title>
  <dc:creator>François Tron</dc:creator>
  <cp:lastModifiedBy>Sophie TRON</cp:lastModifiedBy>
  <cp:revision>42</cp:revision>
  <cp:lastPrinted>2021-10-18T07:58:53Z</cp:lastPrinted>
  <dcterms:modified xsi:type="dcterms:W3CDTF">2022-12-02T03:41:46Z</dcterms:modified>
</cp:coreProperties>
</file>